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4" r:id="rId3"/>
    <p:sldId id="267" r:id="rId4"/>
    <p:sldId id="270" r:id="rId5"/>
    <p:sldId id="319" r:id="rId6"/>
    <p:sldId id="316" r:id="rId7"/>
    <p:sldId id="320" r:id="rId8"/>
    <p:sldId id="312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9" r:id="rId17"/>
    <p:sldId id="330" r:id="rId18"/>
    <p:sldId id="332" r:id="rId19"/>
    <p:sldId id="334" r:id="rId20"/>
    <p:sldId id="336" r:id="rId21"/>
    <p:sldId id="338" r:id="rId22"/>
    <p:sldId id="339" r:id="rId23"/>
    <p:sldId id="337" r:id="rId24"/>
    <p:sldId id="309" r:id="rId2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微软雅黑" panose="020B0503020204020204" pitchFamily="34" charset="-122"/>
      <p:regular r:id="rId31"/>
      <p:bold r:id="rId32"/>
    </p:embeddedFont>
  </p:embeddedFont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C00000"/>
    <a:srgbClr val="9A0000"/>
    <a:srgbClr val="DA0000"/>
    <a:srgbClr val="DE0000"/>
    <a:srgbClr val="F2B800"/>
    <a:srgbClr val="00D3F0"/>
    <a:srgbClr val="FFCF37"/>
    <a:srgbClr val="8666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16" autoAdjust="0"/>
  </p:normalViewPr>
  <p:slideViewPr>
    <p:cSldViewPr>
      <p:cViewPr>
        <p:scale>
          <a:sx n="100" d="100"/>
          <a:sy n="100" d="100"/>
        </p:scale>
        <p:origin x="701" y="-86"/>
      </p:cViewPr>
      <p:guideLst>
        <p:guide orient="horz" pos="1620"/>
        <p:guide pos="29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5980"/>
            <a:ext cx="2741613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80772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90" y="1597819"/>
            <a:ext cx="7772221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779" y="2914650"/>
            <a:ext cx="6400443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04" y="3305176"/>
            <a:ext cx="7772221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04" y="2180035"/>
            <a:ext cx="7772221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0" y="1200151"/>
            <a:ext cx="405698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62" y="1200151"/>
            <a:ext cx="405817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59" y="1151335"/>
            <a:ext cx="404031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59" y="1631156"/>
            <a:ext cx="404031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34" y="1151335"/>
            <a:ext cx="404150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34" y="1631156"/>
            <a:ext cx="404150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4787"/>
            <a:ext cx="3007910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22" y="204788"/>
            <a:ext cx="5112019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0" y="1076326"/>
            <a:ext cx="3007910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24" y="3600450"/>
            <a:ext cx="5487114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24" y="459581"/>
            <a:ext cx="5487114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24" y="4025503"/>
            <a:ext cx="5487114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264" y="205979"/>
            <a:ext cx="2056477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59" y="205979"/>
            <a:ext cx="6058689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408613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200151"/>
            <a:ext cx="54102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404947" y="369749"/>
            <a:ext cx="464399" cy="339205"/>
            <a:chOff x="492944" y="390280"/>
            <a:chExt cx="789885" cy="775734"/>
          </a:xfrm>
        </p:grpSpPr>
        <p:sp>
          <p:nvSpPr>
            <p:cNvPr id="6" name="菱形 63"/>
            <p:cNvSpPr/>
            <p:nvPr userDrawn="1"/>
          </p:nvSpPr>
          <p:spPr>
            <a:xfrm>
              <a:off x="492944" y="390280"/>
              <a:ext cx="516213" cy="5760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菱形 64"/>
            <p:cNvSpPr/>
            <p:nvPr userDrawn="1"/>
          </p:nvSpPr>
          <p:spPr>
            <a:xfrm>
              <a:off x="591548" y="390281"/>
              <a:ext cx="691281" cy="775733"/>
            </a:xfrm>
            <a:prstGeom prst="triangle">
              <a:avLst/>
            </a:prstGeom>
            <a:solidFill>
              <a:srgbClr val="D00000"/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899592" y="744891"/>
            <a:ext cx="78446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7521545" y="403510"/>
            <a:ext cx="118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D00000"/>
                </a:solidFill>
              </a:rPr>
              <a:t>OAMLab</a:t>
            </a:r>
            <a:endParaRPr lang="zh-CN" altLang="en-US" sz="1600" b="1" dirty="0">
              <a:solidFill>
                <a:srgbClr val="D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88523" y="772040"/>
            <a:ext cx="3831065" cy="3254023"/>
          </a:xfrm>
          <a:prstGeom prst="triangle">
            <a:avLst>
              <a:gd name="adj" fmla="val 49032"/>
            </a:avLst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46935" y="2207126"/>
            <a:ext cx="423908" cy="38384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2360337" y="678958"/>
            <a:ext cx="1088335" cy="9854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H="1">
            <a:off x="7209451" y="242869"/>
            <a:ext cx="2177418" cy="1691680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3837498" y="1577429"/>
            <a:ext cx="4007913" cy="85280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1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运维实验室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902460" y="2466067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3"/>
          <p:cNvSpPr txBox="1"/>
          <p:nvPr/>
        </p:nvSpPr>
        <p:spPr>
          <a:xfrm>
            <a:off x="3891117" y="3795886"/>
            <a:ext cx="5198999" cy="29908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汇报人：段世华，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275142133@qq.com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3837497" y="2625321"/>
            <a:ext cx="5198999" cy="93027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数据库发展趋势</a:t>
            </a:r>
            <a:endParaRPr lang="en-US" altLang="zh-CN" sz="2800" b="1" dirty="0">
              <a:solidFill>
                <a:srgbClr val="D0000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r>
              <a:rPr lang="en-US" altLang="zh-CN" sz="2800" dirty="0">
                <a:solidFill>
                  <a:srgbClr val="D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微软雅黑" panose="020B0503020204020204" charset="-122"/>
              </a:rPr>
              <a:t>https://github.com/oamlab</a:t>
            </a:r>
            <a:endParaRPr lang="zh-CN" altLang="en-US" sz="2800" dirty="0">
              <a:solidFill>
                <a:srgbClr val="D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49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49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60708" y="998566"/>
            <a:ext cx="7920880" cy="26536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数据库发展的历程可以大致分为以下</a:t>
            </a: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4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个阶段：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1. 文件系统阶段（1960年代初至1970年代初）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，文件存储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2. 层次数据库阶段（1970年代初至中期）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，提出了层次数据库模型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3. 关系数据库阶段（1970年代中期至今）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，代表产品Oracle、MySQL、Microsoft SQL Server等。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4. 非关系型数据库阶段（2000年代末至今）：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代表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非关系型数据库产品包括MongoDB、Redis、Hbase、Cassandra等。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60708" y="998566"/>
            <a:ext cx="7920880" cy="22840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三、数据库的分类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数据模型：关系型和非关系型。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部署方式：本地部署与云部署。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业务类型：OLTP与OLAP。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商业模式：开源数据库与商业数据库。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架构类型：集中式架构与分布式架构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数据库的分类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187A4-5F9A-449C-8DB6-2A8C0B08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843558"/>
            <a:ext cx="6353175" cy="421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60708" y="998566"/>
            <a:ext cx="7920880" cy="807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关系型和非关系型数据库区别：</a:t>
            </a:r>
          </a:p>
          <a:p>
            <a:pPr fontAlgn="auto">
              <a:lnSpc>
                <a:spcPct val="150000"/>
              </a:lnSpc>
            </a:pP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067435" y="1572895"/>
          <a:ext cx="6185535" cy="2035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关系数据库</a:t>
                      </a:r>
                      <a:endParaRPr lang="en-US" altLang="en-US" sz="1100" b="1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 dirty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NoSql 数据库</a:t>
                      </a:r>
                      <a:endParaRPr lang="en-US" altLang="en-US" sz="1100" b="1" dirty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支持强大的查询语言</a:t>
                      </a:r>
                      <a:endParaRPr lang="en-US" altLang="en-US" sz="1100" b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支持非常简单的查询语言</a:t>
                      </a:r>
                      <a:endParaRPr lang="en-US" altLang="en-US" sz="1100" b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schema固定</a:t>
                      </a:r>
                      <a:endParaRPr lang="en-US" altLang="en-US" sz="1100" b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schema不固定</a:t>
                      </a:r>
                      <a:endParaRPr lang="en-US" altLang="en-US" sz="1100" b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遵循ACID</a:t>
                      </a:r>
                      <a:endParaRPr lang="en-US" altLang="en-US" sz="1100" b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最终一致性</a:t>
                      </a:r>
                      <a:endParaRPr lang="en-US" altLang="en-US" sz="1100" b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支持事务</a:t>
                      </a:r>
                      <a:endParaRPr lang="en-US" altLang="en-US" sz="1100" b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不支持事务</a:t>
                      </a:r>
                      <a:endParaRPr lang="en-US" altLang="en-US" sz="1100" b="0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74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2933" y="941416"/>
            <a:ext cx="7920880" cy="43751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OLTP VS OLAP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863600" y="1540510"/>
          <a:ext cx="6591300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维度</a:t>
                      </a:r>
                      <a:endParaRPr lang="en-US" altLang="en-US" sz="1100" b="1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联机事务处理（OLTP）</a:t>
                      </a:r>
                      <a:endParaRPr lang="en-US" altLang="en-US" sz="1100" b="1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100" b="1">
                          <a:solidFill>
                            <a:srgbClr val="121212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联机分析处理（OLAP）</a:t>
                      </a:r>
                      <a:endParaRPr lang="en-US" altLang="en-US" sz="1100" b="1">
                        <a:solidFill>
                          <a:srgbClr val="121212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操作人员，一线人员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科学家，业务分析师，决策者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日常业务处理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BI，数据挖掘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DB设计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面向应用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面向主题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实时，细节数据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多维度，集成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存取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读/写，数十条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读为主，上百万数据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工作单位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简单事务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复杂查询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DB大小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GB级别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100G以上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1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使用占比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20%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24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720090" y="912495"/>
            <a:ext cx="7898765" cy="22840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数据库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发展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有以下几个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趋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势：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可扩展性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高可用性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安全性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灵活性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节省成本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数据库发展趋势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2625" y="972185"/>
            <a:ext cx="7764145" cy="1119537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二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、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智能化：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1.效率和体验：DBAAS（database as a service），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提升运维效率和体验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。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2.功能：机器学习，让数据库更好用。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数据库发展趋势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数据库发展趋势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340" y="871855"/>
            <a:ext cx="5725795" cy="4083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2933" y="971896"/>
            <a:ext cx="7920880" cy="185820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三、数据库国产化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国产化的原因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：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1）DT时代来临，数据及数据管理显得尤为重要。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2）国际政策影响。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3）国内政策支持，要求自主可控。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数据库发展趋势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2933" y="971896"/>
            <a:ext cx="7920880" cy="148886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四、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数据库开源社区</a:t>
            </a:r>
          </a:p>
          <a:p>
            <a:pPr fontAlgn="auto">
              <a:lnSpc>
                <a:spcPct val="150000"/>
              </a:lnSpc>
            </a:pPr>
            <a:r>
              <a:rPr 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    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国内数据库开源活跃。对于厂商而言，开源能吸引更多的用户来拓展自己的生态，是一条行之有效的路径。截止到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 2022 年 12 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月底，已有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多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款国产数据库产品开源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。</a:t>
            </a:r>
            <a:endParaRPr lang="en-US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    部分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国内数据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库在</a:t>
            </a:r>
            <a:r>
              <a:rPr lang="en-US" altLang="zh-CN"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Github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上的</a:t>
            </a: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开源情况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：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数据库发展趋势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629165" y="1203598"/>
            <a:ext cx="3240000" cy="367665"/>
            <a:chOff x="5486943" y="1400035"/>
            <a:chExt cx="2188936" cy="314865"/>
          </a:xfrm>
        </p:grpSpPr>
        <p:sp>
          <p:nvSpPr>
            <p:cNvPr id="59" name="矩形 58"/>
            <p:cNvSpPr/>
            <p:nvPr/>
          </p:nvSpPr>
          <p:spPr>
            <a:xfrm>
              <a:off x="5487488" y="1424449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486943" y="1400035"/>
              <a:ext cx="2188936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zh-CN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了解数据库发展趋势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的</a:t>
              </a:r>
              <a:r>
                <a:rPr lang="zh-CN" altLang="zh-CN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必要</a:t>
              </a:r>
              <a:r>
                <a:rPr lang="zh-CN" altLang="en-US" sz="1600" b="1" kern="1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性</a:t>
              </a:r>
              <a:endParaRPr lang="zh-CN" altLang="zh-CN" sz="1600" b="1" kern="1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616340" y="1727339"/>
            <a:ext cx="3132000" cy="367665"/>
            <a:chOff x="5474028" y="1923330"/>
            <a:chExt cx="2108848" cy="314866"/>
          </a:xfrm>
        </p:grpSpPr>
        <p:sp>
          <p:nvSpPr>
            <p:cNvPr id="62" name="圆角矩形 61"/>
            <p:cNvSpPr/>
            <p:nvPr/>
          </p:nvSpPr>
          <p:spPr>
            <a:xfrm>
              <a:off x="5474028" y="1932909"/>
              <a:ext cx="2108848" cy="2881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85448" y="1923330"/>
              <a:ext cx="1736382" cy="314866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数据库发展史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9800" y="2211710"/>
            <a:ext cx="3132000" cy="367664"/>
            <a:chOff x="5487488" y="2490542"/>
            <a:chExt cx="2108848" cy="314865"/>
          </a:xfrm>
        </p:grpSpPr>
        <p:sp>
          <p:nvSpPr>
            <p:cNvPr id="65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487488" y="2490542"/>
              <a:ext cx="1923996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数据库的分类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29800" y="2715766"/>
            <a:ext cx="3132000" cy="367665"/>
            <a:chOff x="5487488" y="3029213"/>
            <a:chExt cx="2108848" cy="314865"/>
          </a:xfrm>
        </p:grpSpPr>
        <p:sp>
          <p:nvSpPr>
            <p:cNvPr id="68" name="圆角矩形 67"/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488032" y="3029213"/>
              <a:ext cx="1774992" cy="314865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数据库发展趋势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139952" y="1232105"/>
            <a:ext cx="412602" cy="336526"/>
            <a:chOff x="4860032" y="1304852"/>
            <a:chExt cx="412602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1" name="矩形 70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66754" y="131922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39952" y="1718844"/>
            <a:ext cx="405880" cy="336526"/>
            <a:chOff x="4860032" y="1304852"/>
            <a:chExt cx="405880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0032" y="132446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39952" y="2235228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7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139952" y="273928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圆角矩形 79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51721" y="1119780"/>
            <a:ext cx="1656184" cy="1091930"/>
            <a:chOff x="2192464" y="3343710"/>
            <a:chExt cx="1656184" cy="1091930"/>
          </a:xfrm>
        </p:grpSpPr>
        <p:sp>
          <p:nvSpPr>
            <p:cNvPr id="56" name="TextBox 55"/>
            <p:cNvSpPr txBox="1"/>
            <p:nvPr/>
          </p:nvSpPr>
          <p:spPr>
            <a:xfrm>
              <a:off x="2278794" y="3343710"/>
              <a:ext cx="1483524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目 录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2464" y="4050919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0" b="1" kern="0" dirty="0">
                  <a:solidFill>
                    <a:srgbClr val="D00000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CONTENTS</a:t>
              </a:r>
              <a:endParaRPr lang="zh-CN" altLang="en-US" sz="1900" b="1" kern="0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5400000">
            <a:off x="1472978" y="1383785"/>
            <a:ext cx="622772" cy="5639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629800" y="3219820"/>
            <a:ext cx="3132000" cy="614044"/>
            <a:chOff x="5487488" y="2490542"/>
            <a:chExt cx="2108848" cy="525863"/>
          </a:xfrm>
        </p:grpSpPr>
        <p:sp>
          <p:nvSpPr>
            <p:cNvPr id="31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487488" y="2490542"/>
              <a:ext cx="2097471" cy="525863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应具备的能力</a:t>
              </a:r>
            </a:p>
            <a:p>
              <a:pPr lvl="0"/>
              <a:endParaRPr lang="zh-CN" altLang="en-US" sz="1600" b="1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39952" y="3243334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34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5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C7E1031-A41D-4FEF-BED2-D68441E372C0}"/>
              </a:ext>
            </a:extLst>
          </p:cNvPr>
          <p:cNvGrpSpPr/>
          <p:nvPr/>
        </p:nvGrpSpPr>
        <p:grpSpPr>
          <a:xfrm>
            <a:off x="4629800" y="3716251"/>
            <a:ext cx="3132000" cy="369372"/>
            <a:chOff x="5487488" y="3029213"/>
            <a:chExt cx="2108848" cy="316327"/>
          </a:xfrm>
        </p:grpSpPr>
        <p:sp>
          <p:nvSpPr>
            <p:cNvPr id="37" name="圆角矩形 67">
              <a:extLst>
                <a:ext uri="{FF2B5EF4-FFF2-40B4-BE49-F238E27FC236}">
                  <a16:creationId xmlns:a16="http://schemas.microsoft.com/office/drawing/2014/main" id="{C27C0BF3-177D-4EB5-A77B-BF0B6FC838A1}"/>
                </a:ext>
              </a:extLst>
            </p:cNvPr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717A81A-06CB-4ED7-A70C-062A0082A472}"/>
                </a:ext>
              </a:extLst>
            </p:cNvPr>
            <p:cNvSpPr/>
            <p:nvPr/>
          </p:nvSpPr>
          <p:spPr>
            <a:xfrm>
              <a:off x="5488032" y="3029213"/>
              <a:ext cx="1774992" cy="316327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参考文献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9E2889B-93E9-490B-B797-5A52AE42BE10}"/>
              </a:ext>
            </a:extLst>
          </p:cNvPr>
          <p:cNvGrpSpPr/>
          <p:nvPr/>
        </p:nvGrpSpPr>
        <p:grpSpPr>
          <a:xfrm>
            <a:off x="4139952" y="3739767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" name="圆角矩形 79">
              <a:extLst>
                <a:ext uri="{FF2B5EF4-FFF2-40B4-BE49-F238E27FC236}">
                  <a16:creationId xmlns:a16="http://schemas.microsoft.com/office/drawing/2014/main" id="{244D23FB-4D7B-4D28-A129-611499D1D7C6}"/>
                </a:ext>
              </a:extLst>
            </p:cNvPr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  <p:sp>
          <p:nvSpPr>
            <p:cNvPr id="42" name="TextBox 80">
              <a:extLst>
                <a:ext uri="{FF2B5EF4-FFF2-40B4-BE49-F238E27FC236}">
                  <a16:creationId xmlns:a16="http://schemas.microsoft.com/office/drawing/2014/main" id="{60FAF07B-5D5F-4199-8CAE-27BF1E2F3B00}"/>
                </a:ext>
              </a:extLst>
            </p:cNvPr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微软雅黑" panose="020B050302020402020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数据库发展趋势</a:t>
            </a:r>
          </a:p>
        </p:txBody>
      </p:sp>
      <p:graphicFrame>
        <p:nvGraphicFramePr>
          <p:cNvPr id="4" name="表格 3"/>
          <p:cNvGraphicFramePr/>
          <p:nvPr>
            <p:extLst>
              <p:ext uri="{D42A27DB-BD31-4B8C-83A1-F6EECF244321}">
                <p14:modId xmlns:p14="http://schemas.microsoft.com/office/powerpoint/2010/main" val="1170166562"/>
              </p:ext>
            </p:extLst>
          </p:nvPr>
        </p:nvGraphicFramePr>
        <p:xfrm>
          <a:off x="1018222" y="1061307"/>
          <a:ext cx="4215765" cy="3665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5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63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名称</a:t>
                      </a:r>
                      <a:endParaRPr lang="zh-CN" altLang="en-US" sz="10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贡献者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10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开源地址</a:t>
                      </a:r>
                      <a:endParaRPr lang="zh-CN" altLang="en-US" sz="10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TiDB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PingCAP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github.com/pingcap/tidb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Tdengine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涛思数据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github.com/taosdata/Tdengine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Milvus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赜睿科技（Zilliz）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github.com/milvus-io/milvus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TiKV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PingCAP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github.com/tikv/tikv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NebulaGraph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悦数科技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github.com/vesoft-inc/nebula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Apache Doris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百度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github.com/apache/incubator-doris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OceanBase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OceanBase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github.com/oceanbase/oceanbase/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Databend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数变科技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github.com/datafuselabs/databend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Pika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奇虎 360</a:t>
                      </a:r>
                      <a:endParaRPr lang="zh-CN" altLang="en-US" sz="1000" b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github.com/Qihoo360/pika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AliSQL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阿里巴巴</a:t>
                      </a:r>
                      <a:endParaRPr lang="zh-CN" altLang="en-US" sz="1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github.com/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alibaba</a:t>
                      </a:r>
                      <a:r>
                        <a:rPr lang="en-US" sz="10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/</a:t>
                      </a:r>
                      <a:r>
                        <a:rPr lang="en-US" sz="1000" b="0" dirty="0" err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AliSQL</a:t>
                      </a:r>
                      <a:endParaRPr lang="en-US" altLang="en-US" sz="1000" b="0" dirty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CC28C96-830C-4BF9-9839-F5A3A37D6FAF}"/>
              </a:ext>
            </a:extLst>
          </p:cNvPr>
          <p:cNvSpPr/>
          <p:nvPr/>
        </p:nvSpPr>
        <p:spPr>
          <a:xfrm>
            <a:off x="5364088" y="1131590"/>
            <a:ext cx="3240360" cy="38087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*部分名单，排名不分先后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90245" y="1099185"/>
            <a:ext cx="7524750" cy="15455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精通数据库原理，打造自己的能力圈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dirty="0" err="1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了解及熟悉最常用的数据库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具备高级数据库技能，成为数据库架构师，数据库优化及设计能力，推动企业数据库规范的落地和实施。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863600" y="28321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应具备的能力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2933" y="971896"/>
            <a:ext cx="7920880" cy="154559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参考文献：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姜承尧,MySQL技术内幕 InnoDB存储引擎 第2版 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艾瑞咨询:2022年中国数据库研究报告,2023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墨天轮:2022年中国数据库行业年度分析报告,2023</a:t>
            </a:r>
            <a:endParaRPr lang="zh-CN" sz="16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49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8"/>
          <p:cNvSpPr txBox="1"/>
          <p:nvPr/>
        </p:nvSpPr>
        <p:spPr>
          <a:xfrm>
            <a:off x="2655418" y="2188552"/>
            <a:ext cx="36673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D00000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谢谢聆听</a:t>
            </a:r>
          </a:p>
        </p:txBody>
      </p:sp>
      <p:sp>
        <p:nvSpPr>
          <p:cNvPr id="20" name="等腰三角形 19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 flipH="1">
            <a:off x="1730131" y="2319873"/>
            <a:ext cx="971173" cy="87939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13297" y="1923678"/>
            <a:ext cx="2951588" cy="30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2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THANKS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 flipV="1">
            <a:off x="7442861" y="1806716"/>
            <a:ext cx="1951885" cy="1450392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365385" y="3357814"/>
            <a:ext cx="5198999" cy="29908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汇报人：段世华，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275142133@qq.com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79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79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63600" y="362585"/>
            <a:ext cx="4657725" cy="34544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了解数据库发展趋势的必要性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64920" y="1002665"/>
            <a:ext cx="67208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程序员、网络工程师、数据库管理员这类人构成了 IT 共和国的主体，这个阶层是十九世纪的产业大军在二十一世纪的再现，只不过劳作的部分由肢体变成大脑，繁重程度却有增无减。在渺如烟海的程序代码和迷宫般的网络软硬件中，他们如二百多年前的码头搬运工般背起重负，如妓女般彻夜赶工。信息技术的发展一日千里，除了部分爬到管理层的幸运儿，其他人的知识和技能很快过时，新的 IT 专业毕业生如饥饿的白蚁般成群涌来，老的人（其实不老，大多三十出头）被挤到一边，被代替和抛弃，但新来者没有丝毫得意，这也是他们中大多数人不算遥远的前景…… 这个阶层被称做技术无产阶级。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21225" y="3820795"/>
            <a:ext cx="3119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2018 年 4 月 1 日—刘慈欣</a:t>
            </a:r>
            <a:r>
              <a:rPr lang="en-US" altLang="zh-CN" sz="3600" baseline="-2500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"/>
          <p:cNvSpPr txBox="1"/>
          <p:nvPr/>
        </p:nvSpPr>
        <p:spPr>
          <a:xfrm>
            <a:off x="863600" y="290830"/>
            <a:ext cx="4657725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了解数据库发展趋势的必要性</a:t>
            </a:r>
          </a:p>
        </p:txBody>
      </p:sp>
      <p:sp>
        <p:nvSpPr>
          <p:cNvPr id="6" name="矩形 5"/>
          <p:cNvSpPr/>
          <p:nvPr/>
        </p:nvSpPr>
        <p:spPr>
          <a:xfrm>
            <a:off x="1026795" y="1344930"/>
            <a:ext cx="5227320" cy="62230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选择  </a:t>
            </a: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VS  </a:t>
            </a:r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努力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975" y="2132965"/>
            <a:ext cx="3527425" cy="2228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34440" y="1191895"/>
            <a:ext cx="60020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缘木求鱼不如先找到河流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！</a:t>
            </a:r>
          </a:p>
          <a:p>
            <a:endParaRPr lang="zh-CN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  <a:p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选择大于努力，选择的是方向，努力是一种必要。</a:t>
            </a:r>
          </a:p>
          <a:p>
            <a:endParaRPr lang="zh-CN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2" name="文本框 3"/>
          <p:cNvSpPr txBox="1"/>
          <p:nvPr/>
        </p:nvSpPr>
        <p:spPr>
          <a:xfrm>
            <a:off x="863600" y="290830"/>
            <a:ext cx="4657725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了解数据库发展趋势的必要性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05205" y="1130935"/>
            <a:ext cx="70338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巴菲特有一句名言：“人生就像滚雪球，最重要之事是发现湿雪和长长的山坡。”</a:t>
            </a:r>
          </a:p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飞猪理论：“站在风口上，猪都可以飞起来</a:t>
            </a:r>
            <a:r>
              <a:rPr 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！</a:t>
            </a: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”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600" y="290830"/>
            <a:ext cx="4657725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了解数据库发展趋势的必要性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7745" y="2433320"/>
            <a:ext cx="71285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ea"/>
              </a:rPr>
              <a:t>所以不能只关注现在能力要求，而应该从长远来看现在。接下来我们来看看数据库的发展趋势的知识。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60708" y="998566"/>
            <a:ext cx="7920880" cy="42538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一、数据库的定义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  “数据库（database）物理操作系统文件或其他形式文件类型的集合。”（MySQL技术内幕  InnoDB存储引擎 第2版 姜承尧）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   数据库管理系统：是指在计算机系统中，以某种特定的方式存储、组织、管理、维护和使用数据的软件系统。它可以为用户提供方便的数据访问、查询、修改、删除和添加功能，从而满足各种不同应用场景下的数据处理和管理需求。(chatgpt :数据库)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数据库系统： 由数据库、数据库管理系统（DBMS）、应用程序和用户组成的数据处理系统。它不仅包括存储数据的数据库，还包括管理和维护数据库的软件工具（DBMS）、使用数据库的应用程序和最终用户。</a:t>
            </a: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Tips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信息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有什么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不同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？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60708" y="998566"/>
            <a:ext cx="7920880" cy="233045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与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信息不同：</a:t>
            </a:r>
          </a:p>
          <a:p>
            <a:pPr fontAlgn="auto">
              <a:lnSpc>
                <a:spcPct val="150000"/>
              </a:lnSpc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数据是符号，是物理性，信息是逻辑性和观念性的。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数据是指对客观事件进行记录并可以鉴别的符号，是对客观事物的性质、状态以及相互关系等进行记载的物理符号或这些物理符号的组合。它是可识别的、抽象的符号。数据是信息的表现形式和载体。可以是符号、文字、数字、语音、图像、视频等。而信息是数据的内涵，信息是加载于数据之上，对数据作具有含义的解释。</a:t>
            </a: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82933" y="893791"/>
            <a:ext cx="7920880" cy="807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6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微软雅黑" panose="020B0503020204020204" charset="-122"/>
              </a:rPr>
              <a:t>二、数据库的发展史</a:t>
            </a:r>
          </a:p>
          <a:p>
            <a:pPr fontAlgn="auto">
              <a:lnSpc>
                <a:spcPct val="150000"/>
              </a:lnSpc>
            </a:pP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863600" y="290830"/>
            <a:ext cx="3999230" cy="43751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数据库发展史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8061A1-0B99-49AB-BEA6-1B7B35C20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297333"/>
            <a:ext cx="6953250" cy="378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 bldLvl="0" animBg="1"/>
    </p:bldLst>
  </p:timing>
</p:sld>
</file>

<file path=ppt/theme/theme1.xml><?xml version="1.0" encoding="utf-8"?>
<a:theme xmlns:a="http://schemas.openxmlformats.org/drawingml/2006/main" name="ytfce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808</Words>
  <Application>Microsoft Office PowerPoint</Application>
  <PresentationFormat>全屏显示(16:9)</PresentationFormat>
  <Paragraphs>190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Calibri</vt:lpstr>
      <vt:lpstr>微软雅黑</vt:lpstr>
      <vt:lpstr>Arial</vt:lpstr>
      <vt:lpstr>宋体</vt:lpstr>
      <vt:lpstr>Wingdings</vt:lpstr>
      <vt:lpstr>ytfcells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ytfcells;</dc:title>
  <dc:creator>ytfcells</dc:creator>
  <cp:keywords>ytfcells</cp:keywords>
  <cp:lastModifiedBy>china</cp:lastModifiedBy>
  <cp:revision>545</cp:revision>
  <dcterms:created xsi:type="dcterms:W3CDTF">2016-04-14T03:39:00Z</dcterms:created>
  <dcterms:modified xsi:type="dcterms:W3CDTF">2023-04-10T03:37:46Z</dcterms:modified>
  <cp:category>ytfcells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BC7A9350CBD64597A7F09FF8BFE7E132</vt:lpwstr>
  </property>
  <property fmtid="{D5CDD505-2E9C-101B-9397-08002B2CF9AE}" pid="3" name="KSOProductBuildVer">
    <vt:lpwstr>2052-11.8.2.8506</vt:lpwstr>
  </property>
  <property fmtid="{D5CDD505-2E9C-101B-9397-08002B2CF9AE}" pid="4" name="KSOTemplateUUID">
    <vt:lpwstr>v1.0_mb_y5nNpZ0/tIULh+7p2YN9DQ==</vt:lpwstr>
  </property>
</Properties>
</file>