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64" r:id="rId3"/>
    <p:sldId id="267" r:id="rId4"/>
    <p:sldId id="270" r:id="rId5"/>
    <p:sldId id="319" r:id="rId6"/>
    <p:sldId id="316" r:id="rId7"/>
    <p:sldId id="317" r:id="rId8"/>
    <p:sldId id="309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微软雅黑" panose="020B0503020204020204" pitchFamily="34" charset="-122"/>
      <p:regular r:id="rId15"/>
      <p:bold r:id="rId16"/>
    </p:embeddedFont>
  </p:embeddedFontLst>
  <p:custDataLst>
    <p:tags r:id="rId17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7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5" autoAdjust="0"/>
    <p:restoredTop sz="94651" autoAdjust="0"/>
  </p:normalViewPr>
  <p:slideViewPr>
    <p:cSldViewPr>
      <p:cViewPr varScale="1">
        <p:scale>
          <a:sx n="93" d="100"/>
          <a:sy n="93" d="100"/>
        </p:scale>
        <p:origin x="706" y="53"/>
      </p:cViewPr>
      <p:guideLst>
        <p:guide orient="horz" pos="162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7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9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37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6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3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D92AB-B849-4892-845B-3153BD894C6A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3082E4-28BD-42A5-A2C8-98BA780A6A30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DB8486F-3EDD-44ED-9E30-62C5BA8E2A4E}"/>
              </a:ext>
            </a:extLst>
          </p:cNvPr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2DF10E-15F5-4165-A5F5-15DE91AB6741}"/>
              </a:ext>
            </a:extLst>
          </p:cNvPr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4602CB-48DD-4FCD-83E6-7190066E3F97}"/>
              </a:ext>
            </a:extLst>
          </p:cNvPr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2022/12/17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汇报人：刘军，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1186158664@qq.com</a:t>
            </a: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2AB6E75F-E26B-44C4-904B-023F63DEBF94}"/>
              </a:ext>
            </a:extLst>
          </p:cNvPr>
          <p:cNvSpPr txBox="1"/>
          <p:nvPr/>
        </p:nvSpPr>
        <p:spPr>
          <a:xfrm>
            <a:off x="3837497" y="2625321"/>
            <a:ext cx="5198999" cy="931024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关于消息搜索在</a:t>
            </a:r>
            <a:r>
              <a:rPr lang="en-US" altLang="zh-CN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ES</a:t>
            </a:r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上使用的实践</a:t>
            </a:r>
            <a:endParaRPr lang="en-US" altLang="zh-CN" sz="28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0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47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9" y="1203598"/>
            <a:ext cx="2462481" cy="367665"/>
            <a:chOff x="5487488" y="1400035"/>
            <a:chExt cx="2108848" cy="314865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703899" y="1400035"/>
              <a:ext cx="1494207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消息搜索服务</a:t>
              </a:r>
              <a:endParaRPr lang="zh-CN" altLang="zh-CN" sz="16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16340" y="1707653"/>
            <a:ext cx="2462480" cy="369372"/>
            <a:chOff x="5474028" y="1923330"/>
            <a:chExt cx="2108848" cy="316328"/>
          </a:xfrm>
        </p:grpSpPr>
        <p:sp>
          <p:nvSpPr>
            <p:cNvPr id="62" name="圆角矩形 61"/>
            <p:cNvSpPr/>
            <p:nvPr/>
          </p:nvSpPr>
          <p:spPr>
            <a:xfrm>
              <a:off x="5474028" y="1932909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27334" y="1923330"/>
              <a:ext cx="1494207" cy="316328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现在存在的问题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0"/>
            <a:ext cx="2462480" cy="615594"/>
            <a:chOff x="5487488" y="2490542"/>
            <a:chExt cx="2108848" cy="527190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699596" y="2490542"/>
              <a:ext cx="1711739" cy="52719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问题修复一</a:t>
              </a: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0" y="2715764"/>
            <a:ext cx="2462480" cy="369372"/>
            <a:chOff x="5487488" y="3029213"/>
            <a:chExt cx="2108848" cy="316327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721750" y="3029213"/>
              <a:ext cx="1541082" cy="31632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问题修复二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377" y="290921"/>
            <a:ext cx="2124447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消息搜索服务</a:t>
            </a:r>
          </a:p>
        </p:txBody>
      </p:sp>
      <p:sp>
        <p:nvSpPr>
          <p:cNvPr id="6" name="矩形 5"/>
          <p:cNvSpPr/>
          <p:nvPr/>
        </p:nvSpPr>
        <p:spPr>
          <a:xfrm>
            <a:off x="1403648" y="1347614"/>
            <a:ext cx="5227320" cy="11772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IM</a:t>
            </a:r>
            <a:r>
              <a:rPr lang="zh-CN" altLang="en-US" sz="36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群消息或者用户消息搜索实现方式。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377" y="290921"/>
            <a:ext cx="2124447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消息搜索服务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5B88F4-FCD9-C84B-69BA-DCC7F5A40143}"/>
              </a:ext>
            </a:extLst>
          </p:cNvPr>
          <p:cNvSpPr txBox="1"/>
          <p:nvPr/>
        </p:nvSpPr>
        <p:spPr>
          <a:xfrm>
            <a:off x="971600" y="91235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目前业界普遍使用的方式用</a:t>
            </a:r>
            <a:r>
              <a:rPr lang="en" altLang="zh-CN" b="0" i="0" dirty="0">
                <a:solidFill>
                  <a:srgbClr val="202124"/>
                </a:solidFill>
                <a:effectLst/>
                <a:latin typeface="Menlo" panose="020B0609030804020204" pitchFamily="49" charset="0"/>
              </a:rPr>
              <a:t>Elasticsearch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Menlo" panose="020B0609030804020204" pitchFamily="49" charset="0"/>
              </a:rPr>
              <a:t>。比如有个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Menlo" panose="020B0609030804020204" pitchFamily="49" charset="0"/>
              </a:rPr>
              <a:t>msg</a:t>
            </a:r>
            <a:r>
              <a:rPr lang="zh-CN" altLang="en-US" dirty="0">
                <a:solidFill>
                  <a:srgbClr val="202124"/>
                </a:solidFill>
                <a:latin typeface="Menlo" panose="020B0609030804020204" pitchFamily="49" charset="0"/>
              </a:rPr>
              <a:t>索引用于存储大家聊天记录。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63DA33-A0D4-201D-6B74-9F721B066BC2}"/>
              </a:ext>
            </a:extLst>
          </p:cNvPr>
          <p:cNvSpPr txBox="1"/>
          <p:nvPr/>
        </p:nvSpPr>
        <p:spPr>
          <a:xfrm>
            <a:off x="971600" y="1727825"/>
            <a:ext cx="64684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由于前期缺乏规划和规范（此时体现运维的专业性和重要性）发现有如下问题：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Msg</a:t>
            </a:r>
            <a:r>
              <a:rPr kumimoji="1" lang="zh-CN" altLang="en-US" dirty="0"/>
              <a:t> 索引是单分片单副本</a:t>
            </a:r>
            <a:endParaRPr kumimoji="1" lang="en-US" altLang="zh-CN" dirty="0"/>
          </a:p>
          <a:p>
            <a:r>
              <a:rPr kumimoji="1" lang="en-US" altLang="zh-CN" dirty="0"/>
              <a:t>Msg</a:t>
            </a:r>
            <a:r>
              <a:rPr kumimoji="1" lang="zh-CN" altLang="en-US" dirty="0"/>
              <a:t> 数据量暴涨，查询性能低下。</a:t>
            </a:r>
          </a:p>
        </p:txBody>
      </p:sp>
    </p:spTree>
    <p:extLst>
      <p:ext uri="{BB962C8B-B14F-4D97-AF65-F5344CB8AC3E}">
        <p14:creationId xmlns:p14="http://schemas.microsoft.com/office/powerpoint/2010/main" val="29290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98043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问题修复一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863377" y="1275606"/>
            <a:ext cx="3492599" cy="3000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en-US" altLang="zh-CN" sz="15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Reindex</a:t>
            </a:r>
            <a:r>
              <a:rPr lang="zh-CN" altLang="en-US" sz="15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 ，重建索引分片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139833-D552-4795-864D-6906E9D09CEE}"/>
              </a:ext>
            </a:extLst>
          </p:cNvPr>
          <p:cNvSpPr/>
          <p:nvPr/>
        </p:nvSpPr>
        <p:spPr>
          <a:xfrm>
            <a:off x="823652" y="1575689"/>
            <a:ext cx="6196620" cy="167706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charset="-122"/>
              </a:rPr>
              <a:t>1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微软雅黑" panose="020B0503020204020204" charset="-122"/>
              </a:rPr>
              <a:t>、</a:t>
            </a:r>
            <a:r>
              <a:rPr lang="zh-CN" altLang="en-US" sz="1100" dirty="0"/>
              <a:t>停止数据写入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zh-CN" altLang="en-US" sz="1100" dirty="0"/>
              <a:t>设置 </a:t>
            </a:r>
            <a:r>
              <a:rPr lang="en" altLang="zh-CN" sz="1100" dirty="0"/>
              <a:t>msg </a:t>
            </a:r>
            <a:r>
              <a:rPr lang="zh-CN" altLang="en-US" sz="1100" dirty="0"/>
              <a:t>只读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3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zh-CN" altLang="en-US" sz="1100" dirty="0"/>
              <a:t>获取 </a:t>
            </a:r>
            <a:r>
              <a:rPr lang="en" altLang="zh-CN" sz="1100" dirty="0"/>
              <a:t>msg</a:t>
            </a:r>
            <a:r>
              <a:rPr lang="zh-CN" altLang="en-US" sz="1100" dirty="0"/>
              <a:t> 分片</a:t>
            </a:r>
            <a:r>
              <a:rPr lang="en-US" altLang="zh-CN" sz="1100" dirty="0"/>
              <a:t>_</a:t>
            </a:r>
            <a:r>
              <a:rPr lang="en" altLang="zh-CN" sz="1100" dirty="0"/>
              <a:t>mapping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4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、</a:t>
            </a:r>
            <a:r>
              <a:rPr lang="zh-CN" altLang="en-US" sz="1100" dirty="0"/>
              <a:t>新建索引 </a:t>
            </a:r>
            <a:r>
              <a:rPr lang="en" altLang="zh-CN" sz="1100" dirty="0"/>
              <a:t>msg</a:t>
            </a:r>
            <a:r>
              <a:rPr lang="en-US" altLang="zh-CN" sz="1100" dirty="0"/>
              <a:t>_new</a:t>
            </a:r>
            <a:r>
              <a:rPr lang="en" altLang="zh-CN" sz="1100" dirty="0"/>
              <a:t> </a:t>
            </a:r>
            <a:r>
              <a:rPr lang="zh-CN" altLang="en" sz="1100" dirty="0"/>
              <a:t>，</a:t>
            </a:r>
            <a:r>
              <a:rPr lang="zh-CN" altLang="en-US" sz="1100" dirty="0"/>
              <a:t>设置分片数为</a:t>
            </a:r>
            <a:r>
              <a:rPr lang="en-US" altLang="zh-CN" sz="1100" dirty="0"/>
              <a:t>n(</a:t>
            </a:r>
            <a:r>
              <a:rPr lang="zh-CN" altLang="en-US" sz="1100" dirty="0"/>
              <a:t>依据单分片不超过</a:t>
            </a:r>
            <a:r>
              <a:rPr lang="en-US" altLang="zh-CN" sz="1100" dirty="0"/>
              <a:t>15</a:t>
            </a:r>
            <a:r>
              <a:rPr lang="en" altLang="zh-CN" sz="1100" dirty="0"/>
              <a:t>G</a:t>
            </a:r>
            <a:r>
              <a:rPr lang="zh-CN" altLang="en-US" sz="1100" dirty="0"/>
              <a:t>的原则</a:t>
            </a:r>
            <a:r>
              <a:rPr lang="en-US" altLang="zh-CN" sz="1100" dirty="0"/>
              <a:t>)</a:t>
            </a:r>
            <a:r>
              <a:rPr lang="zh-CN" altLang="en-US" sz="1100" dirty="0"/>
              <a:t>，</a:t>
            </a:r>
            <a:r>
              <a:rPr lang="en" altLang="zh-CN" sz="1100" dirty="0"/>
              <a:t>mapping</a:t>
            </a:r>
            <a:r>
              <a:rPr lang="zh-CN" altLang="en-US" sz="1100" dirty="0"/>
              <a:t>不变。</a:t>
            </a:r>
            <a:endParaRPr lang="en-US" altLang="zh-CN" sz="1100" dirty="0"/>
          </a:p>
          <a:p>
            <a:pPr>
              <a:lnSpc>
                <a:spcPct val="120000"/>
              </a:lnSpc>
            </a:pPr>
            <a:r>
              <a:rPr lang="en-US" altLang="zh-CN" sz="1100" dirty="0"/>
              <a:t>5</a:t>
            </a:r>
            <a:r>
              <a:rPr lang="zh-CN" altLang="en-US" sz="1100" dirty="0"/>
              <a:t>、进行数据</a:t>
            </a:r>
            <a:r>
              <a:rPr lang="en" altLang="zh-CN" sz="1100" dirty="0"/>
              <a:t>reindex</a:t>
            </a:r>
          </a:p>
          <a:p>
            <a:pPr>
              <a:lnSpc>
                <a:spcPct val="120000"/>
              </a:lnSpc>
            </a:pPr>
            <a:r>
              <a:rPr lang="en-US" altLang="zh-CN" sz="1100" dirty="0"/>
              <a:t>6</a:t>
            </a:r>
            <a:r>
              <a:rPr lang="zh-CN" altLang="en-US" sz="1100" dirty="0"/>
              <a:t>、设置</a:t>
            </a:r>
            <a:r>
              <a:rPr lang="en" altLang="zh-CN" sz="1100" dirty="0"/>
              <a:t>msg</a:t>
            </a:r>
            <a:r>
              <a:rPr lang="en-US" altLang="zh-CN" sz="1100" dirty="0"/>
              <a:t>_new</a:t>
            </a:r>
            <a:r>
              <a:rPr lang="en" altLang="zh-CN" sz="1100" dirty="0"/>
              <a:t> </a:t>
            </a:r>
            <a:r>
              <a:rPr lang="zh-CN" altLang="en-US" sz="1100" dirty="0"/>
              <a:t>副本数为</a:t>
            </a:r>
            <a:r>
              <a:rPr lang="en-US" altLang="zh-CN" sz="1100" dirty="0"/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1100" dirty="0"/>
              <a:t>7</a:t>
            </a:r>
            <a:r>
              <a:rPr lang="zh-CN" altLang="en-US" sz="1100" dirty="0"/>
              <a:t>、修改业务配置用新的索引</a:t>
            </a:r>
            <a:r>
              <a:rPr lang="en" altLang="zh-CN" sz="1100" dirty="0"/>
              <a:t>msg</a:t>
            </a:r>
            <a:r>
              <a:rPr lang="en-US" altLang="zh-CN" sz="1100" dirty="0"/>
              <a:t>_new</a:t>
            </a:r>
            <a:r>
              <a:rPr lang="en" altLang="zh-CN" sz="1100" dirty="0"/>
              <a:t> </a:t>
            </a:r>
            <a:r>
              <a:rPr lang="zh-CN" altLang="en" sz="1100" dirty="0"/>
              <a:t>进行</a:t>
            </a:r>
            <a:r>
              <a:rPr lang="zh-CN" altLang="en-US" sz="1100" dirty="0"/>
              <a:t>读写</a:t>
            </a:r>
          </a:p>
          <a:p>
            <a:pPr>
              <a:lnSpc>
                <a:spcPct val="120000"/>
              </a:lnSpc>
            </a:pP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2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75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6" y="267494"/>
            <a:ext cx="198043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问题修复二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591FED-EECB-4D28-ACA6-C38A23CB1464}"/>
              </a:ext>
            </a:extLst>
          </p:cNvPr>
          <p:cNvSpPr/>
          <p:nvPr/>
        </p:nvSpPr>
        <p:spPr>
          <a:xfrm>
            <a:off x="683568" y="987574"/>
            <a:ext cx="176440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kumimoji="1" lang="en-US" altLang="zh-CN" sz="1600" dirty="0"/>
              <a:t>msg</a:t>
            </a:r>
            <a:r>
              <a:rPr kumimoji="1" lang="zh-CN" altLang="en-US" sz="1600" dirty="0"/>
              <a:t> 数据量暴涨，查询性能低下</a:t>
            </a:r>
            <a:endParaRPr lang="zh-CN" altLang="en-US" sz="15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6E7839-32A6-5A98-58F1-3CEE714D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915566"/>
            <a:ext cx="5029756" cy="4055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C79975-3A80-1E0F-C1B8-C2A78421AD0E}"/>
              </a:ext>
            </a:extLst>
          </p:cNvPr>
          <p:cNvSpPr txBox="1"/>
          <p:nvPr/>
        </p:nvSpPr>
        <p:spPr>
          <a:xfrm>
            <a:off x="145432" y="2310140"/>
            <a:ext cx="341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zh-CN" altLang="en-US" dirty="0">
                <a:effectLst/>
              </a:rPr>
              <a:t>通过别名索引读写数据是否有性能影响。</a:t>
            </a:r>
            <a:endParaRPr lang="en-US" altLang="zh-CN" dirty="0">
              <a:effectLst/>
            </a:endParaRPr>
          </a:p>
          <a:p>
            <a:r>
              <a:rPr lang="en-US" altLang="zh-CN" dirty="0">
                <a:effectLst/>
              </a:rPr>
              <a:t>&gt;</a:t>
            </a:r>
            <a:r>
              <a:rPr lang="zh-CN" altLang="en-US" dirty="0">
                <a:effectLst/>
              </a:rPr>
              <a:t> 数据年份分布要均匀</a:t>
            </a:r>
          </a:p>
        </p:txBody>
      </p:sp>
    </p:spTree>
    <p:extLst>
      <p:ext uri="{BB962C8B-B14F-4D97-AF65-F5344CB8AC3E}">
        <p14:creationId xmlns:p14="http://schemas.microsoft.com/office/powerpoint/2010/main" val="33986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2821641F-7F4B-4A08-9690-D7704D96BFAD}"/>
              </a:ext>
            </a:extLst>
          </p:cNvPr>
          <p:cNvSpPr txBox="1"/>
          <p:nvPr/>
        </p:nvSpPr>
        <p:spPr>
          <a:xfrm>
            <a:off x="3365385" y="3357814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汇报人：刘军，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1186158664@qq.com</a:t>
            </a:r>
          </a:p>
        </p:txBody>
      </p:sp>
    </p:spTree>
    <p:extLst>
      <p:ext uri="{BB962C8B-B14F-4D97-AF65-F5344CB8AC3E}">
        <p14:creationId xmlns:p14="http://schemas.microsoft.com/office/powerpoint/2010/main" val="287259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Y3NzM0YzdjMzVkZGU2ZWE5OWNhMDdjZjI5ZmI3MDJiIiwidXNlckNvdW50Ijo4fQ==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255</Words>
  <Application>Microsoft Office PowerPoint</Application>
  <PresentationFormat>全屏显示(16:9)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Menlo</vt:lpstr>
      <vt:lpstr>微软雅黑</vt:lpstr>
      <vt:lpstr>Arial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530</cp:revision>
  <dcterms:created xsi:type="dcterms:W3CDTF">2016-04-14T03:39:00Z</dcterms:created>
  <dcterms:modified xsi:type="dcterms:W3CDTF">2022-12-17T12:08:12Z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2052-11.1.0.12358</vt:lpwstr>
  </property>
  <property fmtid="{D5CDD505-2E9C-101B-9397-08002B2CF9AE}" pid="4" name="KSOTemplateUUID">
    <vt:lpwstr>v1.0_mb_y5nNpZ0/tIULh+7p2YN9DQ==</vt:lpwstr>
  </property>
</Properties>
</file>