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4" r:id="rId3"/>
    <p:sldId id="267" r:id="rId4"/>
    <p:sldId id="270" r:id="rId5"/>
    <p:sldId id="319" r:id="rId6"/>
    <p:sldId id="321" r:id="rId7"/>
    <p:sldId id="325" r:id="rId8"/>
    <p:sldId id="322" r:id="rId9"/>
    <p:sldId id="317" r:id="rId10"/>
    <p:sldId id="318" r:id="rId11"/>
    <p:sldId id="316" r:id="rId12"/>
    <p:sldId id="323" r:id="rId13"/>
    <p:sldId id="326" r:id="rId14"/>
    <p:sldId id="312" r:id="rId15"/>
    <p:sldId id="30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微软雅黑" panose="020B0503020204020204" pitchFamily="34" charset="-122"/>
      <p:regular r:id="rId22"/>
      <p:bold r:id="rId23"/>
    </p:embeddedFont>
  </p:embeddedFontLst>
  <p:custDataLst>
    <p:tags r:id="rId24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C00000"/>
    <a:srgbClr val="9A0000"/>
    <a:srgbClr val="DA0000"/>
    <a:srgbClr val="DE0000"/>
    <a:srgbClr val="F2B800"/>
    <a:srgbClr val="00D3F0"/>
    <a:srgbClr val="FFCF37"/>
    <a:srgbClr val="86660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4616" autoAdjust="0"/>
  </p:normalViewPr>
  <p:slideViewPr>
    <p:cSldViewPr>
      <p:cViewPr varScale="1">
        <p:scale>
          <a:sx n="93" d="100"/>
          <a:sy n="93" d="100"/>
        </p:scale>
        <p:origin x="917" y="53"/>
      </p:cViewPr>
      <p:guideLst>
        <p:guide orient="horz" pos="162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3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4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0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7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3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05980"/>
            <a:ext cx="2741613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80772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90" y="1597819"/>
            <a:ext cx="7772221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779" y="2914650"/>
            <a:ext cx="6400443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04" y="3305176"/>
            <a:ext cx="7772221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04" y="2180035"/>
            <a:ext cx="7772221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60" y="1200151"/>
            <a:ext cx="405698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562" y="1200151"/>
            <a:ext cx="405817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59" y="1151335"/>
            <a:ext cx="404031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59" y="1631156"/>
            <a:ext cx="404031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34" y="1151335"/>
            <a:ext cx="404150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34" y="1631156"/>
            <a:ext cx="404150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4D92AB-B849-4892-845B-3153BD894C6A}"/>
              </a:ext>
            </a:extLst>
          </p:cNvPr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3082E4-28BD-42A5-A2C8-98BA780A6A30}"/>
              </a:ext>
            </a:extLst>
          </p:cNvPr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4787"/>
            <a:ext cx="3007910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22" y="204788"/>
            <a:ext cx="5112019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60" y="1076326"/>
            <a:ext cx="3007910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24" y="3600450"/>
            <a:ext cx="5487114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24" y="459581"/>
            <a:ext cx="5487114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24" y="4025503"/>
            <a:ext cx="5487114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264" y="205979"/>
            <a:ext cx="2056477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59" y="205979"/>
            <a:ext cx="6058689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200151"/>
            <a:ext cx="5408613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200151"/>
            <a:ext cx="54102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5400000">
            <a:off x="404947" y="369749"/>
            <a:ext cx="464399" cy="339205"/>
            <a:chOff x="492944" y="390280"/>
            <a:chExt cx="789885" cy="775734"/>
          </a:xfrm>
        </p:grpSpPr>
        <p:sp>
          <p:nvSpPr>
            <p:cNvPr id="6" name="菱形 63"/>
            <p:cNvSpPr/>
            <p:nvPr userDrawn="1"/>
          </p:nvSpPr>
          <p:spPr>
            <a:xfrm>
              <a:off x="492944" y="390280"/>
              <a:ext cx="516213" cy="57600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菱形 64"/>
            <p:cNvSpPr/>
            <p:nvPr userDrawn="1"/>
          </p:nvSpPr>
          <p:spPr>
            <a:xfrm>
              <a:off x="591548" y="390281"/>
              <a:ext cx="691281" cy="775733"/>
            </a:xfrm>
            <a:prstGeom prst="triangle">
              <a:avLst/>
            </a:prstGeom>
            <a:solidFill>
              <a:srgbClr val="D00000"/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899592" y="744891"/>
            <a:ext cx="78446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DB8486F-3EDD-44ED-9E30-62C5BA8E2A4E}"/>
              </a:ext>
            </a:extLst>
          </p:cNvPr>
          <p:cNvSpPr txBox="1"/>
          <p:nvPr userDrawn="1"/>
        </p:nvSpPr>
        <p:spPr>
          <a:xfrm>
            <a:off x="7521545" y="403510"/>
            <a:ext cx="118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D00000"/>
                </a:solidFill>
              </a:rPr>
              <a:t>OAMLab</a:t>
            </a:r>
            <a:endParaRPr lang="zh-CN" altLang="en-US" sz="1600" b="1" dirty="0">
              <a:solidFill>
                <a:srgbClr val="D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2DF10E-15F5-4165-A5F5-15DE91AB6741}"/>
              </a:ext>
            </a:extLst>
          </p:cNvPr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602CB-48DD-4FCD-83E6-7190066E3F97}"/>
              </a:ext>
            </a:extLst>
          </p:cNvPr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88523" y="772040"/>
            <a:ext cx="3831065" cy="3254023"/>
          </a:xfrm>
          <a:prstGeom prst="triangle">
            <a:avLst>
              <a:gd name="adj" fmla="val 49032"/>
            </a:avLst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46935" y="2207126"/>
            <a:ext cx="423908" cy="38384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2360337" y="678958"/>
            <a:ext cx="1088335" cy="9854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6200000" flipH="1">
            <a:off x="7209451" y="242869"/>
            <a:ext cx="2177418" cy="1691680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3837498" y="1577429"/>
            <a:ext cx="4007913" cy="85280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51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运维实验室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902460" y="2466067"/>
            <a:ext cx="39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3"/>
          <p:cNvSpPr txBox="1"/>
          <p:nvPr/>
        </p:nvSpPr>
        <p:spPr>
          <a:xfrm>
            <a:off x="3891117" y="3795886"/>
            <a:ext cx="5198999" cy="3000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汇报人：邱科  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23198985@qq.com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2AB6E75F-E26B-44C4-904B-023F63DEBF94}"/>
              </a:ext>
            </a:extLst>
          </p:cNvPr>
          <p:cNvSpPr txBox="1"/>
          <p:nvPr/>
        </p:nvSpPr>
        <p:spPr>
          <a:xfrm>
            <a:off x="3837497" y="2625321"/>
            <a:ext cx="5198999" cy="931024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Jenkins</a:t>
            </a:r>
            <a:r>
              <a:rPr lang="zh-CN" altLang="en-US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</a:t>
            </a:r>
            <a:r>
              <a:rPr lang="en-US" altLang="zh-CN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Pipeline</a:t>
            </a:r>
          </a:p>
          <a:p>
            <a:r>
              <a:rPr lang="en-US" altLang="zh-CN" sz="2800" dirty="0">
                <a:solidFill>
                  <a:srgbClr val="D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charset="-122"/>
              </a:rPr>
              <a:t>https://github.com/oamlab</a:t>
            </a:r>
            <a:endParaRPr lang="zh-CN" altLang="en-US" sz="2800" dirty="0">
              <a:solidFill>
                <a:srgbClr val="D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9591FED-EECB-4D28-ACA6-C38A23CB1464}"/>
              </a:ext>
            </a:extLst>
          </p:cNvPr>
          <p:cNvSpPr/>
          <p:nvPr/>
        </p:nvSpPr>
        <p:spPr>
          <a:xfrm>
            <a:off x="395536" y="843558"/>
            <a:ext cx="8352928" cy="416267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-US" altLang="zh-CN" dirty="0"/>
              <a:t>1. </a:t>
            </a:r>
            <a:r>
              <a:rPr lang="zh-CN" altLang="en-US" dirty="0"/>
              <a:t>变量传递</a:t>
            </a:r>
          </a:p>
          <a:p>
            <a:pPr lvl="0"/>
            <a:r>
              <a:rPr lang="zh-CN" altLang="en-US" dirty="0"/>
              <a:t>     自定义变量</a:t>
            </a:r>
            <a:r>
              <a:rPr lang="en-US" altLang="zh-CN" dirty="0"/>
              <a:t>(</a:t>
            </a:r>
            <a:r>
              <a:rPr lang="zh-CN" altLang="en-US" dirty="0"/>
              <a:t>局部</a:t>
            </a:r>
            <a:r>
              <a:rPr lang="en-US" altLang="zh-CN" dirty="0"/>
              <a:t>)</a:t>
            </a:r>
            <a:r>
              <a:rPr lang="zh-CN" altLang="en-US" dirty="0"/>
              <a:t>，环境变量</a:t>
            </a:r>
            <a:r>
              <a:rPr lang="en-US" altLang="zh-CN" dirty="0"/>
              <a:t>(</a:t>
            </a:r>
            <a:r>
              <a:rPr lang="zh-CN" altLang="en-US" dirty="0"/>
              <a:t>局部</a:t>
            </a:r>
            <a:r>
              <a:rPr lang="en-US" altLang="zh-CN" dirty="0"/>
              <a:t>)</a:t>
            </a:r>
            <a:r>
              <a:rPr lang="zh-CN" altLang="en-US" dirty="0"/>
              <a:t>，全局环境变量，参数化构建</a:t>
            </a:r>
            <a:r>
              <a:rPr lang="en-US" altLang="zh-CN" dirty="0"/>
              <a:t>(</a:t>
            </a:r>
            <a:r>
              <a:rPr lang="zh-CN" altLang="en-US" dirty="0"/>
              <a:t>全局</a:t>
            </a:r>
            <a:r>
              <a:rPr lang="en-US" altLang="zh-CN" dirty="0"/>
              <a:t>)</a:t>
            </a:r>
            <a:r>
              <a:rPr lang="zh-CN" altLang="en-US" dirty="0"/>
              <a:t>，甚至在执行过程中通过</a:t>
            </a:r>
            <a:r>
              <a:rPr lang="en-US" altLang="zh-CN" dirty="0"/>
              <a:t>input </a:t>
            </a:r>
            <a:r>
              <a:rPr lang="zh-CN" altLang="en-US" dirty="0"/>
              <a:t>输入变量。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2. </a:t>
            </a:r>
            <a:r>
              <a:rPr lang="zh-CN" altLang="en-US" dirty="0"/>
              <a:t>判断</a:t>
            </a:r>
          </a:p>
          <a:p>
            <a:pPr lvl="0"/>
            <a:r>
              <a:rPr lang="zh-CN" altLang="en-US" dirty="0"/>
              <a:t>   </a:t>
            </a:r>
            <a:r>
              <a:rPr lang="en-US" altLang="zh-CN" dirty="0"/>
              <a:t>when </a:t>
            </a:r>
            <a:r>
              <a:rPr lang="zh-CN" altLang="en-US" dirty="0"/>
              <a:t>仅用于</a:t>
            </a:r>
            <a:r>
              <a:rPr lang="en-US" altLang="zh-CN" dirty="0"/>
              <a:t>stage</a:t>
            </a:r>
            <a:r>
              <a:rPr lang="zh-CN" altLang="en-US" dirty="0"/>
              <a:t>内部，流程控制</a:t>
            </a:r>
            <a:r>
              <a:rPr lang="en-US" altLang="zh-CN" dirty="0"/>
              <a:t>if/else</a:t>
            </a:r>
            <a:r>
              <a:rPr lang="zh-CN" altLang="en-US" dirty="0"/>
              <a:t>条件，根据变量不同执行不同步骤，或者发布不同平台。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3. </a:t>
            </a:r>
            <a:r>
              <a:rPr lang="zh-CN" altLang="en-US" dirty="0"/>
              <a:t>循环</a:t>
            </a:r>
          </a:p>
          <a:p>
            <a:pPr lvl="0"/>
            <a:r>
              <a:rPr lang="zh-CN" altLang="en-US" dirty="0"/>
              <a:t>   可以根据变量进行 </a:t>
            </a:r>
            <a:r>
              <a:rPr lang="en-US" altLang="zh-CN" dirty="0"/>
              <a:t>for</a:t>
            </a:r>
            <a:r>
              <a:rPr lang="zh-CN" altLang="en-US" dirty="0"/>
              <a:t>循环。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4. </a:t>
            </a:r>
            <a:r>
              <a:rPr lang="zh-CN" altLang="en-US" dirty="0"/>
              <a:t>并发</a:t>
            </a:r>
          </a:p>
          <a:p>
            <a:pPr lvl="0"/>
            <a:r>
              <a:rPr lang="zh-CN" altLang="en-US" dirty="0"/>
              <a:t>   </a:t>
            </a:r>
            <a:r>
              <a:rPr lang="en-US" altLang="zh-CN" dirty="0"/>
              <a:t>Stages</a:t>
            </a:r>
            <a:r>
              <a:rPr lang="zh-CN" altLang="en-US" dirty="0"/>
              <a:t>可以嵌套使用，</a:t>
            </a:r>
            <a:r>
              <a:rPr lang="en-US" altLang="zh-CN" dirty="0"/>
              <a:t>parallel</a:t>
            </a:r>
            <a:r>
              <a:rPr lang="zh-CN" altLang="en-US" dirty="0"/>
              <a:t>与</a:t>
            </a:r>
            <a:r>
              <a:rPr lang="en-US" altLang="zh-CN" dirty="0"/>
              <a:t>steps</a:t>
            </a:r>
            <a:r>
              <a:rPr lang="zh-CN" altLang="en-US" dirty="0"/>
              <a:t>不能并行共用，比如可以根据不同</a:t>
            </a:r>
            <a:r>
              <a:rPr lang="en-US" altLang="zh-CN" dirty="0" err="1"/>
              <a:t>jdk</a:t>
            </a:r>
            <a:r>
              <a:rPr lang="zh-CN" altLang="en-US" dirty="0"/>
              <a:t>版本编译不同代码。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5. </a:t>
            </a:r>
            <a:r>
              <a:rPr lang="zh-CN" altLang="en-US" dirty="0"/>
              <a:t>人工确认</a:t>
            </a:r>
          </a:p>
          <a:p>
            <a:pPr lvl="0"/>
            <a:r>
              <a:rPr lang="zh-CN" altLang="en-US" dirty="0"/>
              <a:t>    审批功能，比如生产环境新进初级运维发版本，需要其他同事确认后才能继续发布。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6. </a:t>
            </a:r>
            <a:r>
              <a:rPr lang="zh-CN" altLang="en-US" dirty="0"/>
              <a:t>异常处理</a:t>
            </a:r>
          </a:p>
          <a:p>
            <a:pPr lvl="0"/>
            <a:r>
              <a:rPr lang="zh-CN" altLang="en-US" dirty="0"/>
              <a:t>    </a:t>
            </a:r>
            <a:r>
              <a:rPr lang="en-US" altLang="zh-CN" dirty="0"/>
              <a:t>try/catch/finally</a:t>
            </a:r>
            <a:r>
              <a:rPr lang="zh-CN" altLang="en-US" dirty="0"/>
              <a:t>，比如</a:t>
            </a:r>
            <a:r>
              <a:rPr lang="en-US" altLang="zh-CN" dirty="0" err="1"/>
              <a:t>ansible</a:t>
            </a:r>
            <a:r>
              <a:rPr lang="zh-CN" altLang="en-US" dirty="0"/>
              <a:t>中某一台主机断掉，可以用</a:t>
            </a:r>
            <a:r>
              <a:rPr lang="en-US" altLang="zh-CN" dirty="0"/>
              <a:t>retry</a:t>
            </a:r>
            <a:r>
              <a:rPr lang="zh-CN" altLang="en-US" dirty="0"/>
              <a:t>来重试，也可以用异常处理来做只针对失败的主机处理。</a:t>
            </a:r>
            <a:endParaRPr lang="zh-CN" altLang="en-US" b="1" dirty="0">
              <a:solidFill>
                <a:srgbClr val="D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5F7C83-F64A-440B-A942-297B365D28AA}"/>
              </a:ext>
            </a:extLst>
          </p:cNvPr>
          <p:cNvSpPr txBox="1"/>
          <p:nvPr/>
        </p:nvSpPr>
        <p:spPr>
          <a:xfrm>
            <a:off x="899592" y="30988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Jenkins Pipeline </a:t>
            </a:r>
            <a:r>
              <a:rPr lang="zh-CN" altLang="en-US" sz="2400" b="1" dirty="0"/>
              <a:t>高阶功能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72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978282"/>
            <a:ext cx="419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Jenkins </a:t>
            </a:r>
            <a:r>
              <a:rPr lang="zh-CN" altLang="en-US" sz="1800" dirty="0"/>
              <a:t>强有力帮助工具，片断生成器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30" y="1491630"/>
            <a:ext cx="4790609" cy="26642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39" y="1491630"/>
            <a:ext cx="3587567" cy="26642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528" y="422967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总结一句话：</a:t>
            </a:r>
            <a:endParaRPr lang="en-US" altLang="zh-CN" sz="2000" b="1" dirty="0"/>
          </a:p>
          <a:p>
            <a:r>
              <a:rPr lang="en-US" altLang="zh-CN" dirty="0"/>
              <a:t>        </a:t>
            </a:r>
            <a:r>
              <a:rPr lang="en-US" altLang="zh-CN" sz="1600" dirty="0"/>
              <a:t>Jenkins</a:t>
            </a:r>
            <a:r>
              <a:rPr lang="zh-CN" altLang="en-US" sz="1600" dirty="0"/>
              <a:t>功能很强大，主要靠插件。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15020B-EA03-4D2B-8393-B5636EBF9CB2}"/>
              </a:ext>
            </a:extLst>
          </p:cNvPr>
          <p:cNvSpPr txBox="1"/>
          <p:nvPr/>
        </p:nvSpPr>
        <p:spPr>
          <a:xfrm>
            <a:off x="899592" y="30988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Jenkins Pipeline </a:t>
            </a:r>
            <a:r>
              <a:rPr lang="zh-CN" altLang="en-US" sz="2400" b="1" dirty="0"/>
              <a:t>高阶功能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251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576" y="1131590"/>
            <a:ext cx="82089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流水线的设计原则：</a:t>
            </a:r>
            <a:endParaRPr lang="en-US" altLang="zh-CN" sz="1600" dirty="0"/>
          </a:p>
          <a:p>
            <a:br>
              <a:rPr lang="zh-CN" altLang="en-US" sz="1600" dirty="0"/>
            </a:br>
            <a:r>
              <a:rPr lang="en-US" altLang="zh-CN" sz="1600" dirty="0"/>
              <a:t>1. </a:t>
            </a:r>
            <a:r>
              <a:rPr lang="zh-CN" altLang="en-US" sz="1600" dirty="0"/>
              <a:t>一次构建，多次使用。</a:t>
            </a:r>
            <a:endParaRPr lang="en-US" altLang="zh-CN" sz="1600" dirty="0"/>
          </a:p>
          <a:p>
            <a:br>
              <a:rPr lang="zh-CN" altLang="en-US" sz="1600" dirty="0"/>
            </a:br>
            <a:r>
              <a:rPr lang="en-US" altLang="zh-CN" sz="1600" dirty="0"/>
              <a:t>2 . </a:t>
            </a:r>
            <a:r>
              <a:rPr lang="zh-CN" altLang="en-US" sz="1600" dirty="0"/>
              <a:t>与业务逻辑松耦合，仅仅将部署流水线平台工具视为任务的调度者、执行者和记录者，它只需要知道部署流水线中各种任务触发与调度流程，而不必知道我们如何构建和部署软件。</a:t>
            </a:r>
            <a:endParaRPr lang="en-US" altLang="zh-CN" sz="1600" dirty="0"/>
          </a:p>
          <a:p>
            <a:br>
              <a:rPr lang="zh-CN" altLang="en-US" sz="1600" dirty="0"/>
            </a:br>
            <a:r>
              <a:rPr lang="en-US" altLang="zh-CN" sz="1600" dirty="0"/>
              <a:t>3. </a:t>
            </a:r>
            <a:r>
              <a:rPr lang="zh-CN" altLang="en-US" sz="1600" dirty="0"/>
              <a:t>并行化原则。</a:t>
            </a:r>
            <a:endParaRPr lang="en-US" altLang="zh-CN" sz="1600" dirty="0"/>
          </a:p>
          <a:p>
            <a:br>
              <a:rPr lang="zh-CN" altLang="en-US" sz="1600" dirty="0"/>
            </a:br>
            <a:r>
              <a:rPr lang="en-US" altLang="zh-CN" sz="1600" dirty="0"/>
              <a:t>4. </a:t>
            </a:r>
            <a:r>
              <a:rPr lang="zh-CN" altLang="en-US" sz="1600" dirty="0"/>
              <a:t>快速反馈优先。</a:t>
            </a:r>
            <a:endParaRPr lang="en-US" altLang="zh-CN" sz="1600" dirty="0"/>
          </a:p>
          <a:p>
            <a:br>
              <a:rPr lang="zh-CN" altLang="en-US" sz="1600" dirty="0"/>
            </a:br>
            <a:r>
              <a:rPr lang="en-US" altLang="zh-CN" sz="1600" dirty="0"/>
              <a:t>5. </a:t>
            </a:r>
            <a:r>
              <a:rPr lang="zh-CN" altLang="en-US" sz="1600" dirty="0"/>
              <a:t>重要反馈优先，对于反馈机制，不能只因其执行速度慢，就把它放在后面执行。这一条与前面看似矛盾，但在某些情况下却是必要的质量手段。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AB3972-7568-4CE7-BB35-304767355409}"/>
              </a:ext>
            </a:extLst>
          </p:cNvPr>
          <p:cNvSpPr txBox="1"/>
          <p:nvPr/>
        </p:nvSpPr>
        <p:spPr>
          <a:xfrm>
            <a:off x="899592" y="30988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Jenkins Pipeline </a:t>
            </a:r>
            <a:r>
              <a:rPr lang="zh-CN" altLang="en-US" sz="2400" b="1" dirty="0"/>
              <a:t>高阶功能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23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1620391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相关资料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3377" y="1059582"/>
            <a:ext cx="730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Jenkins</a:t>
            </a:r>
            <a:r>
              <a:rPr lang="zh-CN" altLang="en-US" dirty="0"/>
              <a:t>官方资料</a:t>
            </a:r>
            <a:endParaRPr lang="en-US" altLang="zh-CN" dirty="0"/>
          </a:p>
          <a:p>
            <a:r>
              <a:rPr lang="en-US" altLang="zh-CN" dirty="0"/>
              <a:t>https://jenkins.io/solutions/pipeline</a:t>
            </a:r>
          </a:p>
        </p:txBody>
      </p:sp>
    </p:spTree>
    <p:extLst>
      <p:ext uri="{BB962C8B-B14F-4D97-AF65-F5344CB8AC3E}">
        <p14:creationId xmlns:p14="http://schemas.microsoft.com/office/powerpoint/2010/main" val="190674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8"/>
          <p:cNvSpPr txBox="1"/>
          <p:nvPr/>
        </p:nvSpPr>
        <p:spPr>
          <a:xfrm>
            <a:off x="2655418" y="2188552"/>
            <a:ext cx="36673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谢谢聆听</a:t>
            </a:r>
          </a:p>
        </p:txBody>
      </p:sp>
      <p:sp>
        <p:nvSpPr>
          <p:cNvPr id="20" name="等腰三角形 19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 flipH="1">
            <a:off x="1730131" y="2319873"/>
            <a:ext cx="971173" cy="87939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13297" y="1923678"/>
            <a:ext cx="2951588" cy="30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2000"/>
              </a:lnSpc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THANKS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 flipV="1">
            <a:off x="7442861" y="1806716"/>
            <a:ext cx="1951885" cy="1450392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2821641F-7F4B-4A08-9690-D7704D96BFAD}"/>
              </a:ext>
            </a:extLst>
          </p:cNvPr>
          <p:cNvSpPr txBox="1"/>
          <p:nvPr/>
        </p:nvSpPr>
        <p:spPr>
          <a:xfrm>
            <a:off x="3365385" y="3357814"/>
            <a:ext cx="5198999" cy="3000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汇报人：邱科，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23198985@qq.com</a:t>
            </a:r>
          </a:p>
        </p:txBody>
      </p:sp>
    </p:spTree>
    <p:extLst>
      <p:ext uri="{BB962C8B-B14F-4D97-AF65-F5344CB8AC3E}">
        <p14:creationId xmlns:p14="http://schemas.microsoft.com/office/powerpoint/2010/main" val="28725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8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8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4629799" y="1232106"/>
            <a:ext cx="2462481" cy="336526"/>
            <a:chOff x="5487488" y="1424449"/>
            <a:chExt cx="2108848" cy="288198"/>
          </a:xfrm>
        </p:grpSpPr>
        <p:sp>
          <p:nvSpPr>
            <p:cNvPr id="59" name="矩形 58"/>
            <p:cNvSpPr/>
            <p:nvPr/>
          </p:nvSpPr>
          <p:spPr>
            <a:xfrm>
              <a:off x="5487488" y="1424449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561324" y="1444758"/>
              <a:ext cx="2035012" cy="26361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12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Jenkins Pipeline </a:t>
              </a:r>
              <a:r>
                <a:rPr lang="zh-CN" altLang="en-US" sz="12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总体介绍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629798" y="1707647"/>
            <a:ext cx="2462479" cy="373954"/>
            <a:chOff x="5485556" y="1923330"/>
            <a:chExt cx="2108848" cy="320253"/>
          </a:xfrm>
        </p:grpSpPr>
        <p:sp>
          <p:nvSpPr>
            <p:cNvPr id="62" name="圆角矩形 61"/>
            <p:cNvSpPr/>
            <p:nvPr/>
          </p:nvSpPr>
          <p:spPr>
            <a:xfrm>
              <a:off x="5485556" y="1955386"/>
              <a:ext cx="2108848" cy="2881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>
                <a:defRPr/>
              </a:pPr>
              <a:r>
                <a:rPr lang="en-US" altLang="zh-CN" sz="12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  CI/CD </a:t>
              </a:r>
              <a:r>
                <a:rPr lang="zh-CN" altLang="en-US" sz="12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是什么？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547961" y="1923330"/>
              <a:ext cx="1368109" cy="26361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endPara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29800" y="2237457"/>
            <a:ext cx="2462480" cy="336527"/>
            <a:chOff x="5487488" y="2512581"/>
            <a:chExt cx="2108848" cy="288198"/>
          </a:xfrm>
        </p:grpSpPr>
        <p:sp>
          <p:nvSpPr>
            <p:cNvPr id="65" name="圆角矩形 64"/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549893" y="2535256"/>
              <a:ext cx="1861442" cy="26361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en-US" altLang="zh-CN" sz="1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Jenkins Pipeline </a:t>
              </a:r>
              <a:r>
                <a:rPr lang="zh-CN" altLang="en-US" sz="1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基础语法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629801" y="2739292"/>
            <a:ext cx="2750512" cy="336527"/>
            <a:chOff x="5487488" y="3049353"/>
            <a:chExt cx="2355516" cy="288198"/>
          </a:xfrm>
        </p:grpSpPr>
        <p:sp>
          <p:nvSpPr>
            <p:cNvPr id="68" name="圆角矩形 67"/>
            <p:cNvSpPr/>
            <p:nvPr/>
          </p:nvSpPr>
          <p:spPr>
            <a:xfrm>
              <a:off x="5487488" y="3049353"/>
              <a:ext cx="2108848" cy="2881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549893" y="3073933"/>
              <a:ext cx="2293111" cy="26361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en-US" altLang="zh-CN" sz="1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Jenkins Pipeline </a:t>
              </a:r>
              <a:r>
                <a:rPr lang="zh-CN" altLang="en-US" sz="1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高阶功能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139952" y="1232105"/>
            <a:ext cx="412602" cy="336526"/>
            <a:chOff x="4860032" y="1304852"/>
            <a:chExt cx="412602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1" name="矩形 70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66754" y="131922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139952" y="1718844"/>
            <a:ext cx="405880" cy="336526"/>
            <a:chOff x="4860032" y="1304852"/>
            <a:chExt cx="405880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4" name="圆角矩形 73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0032" y="1324462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39952" y="2235228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7" name="圆角矩形 76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139952" y="2739280"/>
            <a:ext cx="418099" cy="336526"/>
            <a:chOff x="4860032" y="1304852"/>
            <a:chExt cx="418099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0" name="圆角矩形 79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72251" y="1314215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51721" y="1119780"/>
            <a:ext cx="1656184" cy="1091930"/>
            <a:chOff x="2192464" y="3343710"/>
            <a:chExt cx="1656184" cy="1091930"/>
          </a:xfrm>
        </p:grpSpPr>
        <p:sp>
          <p:nvSpPr>
            <p:cNvPr id="56" name="TextBox 55"/>
            <p:cNvSpPr txBox="1"/>
            <p:nvPr/>
          </p:nvSpPr>
          <p:spPr>
            <a:xfrm>
              <a:off x="2278794" y="3343710"/>
              <a:ext cx="1483524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目 录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92464" y="4050919"/>
              <a:ext cx="16561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0" b="1" kern="0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CONTENTS</a:t>
              </a:r>
              <a:endParaRPr lang="zh-CN" altLang="en-US" sz="1900" b="1" kern="0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sp>
        <p:nvSpPr>
          <p:cNvPr id="40" name="等腰三角形 39"/>
          <p:cNvSpPr/>
          <p:nvPr/>
        </p:nvSpPr>
        <p:spPr>
          <a:xfrm rot="5400000">
            <a:off x="1472978" y="1383785"/>
            <a:ext cx="622772" cy="5639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8B93211-F884-46F9-AD6F-998BDC94BBC0}"/>
              </a:ext>
            </a:extLst>
          </p:cNvPr>
          <p:cNvGrpSpPr/>
          <p:nvPr/>
        </p:nvGrpSpPr>
        <p:grpSpPr>
          <a:xfrm>
            <a:off x="4629800" y="3257138"/>
            <a:ext cx="2462480" cy="336527"/>
            <a:chOff x="5487488" y="2512581"/>
            <a:chExt cx="2108848" cy="288198"/>
          </a:xfrm>
        </p:grpSpPr>
        <p:sp>
          <p:nvSpPr>
            <p:cNvPr id="31" name="圆角矩形 64">
              <a:extLst>
                <a:ext uri="{FF2B5EF4-FFF2-40B4-BE49-F238E27FC236}">
                  <a16:creationId xmlns:a16="http://schemas.microsoft.com/office/drawing/2014/main" id="{DF73FEAA-0043-434F-B3EE-8D0CF7B758F3}"/>
                </a:ext>
              </a:extLst>
            </p:cNvPr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F130F61-204B-4BFC-9707-42BA001FAD83}"/>
                </a:ext>
              </a:extLst>
            </p:cNvPr>
            <p:cNvSpPr/>
            <p:nvPr/>
          </p:nvSpPr>
          <p:spPr>
            <a:xfrm>
              <a:off x="5549893" y="2525346"/>
              <a:ext cx="1861442" cy="26361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zh-CN" altLang="en-US" sz="1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相关资料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64AB090-E7D5-4CC0-9227-2DDEE44ED7A0}"/>
              </a:ext>
            </a:extLst>
          </p:cNvPr>
          <p:cNvGrpSpPr/>
          <p:nvPr/>
        </p:nvGrpSpPr>
        <p:grpSpPr>
          <a:xfrm>
            <a:off x="4139952" y="3254910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34" name="圆角矩形 76">
              <a:extLst>
                <a:ext uri="{FF2B5EF4-FFF2-40B4-BE49-F238E27FC236}">
                  <a16:creationId xmlns:a16="http://schemas.microsoft.com/office/drawing/2014/main" id="{944B3776-4C27-4617-B9EB-DD3327303C5C}"/>
                </a:ext>
              </a:extLst>
            </p:cNvPr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5" name="TextBox 77">
              <a:extLst>
                <a:ext uri="{FF2B5EF4-FFF2-40B4-BE49-F238E27FC236}">
                  <a16:creationId xmlns:a16="http://schemas.microsoft.com/office/drawing/2014/main" id="{98B7F2E0-83F5-4E59-8D9C-CA0C916C5B09}"/>
                </a:ext>
              </a:extLst>
            </p:cNvPr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863377" y="290921"/>
            <a:ext cx="4788743" cy="80791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/>
              <a:t>Jenkins Pipeline </a:t>
            </a:r>
            <a:r>
              <a:rPr lang="zh-CN" altLang="en-US" sz="2400" b="1" dirty="0"/>
              <a:t>总体介绍</a:t>
            </a:r>
            <a:r>
              <a:rPr lang="zh-CN" altLang="en-US" sz="2400" dirty="0"/>
              <a:t> </a:t>
            </a:r>
            <a:br>
              <a:rPr lang="zh-CN" altLang="en-US" sz="2400" dirty="0"/>
            </a:b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987574"/>
            <a:ext cx="7920880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-US" altLang="zh-CN" sz="1600" dirty="0"/>
              <a:t>• Pipeline</a:t>
            </a:r>
            <a:r>
              <a:rPr lang="zh-CN" altLang="en-US" sz="1600" dirty="0"/>
              <a:t>，简而言之，就是一套运行于</a:t>
            </a:r>
            <a:r>
              <a:rPr lang="en-US" altLang="zh-CN" sz="1600" dirty="0"/>
              <a:t>Jenkins</a:t>
            </a:r>
            <a:r>
              <a:rPr lang="zh-CN" altLang="en-US" sz="1600" dirty="0"/>
              <a:t>上的工作流框架，将原本独立运行于单个或者多个节点的任务连接起来，实现单个任务难以完成的复杂流程</a:t>
            </a:r>
            <a:r>
              <a:rPr lang="zh-CN" altLang="en-US" sz="1600" b="1" dirty="0"/>
              <a:t>编排</a:t>
            </a:r>
            <a:r>
              <a:rPr lang="zh-CN" altLang="en-US" sz="1600" dirty="0"/>
              <a:t>与</a:t>
            </a:r>
            <a:r>
              <a:rPr lang="zh-CN" altLang="en-US" sz="1600" b="1" dirty="0"/>
              <a:t>可视化</a:t>
            </a:r>
            <a:r>
              <a:rPr lang="zh-CN" altLang="en-US" sz="1600" dirty="0"/>
              <a:t>。</a:t>
            </a:r>
            <a:endParaRPr lang="zh-CN" altLang="en-US" sz="1600" b="1" dirty="0">
              <a:solidFill>
                <a:srgbClr val="D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928" y="1657132"/>
            <a:ext cx="78205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dirty="0"/>
              <a:t>• Pipeline</a:t>
            </a:r>
            <a:r>
              <a:rPr lang="zh-CN" altLang="en-US" sz="1600" dirty="0"/>
              <a:t>是</a:t>
            </a:r>
            <a:r>
              <a:rPr lang="en-US" altLang="zh-CN" sz="1600" dirty="0"/>
              <a:t>Jenkins2.X</a:t>
            </a:r>
            <a:r>
              <a:rPr lang="zh-CN" altLang="en-US" sz="1600" dirty="0"/>
              <a:t>最核心的特性， 帮助</a:t>
            </a:r>
            <a:r>
              <a:rPr lang="en-US" altLang="zh-CN" sz="1600" dirty="0"/>
              <a:t>Jenkins</a:t>
            </a:r>
            <a:r>
              <a:rPr lang="zh-CN" altLang="en-US" sz="1600" dirty="0"/>
              <a:t>实现从</a:t>
            </a:r>
            <a:r>
              <a:rPr lang="en-US" altLang="zh-CN" sz="1600" dirty="0"/>
              <a:t>CI</a:t>
            </a:r>
            <a:r>
              <a:rPr lang="zh-CN" altLang="en-US" sz="1600" dirty="0"/>
              <a:t>到</a:t>
            </a:r>
            <a:r>
              <a:rPr lang="en-US" altLang="zh-CN" sz="1600" dirty="0"/>
              <a:t>CD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DevOps</a:t>
            </a:r>
            <a:r>
              <a:rPr lang="zh-CN" altLang="en-US" sz="1600" dirty="0"/>
              <a:t>的转变。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1" y="2067694"/>
            <a:ext cx="8364441" cy="2952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7237" y="843558"/>
            <a:ext cx="7735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/>
          </a:p>
          <a:p>
            <a:r>
              <a:rPr lang="en-US" altLang="zh-CN" dirty="0"/>
              <a:t>      CI</a:t>
            </a:r>
            <a:r>
              <a:rPr lang="zh-CN" altLang="en-US" dirty="0"/>
              <a:t>，</a:t>
            </a:r>
            <a:r>
              <a:rPr lang="en-US" altLang="zh-CN" dirty="0"/>
              <a:t>Continuous integration</a:t>
            </a:r>
            <a:r>
              <a:rPr lang="zh-CN" altLang="en-US" dirty="0"/>
              <a:t>，中文意思是持续集成，是一种软件开发实践。持续集成强调开发人员提交了新代码之后，立刻进行构建、（单元）测试。根据测试结果，我们可以确定新代码和原有代码能否正确地集成在一起。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借用图片对</a:t>
            </a:r>
            <a:r>
              <a:rPr lang="en-US" altLang="zh-CN" dirty="0"/>
              <a:t>CI</a:t>
            </a:r>
            <a:r>
              <a:rPr lang="zh-CN" altLang="en-US" dirty="0"/>
              <a:t>加以理解：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584" y="33950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CI/CD</a:t>
            </a:r>
            <a:r>
              <a:rPr lang="zh-CN" altLang="en-US" sz="2400" b="1" dirty="0"/>
              <a:t>是什么？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30FD67-1303-42FA-91B2-7D100E68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87" y="2477106"/>
            <a:ext cx="5153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6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915566"/>
            <a:ext cx="6494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持续部署（</a:t>
            </a:r>
            <a:r>
              <a:rPr lang="en-US" altLang="zh-CN" dirty="0"/>
              <a:t>continuous deployment</a:t>
            </a:r>
            <a:r>
              <a:rPr lang="zh-CN" altLang="en-US" dirty="0"/>
              <a:t>）和 持续交付（</a:t>
            </a:r>
            <a:r>
              <a:rPr lang="en-US" altLang="zh-CN" dirty="0"/>
              <a:t>continuous delivery</a:t>
            </a:r>
            <a:r>
              <a:rPr lang="zh-CN" altLang="en-US" dirty="0"/>
              <a:t>）：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5576" y="2697182"/>
            <a:ext cx="1518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</a:t>
            </a:r>
            <a:r>
              <a:rPr lang="en-US" altLang="zh-CN" dirty="0"/>
              <a:t>/</a:t>
            </a:r>
            <a:r>
              <a:rPr lang="zh-CN" altLang="en-US" dirty="0"/>
              <a:t>绿测试</a:t>
            </a:r>
            <a:r>
              <a:rPr lang="en-US" altLang="zh-CN" dirty="0"/>
              <a:t>/</a:t>
            </a:r>
            <a:r>
              <a:rPr lang="zh-CN" altLang="en-US" dirty="0"/>
              <a:t>部署</a:t>
            </a:r>
            <a:endParaRPr lang="en-US" altLang="zh-CN" dirty="0"/>
          </a:p>
          <a:p>
            <a:r>
              <a:rPr lang="zh-CN" altLang="en-US" dirty="0">
                <a:ln w="0"/>
              </a:rPr>
              <a:t>金丝雀测试</a:t>
            </a:r>
            <a:r>
              <a:rPr lang="en-US" altLang="zh-CN" dirty="0">
                <a:ln w="0"/>
              </a:rPr>
              <a:t>/</a:t>
            </a:r>
            <a:r>
              <a:rPr lang="zh-CN" altLang="en-US" dirty="0">
                <a:ln w="0"/>
              </a:rPr>
              <a:t>部署</a:t>
            </a:r>
            <a:endParaRPr lang="en-US" altLang="zh-CN" dirty="0">
              <a:ln w="0"/>
            </a:endParaRPr>
          </a:p>
          <a:p>
            <a:r>
              <a:rPr lang="zh-CN" altLang="en-US" dirty="0"/>
              <a:t>滚动发布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560" y="1402199"/>
            <a:ext cx="84249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“部署”是一种技术领域的操作，也就是说，从某处获取软件包，并按照预先设计的方案将其安装到计算节点上，并确保系统可以正常启动，但它并不一定意味着“必须包含业务功能的发布或交付”。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“交付”则是一个业务决策活动，通常也被称为“发布”，也就是说，如果将新构建的特性交付到客户（用户）手中，用户就可以看到并使用它们。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576" y="3795886"/>
            <a:ext cx="572464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我们可以向环境多次部署，但只有当业务需要时才向用户发布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B6E1AB-B4BE-450A-B19E-102B00224797}"/>
              </a:ext>
            </a:extLst>
          </p:cNvPr>
          <p:cNvSpPr txBox="1"/>
          <p:nvPr/>
        </p:nvSpPr>
        <p:spPr>
          <a:xfrm>
            <a:off x="827584" y="33950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CI/CD</a:t>
            </a:r>
            <a:r>
              <a:rPr lang="zh-CN" altLang="en-US" sz="2400" b="1" dirty="0"/>
              <a:t>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058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7584" y="843558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下图是</a:t>
            </a:r>
            <a:r>
              <a:rPr lang="en-US" altLang="zh-CN" dirty="0"/>
              <a:t>CI/CD </a:t>
            </a:r>
            <a:r>
              <a:rPr lang="zh-CN" altLang="en-US" dirty="0"/>
              <a:t>的大致工作模式：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36" y="1296222"/>
            <a:ext cx="4775700" cy="3553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3F59EF-6044-4D2D-A767-8DDB7151759B}"/>
              </a:ext>
            </a:extLst>
          </p:cNvPr>
          <p:cNvSpPr txBox="1"/>
          <p:nvPr/>
        </p:nvSpPr>
        <p:spPr>
          <a:xfrm>
            <a:off x="827584" y="33950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CI/CD</a:t>
            </a:r>
            <a:r>
              <a:rPr lang="zh-CN" altLang="en-US" sz="2400" b="1" dirty="0"/>
              <a:t>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424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2447" y="826852"/>
            <a:ext cx="730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CI/CD</a:t>
            </a:r>
            <a:r>
              <a:rPr lang="zh-CN" altLang="en-US" dirty="0"/>
              <a:t>的工具一般就是使用流水线，可能多达几十种，</a:t>
            </a:r>
            <a:r>
              <a:rPr lang="en-US" altLang="zh-CN" dirty="0"/>
              <a:t>Jenkins Pipeline</a:t>
            </a:r>
            <a:r>
              <a:rPr lang="zh-CN" altLang="en-US" dirty="0"/>
              <a:t>是其中的一种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7584" y="4731990"/>
            <a:ext cx="3829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Jenkins + </a:t>
            </a:r>
            <a:r>
              <a:rPr lang="en-US" altLang="zh-CN" dirty="0" err="1"/>
              <a:t>ansible</a:t>
            </a:r>
            <a:r>
              <a:rPr lang="en-US" altLang="zh-CN" dirty="0"/>
              <a:t> </a:t>
            </a:r>
            <a:r>
              <a:rPr lang="zh-CN" altLang="en-US" dirty="0"/>
              <a:t>可以实现完整的</a:t>
            </a:r>
            <a:r>
              <a:rPr lang="en-US" altLang="zh-CN" dirty="0"/>
              <a:t>CI/CD</a:t>
            </a:r>
            <a:r>
              <a:rPr lang="zh-CN" altLang="en-US" dirty="0"/>
              <a:t>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06B722-844E-48B7-95D8-990555C2C4E8}"/>
              </a:ext>
            </a:extLst>
          </p:cNvPr>
          <p:cNvSpPr txBox="1"/>
          <p:nvPr/>
        </p:nvSpPr>
        <p:spPr>
          <a:xfrm>
            <a:off x="827584" y="33950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CI/CD</a:t>
            </a:r>
            <a:r>
              <a:rPr lang="zh-CN" altLang="en-US" sz="2400" b="1" dirty="0"/>
              <a:t>是什么？</a:t>
            </a:r>
            <a:endParaRPr lang="zh-CN" altLang="en-US" sz="1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87AD2B-45EE-4812-932D-1D0130BC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33097"/>
            <a:ext cx="5943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1600" y="1059582"/>
            <a:ext cx="4606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Pipeline</a:t>
            </a:r>
            <a:r>
              <a:rPr lang="zh-CN" altLang="en-US" dirty="0"/>
              <a:t>支持两种语法</a:t>
            </a:r>
            <a:br>
              <a:rPr lang="zh-CN" altLang="en-US" dirty="0"/>
            </a:br>
            <a:r>
              <a:rPr lang="en-US" altLang="zh-CN" dirty="0"/>
              <a:t>– Declarative </a:t>
            </a:r>
            <a:r>
              <a:rPr lang="zh-CN" altLang="en-US" dirty="0"/>
              <a:t>声明式（ 在</a:t>
            </a:r>
            <a:r>
              <a:rPr lang="en-US" altLang="zh-CN" dirty="0"/>
              <a:t>Pipeline plugin 2.5</a:t>
            </a:r>
            <a:r>
              <a:rPr lang="zh-CN" altLang="en-US" dirty="0"/>
              <a:t>中引入）</a:t>
            </a:r>
            <a:br>
              <a:rPr lang="zh-CN" altLang="en-US" dirty="0"/>
            </a:br>
            <a:r>
              <a:rPr lang="en-US" altLang="zh-CN" dirty="0"/>
              <a:t>– Scripted Pipeline </a:t>
            </a:r>
            <a:r>
              <a:rPr lang="zh-CN" altLang="en-US" dirty="0"/>
              <a:t>脚本式 （</a:t>
            </a:r>
            <a:r>
              <a:rPr lang="en-US" altLang="zh-CN" dirty="0"/>
              <a:t>groovy</a:t>
            </a:r>
            <a:r>
              <a:rPr lang="zh-CN" altLang="en-US" dirty="0"/>
              <a:t>脚本）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2013689"/>
            <a:ext cx="267682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声明式</a:t>
            </a:r>
            <a:r>
              <a:rPr lang="en-US" altLang="zh-CN" dirty="0"/>
              <a:t>pipeline</a:t>
            </a:r>
            <a:r>
              <a:rPr lang="zh-CN" altLang="en-US" dirty="0"/>
              <a:t>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 Declarative Pipeline</a:t>
            </a:r>
          </a:p>
          <a:p>
            <a:r>
              <a:rPr lang="en-US" altLang="zh-CN" dirty="0"/>
              <a:t>pipeline {</a:t>
            </a:r>
          </a:p>
          <a:p>
            <a:r>
              <a:rPr lang="en-US" altLang="zh-CN" dirty="0"/>
              <a:t>    agent any</a:t>
            </a:r>
          </a:p>
          <a:p>
            <a:r>
              <a:rPr lang="en-US" altLang="zh-CN" dirty="0"/>
              <a:t>    stages {</a:t>
            </a:r>
          </a:p>
          <a:p>
            <a:r>
              <a:rPr lang="en-US" altLang="zh-CN" dirty="0"/>
              <a:t>        stage('build') {</a:t>
            </a:r>
          </a:p>
          <a:p>
            <a:r>
              <a:rPr lang="en-US" altLang="zh-CN" dirty="0"/>
              <a:t>            steps {</a:t>
            </a:r>
          </a:p>
          <a:p>
            <a:r>
              <a:rPr lang="en-US" altLang="zh-CN" dirty="0"/>
              <a:t>                echo "hello world!"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E6E398-9F4E-49FA-9A39-26249F794410}"/>
              </a:ext>
            </a:extLst>
          </p:cNvPr>
          <p:cNvSpPr txBox="1"/>
          <p:nvPr/>
        </p:nvSpPr>
        <p:spPr>
          <a:xfrm>
            <a:off x="899592" y="30988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Jenkins Pipeline </a:t>
            </a:r>
            <a:r>
              <a:rPr lang="zh-CN" altLang="en-US" sz="2400" b="1" dirty="0"/>
              <a:t>基础语法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171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15566"/>
            <a:ext cx="1963496" cy="40347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31840" y="987574"/>
            <a:ext cx="52565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• pipeline</a:t>
            </a:r>
            <a:r>
              <a:rPr lang="zh-CN" altLang="en-US" dirty="0"/>
              <a:t>：代表整条流水线，包含整条流水线的逻辑。</a:t>
            </a:r>
            <a:endParaRPr lang="en-US" altLang="zh-CN" dirty="0"/>
          </a:p>
          <a:p>
            <a:r>
              <a:rPr lang="en-US" altLang="zh-CN" dirty="0"/>
              <a:t>• agent</a:t>
            </a:r>
            <a:r>
              <a:rPr lang="zh-CN" altLang="en-US" dirty="0"/>
              <a:t>部分：指定流水线的执行位置（</a:t>
            </a:r>
            <a:r>
              <a:rPr lang="en-US" altLang="zh-CN" dirty="0"/>
              <a:t>Jenkins agent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• stages</a:t>
            </a:r>
            <a:r>
              <a:rPr lang="zh-CN" altLang="en-US" dirty="0"/>
              <a:t>部分：流水线中多个</a:t>
            </a:r>
            <a:r>
              <a:rPr lang="en-US" altLang="zh-CN" dirty="0"/>
              <a:t>stage</a:t>
            </a:r>
            <a:r>
              <a:rPr lang="zh-CN" altLang="en-US" dirty="0"/>
              <a:t>的容器。</a:t>
            </a:r>
            <a:r>
              <a:rPr lang="en-US" altLang="zh-CN" dirty="0"/>
              <a:t>stages</a:t>
            </a:r>
            <a:r>
              <a:rPr lang="zh-CN" altLang="en-US" dirty="0"/>
              <a:t>部分至少包含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     一个</a:t>
            </a:r>
            <a:r>
              <a:rPr lang="en-US" altLang="zh-CN" dirty="0"/>
              <a:t>stage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• stage</a:t>
            </a:r>
            <a:r>
              <a:rPr lang="zh-CN" altLang="en-US" dirty="0"/>
              <a:t>部分：阶段，代表流水线的阶段。每个阶段都必须有名称。</a:t>
            </a:r>
            <a:endParaRPr lang="en-US" altLang="zh-CN" dirty="0"/>
          </a:p>
          <a:p>
            <a:r>
              <a:rPr lang="en-US" altLang="zh-CN" dirty="0"/>
              <a:t>• steps</a:t>
            </a:r>
            <a:r>
              <a:rPr lang="zh-CN" altLang="en-US" dirty="0"/>
              <a:t>部分：代表阶段中的一个或多个具体步骤（</a:t>
            </a:r>
            <a:r>
              <a:rPr lang="en-US" altLang="zh-CN" dirty="0"/>
              <a:t>step</a:t>
            </a:r>
            <a:r>
              <a:rPr lang="zh-CN" altLang="en-US" dirty="0"/>
              <a:t>）的容器。</a:t>
            </a:r>
            <a:endParaRPr lang="en-US" altLang="zh-CN" dirty="0"/>
          </a:p>
          <a:p>
            <a:r>
              <a:rPr lang="en-US" altLang="zh-CN" dirty="0"/>
              <a:t>                     steps</a:t>
            </a:r>
            <a:r>
              <a:rPr lang="zh-CN" altLang="en-US" dirty="0"/>
              <a:t>部分至少包含一个步骤，</a:t>
            </a:r>
            <a:r>
              <a:rPr lang="en-US" altLang="zh-CN" dirty="0"/>
              <a:t>echo</a:t>
            </a:r>
            <a:r>
              <a:rPr lang="zh-CN" altLang="en-US" dirty="0"/>
              <a:t>就是一个步骤。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在一个</a:t>
            </a:r>
            <a:r>
              <a:rPr lang="en-US" altLang="zh-CN" dirty="0"/>
              <a:t>stage</a:t>
            </a:r>
            <a:r>
              <a:rPr lang="zh-CN" altLang="en-US" dirty="0"/>
              <a:t>中有且只有一个</a:t>
            </a:r>
            <a:r>
              <a:rPr lang="en-US" altLang="zh-CN" dirty="0"/>
              <a:t>steps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流水线中的每个阶段都必须在某个地方物理机、虚拟机或</a:t>
            </a:r>
            <a:r>
              <a:rPr lang="en-US" altLang="zh-CN" dirty="0"/>
              <a:t>Docker</a:t>
            </a:r>
            <a:r>
              <a:rPr lang="zh-CN" altLang="en-US" dirty="0"/>
              <a:t>容器执行，</a:t>
            </a:r>
            <a:r>
              <a:rPr lang="en-US" altLang="zh-CN" dirty="0"/>
              <a:t>agent</a:t>
            </a:r>
            <a:r>
              <a:rPr lang="zh-CN" altLang="en-US" dirty="0"/>
              <a:t>部分即指定具体在哪里执行。以上每一个部分（</a:t>
            </a:r>
            <a:r>
              <a:rPr lang="en-US" altLang="zh-CN" dirty="0"/>
              <a:t>section</a:t>
            </a:r>
            <a:r>
              <a:rPr lang="zh-CN" altLang="en-US" dirty="0"/>
              <a:t>）都是必需的，少一个，</a:t>
            </a:r>
            <a:r>
              <a:rPr lang="en-US" altLang="zh-CN" dirty="0"/>
              <a:t>Jenkins</a:t>
            </a:r>
            <a:r>
              <a:rPr lang="zh-CN" altLang="en-US" dirty="0"/>
              <a:t>都会报错。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3D055B-B6B9-4E01-BB06-2FC4F8CB15AD}"/>
              </a:ext>
            </a:extLst>
          </p:cNvPr>
          <p:cNvSpPr txBox="1"/>
          <p:nvPr/>
        </p:nvSpPr>
        <p:spPr>
          <a:xfrm>
            <a:off x="899592" y="30988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Jenkins Pipeline </a:t>
            </a:r>
            <a:r>
              <a:rPr lang="zh-CN" altLang="en-US" sz="2400" b="1" dirty="0"/>
              <a:t>基础语法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872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OCwiaGRpZCI6IjY3NzM0YzdjMzVkZGU2ZWE5OWNhMDdjZjI5ZmI3MDJiIiwidXNlckNvdW50Ijo4fQ=="/>
</p:tagLst>
</file>

<file path=ppt/theme/theme1.xml><?xml version="1.0" encoding="utf-8"?>
<a:theme xmlns:a="http://schemas.openxmlformats.org/drawingml/2006/main" name="ytfce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13546</TotalTime>
  <Words>1003</Words>
  <Application>Microsoft Office PowerPoint</Application>
  <PresentationFormat>全屏显示(16:9)</PresentationFormat>
  <Paragraphs>104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Calibri</vt:lpstr>
      <vt:lpstr>ytfcells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ytfcells;</dc:title>
  <dc:creator>ytfcells</dc:creator>
  <cp:keywords>ytfcells</cp:keywords>
  <cp:lastModifiedBy>china</cp:lastModifiedBy>
  <cp:revision>636</cp:revision>
  <dcterms:created xsi:type="dcterms:W3CDTF">2016-04-14T03:39:00Z</dcterms:created>
  <dcterms:modified xsi:type="dcterms:W3CDTF">2023-04-04T08:18:25Z</dcterms:modified>
  <cp:category>ytfcells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BC7A9350CBD64597A7F09FF8BFE7E132</vt:lpwstr>
  </property>
  <property fmtid="{D5CDD505-2E9C-101B-9397-08002B2CF9AE}" pid="3" name="KSOProductBuildVer">
    <vt:lpwstr>2052-11.1.0.12358</vt:lpwstr>
  </property>
  <property fmtid="{D5CDD505-2E9C-101B-9397-08002B2CF9AE}" pid="4" name="KSOTemplateUUID">
    <vt:lpwstr>v1.0_mb_y5nNpZ0/tIULh+7p2YN9DQ==</vt:lpwstr>
  </property>
</Properties>
</file>