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18"/>
  </p:notesMasterIdLst>
  <p:sldIdLst>
    <p:sldId id="264" r:id="rId3"/>
    <p:sldId id="267" r:id="rId4"/>
    <p:sldId id="316" r:id="rId5"/>
    <p:sldId id="317" r:id="rId6"/>
    <p:sldId id="270" r:id="rId7"/>
    <p:sldId id="318" r:id="rId8"/>
    <p:sldId id="320" r:id="rId9"/>
    <p:sldId id="321" r:id="rId10"/>
    <p:sldId id="322" r:id="rId11"/>
    <p:sldId id="323" r:id="rId12"/>
    <p:sldId id="324" r:id="rId13"/>
    <p:sldId id="326" r:id="rId14"/>
    <p:sldId id="319" r:id="rId15"/>
    <p:sldId id="309" r:id="rId16"/>
    <p:sldId id="312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Source Code Pro" panose="020B0509030403020204" pitchFamily="49" charset="0"/>
      <p:regular r:id="rId23"/>
      <p:bold r:id="rId24"/>
      <p:italic r:id="rId25"/>
      <p:boldItalic r:id="rId26"/>
    </p:embeddedFont>
    <p:embeddedFont>
      <p:font typeface="微软雅黑" panose="020B0503020204020204" pitchFamily="34" charset="-122"/>
      <p:regular r:id="rId27"/>
      <p:bold r:id="rId28"/>
    </p:embeddedFont>
  </p:embeddedFontLst>
  <p:custDataLst>
    <p:tags r:id="rId29"/>
  </p:custDataLst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9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7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0000"/>
    <a:srgbClr val="C00000"/>
    <a:srgbClr val="9A0000"/>
    <a:srgbClr val="DA0000"/>
    <a:srgbClr val="DE0000"/>
    <a:srgbClr val="F2B800"/>
    <a:srgbClr val="00D3F0"/>
    <a:srgbClr val="FFCF37"/>
    <a:srgbClr val="866600"/>
    <a:srgbClr val="C09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51" autoAdjust="0"/>
    <p:restoredTop sz="88086" autoAdjust="0"/>
  </p:normalViewPr>
  <p:slideViewPr>
    <p:cSldViewPr>
      <p:cViewPr>
        <p:scale>
          <a:sx n="107" d="100"/>
          <a:sy n="107" d="100"/>
        </p:scale>
        <p:origin x="509" y="-182"/>
      </p:cViewPr>
      <p:guideLst>
        <p:guide orient="horz" pos="1620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75" d="100"/>
        <a:sy n="75" d="100"/>
      </p:scale>
      <p:origin x="0" y="2064"/>
    </p:cViewPr>
  </p:sorter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7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font" Target="fonts/font3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7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1FAED0-7D10-4239-9B56-C55805060B86}" type="datetimeFigureOut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47A23-5BA8-44CE-9215-79B767159C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Nginx</a:t>
            </a:r>
            <a:r>
              <a:rPr lang="zh-CN" altLang="en-US" dirty="0"/>
              <a:t>的发音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通常使用</a:t>
            </a:r>
            <a:r>
              <a:rPr lang="en-US" altLang="zh-CN" dirty="0"/>
              <a:t>iptables</a:t>
            </a:r>
            <a:r>
              <a:rPr lang="zh-CN" altLang="en-US" dirty="0"/>
              <a:t>的方式添加黑白名单。流量清洗的方法有很多，</a:t>
            </a:r>
            <a:r>
              <a:rPr lang="en-US" altLang="zh-CN" dirty="0"/>
              <a:t>nginx</a:t>
            </a:r>
            <a:r>
              <a:rPr lang="zh-CN" altLang="en-US" dirty="0"/>
              <a:t>还可以支持各种方式的访问限制，不单单是通过</a:t>
            </a:r>
            <a:r>
              <a:rPr lang="en-US" altLang="zh-CN" dirty="0" err="1"/>
              <a:t>ip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3450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还没有到期应该就有商务联系了吧，对于有</a:t>
            </a:r>
            <a:r>
              <a:rPr lang="en-US" altLang="zh-CN" dirty="0"/>
              <a:t>deadline</a:t>
            </a:r>
            <a:r>
              <a:rPr lang="zh-CN" altLang="en-US" dirty="0"/>
              <a:t>的事物建议进行表格规划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3017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7223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147A23-5BA8-44CE-9215-79B767159C4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36830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8331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01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今天的主题如下   </a:t>
            </a:r>
            <a:r>
              <a:rPr lang="en-US" altLang="zh-CN" dirty="0"/>
              <a:t>1 2 3    </a:t>
            </a:r>
            <a:r>
              <a:rPr lang="zh-CN" altLang="en-US" dirty="0"/>
              <a:t> </a:t>
            </a:r>
            <a:r>
              <a:rPr lang="en-US" altLang="zh-CN" dirty="0"/>
              <a:t>Nginx</a:t>
            </a:r>
            <a:r>
              <a:rPr lang="zh-CN" altLang="en-US" dirty="0"/>
              <a:t>的安装和操作就不讲了，安装方式大家也有各自的习惯。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，使用</a:t>
            </a:r>
            <a:r>
              <a:rPr lang="en-US" altLang="zh-CN" dirty="0"/>
              <a:t>C</a:t>
            </a:r>
            <a:r>
              <a:rPr lang="zh-CN" altLang="en-US" dirty="0"/>
              <a:t>语言效率高 ，占用小</a:t>
            </a:r>
            <a:r>
              <a:rPr lang="en-US" altLang="zh-CN" dirty="0"/>
              <a:t> 2</a:t>
            </a:r>
            <a:r>
              <a:rPr lang="zh-CN" altLang="en-US" dirty="0"/>
              <a:t>、</a:t>
            </a:r>
            <a:r>
              <a:rPr lang="en-US" altLang="zh-CN" dirty="0"/>
              <a:t>ramble</a:t>
            </a:r>
            <a:r>
              <a:rPr lang="zh-CN" altLang="en-US" dirty="0"/>
              <a:t>。</a:t>
            </a:r>
            <a:r>
              <a:rPr lang="en-US" altLang="zh-CN" dirty="0"/>
              <a:t>Ru  </a:t>
            </a:r>
            <a:r>
              <a:rPr lang="zh-CN" altLang="en-US" dirty="0"/>
              <a:t>门户网站  邮箱 </a:t>
            </a:r>
            <a:r>
              <a:rPr lang="en-US" altLang="zh-CN" dirty="0"/>
              <a:t>3</a:t>
            </a:r>
            <a:r>
              <a:rPr lang="zh-CN" altLang="en-US" dirty="0"/>
              <a:t>、使用的开源协议是</a:t>
            </a:r>
            <a:r>
              <a:rPr lang="en-US" altLang="zh-CN" dirty="0" err="1"/>
              <a:t>bsd</a:t>
            </a:r>
            <a:r>
              <a:rPr lang="en-US" altLang="zh-CN" dirty="0"/>
              <a:t>  </a:t>
            </a:r>
            <a:r>
              <a:rPr lang="zh-CN" altLang="en-US" dirty="0"/>
              <a:t>，都可以放心使用 。但塞索耶弗是在职期间开发的，</a:t>
            </a:r>
            <a:r>
              <a:rPr lang="en-US" altLang="zh-CN" dirty="0"/>
              <a:t>2019</a:t>
            </a:r>
            <a:r>
              <a:rPr lang="zh-CN" altLang="en-US" dirty="0"/>
              <a:t>年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370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与很多</a:t>
            </a:r>
            <a:r>
              <a:rPr lang="en-US" altLang="zh-CN" dirty="0" err="1"/>
              <a:t>lb</a:t>
            </a:r>
            <a:r>
              <a:rPr lang="zh-CN" altLang="en-US" dirty="0"/>
              <a:t>类似，很多</a:t>
            </a:r>
            <a:r>
              <a:rPr lang="en-US" altLang="zh-CN" dirty="0"/>
              <a:t>LB</a:t>
            </a:r>
            <a:r>
              <a:rPr lang="zh-CN" altLang="en-US" dirty="0"/>
              <a:t>是基于</a:t>
            </a:r>
            <a:r>
              <a:rPr lang="en-US" altLang="zh-CN" dirty="0"/>
              <a:t>nginx</a:t>
            </a:r>
            <a:r>
              <a:rPr lang="zh-CN" altLang="en-US" dirty="0"/>
              <a:t> 二次开发的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383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班门弄斧，有些我也是知其然，不知其所以然，说的不对的地方，请大家指点。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上传后的文件建议存储在对象存储或者专门的存储服务器中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867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136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6976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请求过慢的接口进行改进或者改成异步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985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A61B1FD8-8752-40A4-8FD5-E89685AB56BD}" type="datetimeFigureOut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52DCD716-44A1-4A3E-9A48-2DB906ECEF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 lIns="68580" tIns="34290" rIns="68580" bIns="3429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A61B1FD8-8752-40A4-8FD5-E89685AB56BD}" type="datetimeFigureOut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52DCD716-44A1-4A3E-9A48-2DB906ECEF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1" y="205980"/>
            <a:ext cx="2741613" cy="4388644"/>
          </a:xfrm>
          <a:prstGeom prst="rect">
            <a:avLst/>
          </a:prstGeom>
        </p:spPr>
        <p:txBody>
          <a:bodyPr vert="eaVert" lIns="68580" tIns="34290" rIns="68580" bIns="3429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5980"/>
            <a:ext cx="8077200" cy="4388644"/>
          </a:xfrm>
          <a:prstGeom prst="rect">
            <a:avLst/>
          </a:prstGeom>
        </p:spPr>
        <p:txBody>
          <a:bodyPr vert="eaVert" lIns="68580" tIns="34290" rIns="68580" bIns="3429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A61B1FD8-8752-40A4-8FD5-E89685AB56BD}" type="datetimeFigureOut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52DCD716-44A1-4A3E-9A48-2DB906ECEF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90" y="1597819"/>
            <a:ext cx="7772221" cy="1102519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779" y="2914650"/>
            <a:ext cx="6400443" cy="1314450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59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36EC894D-09CB-4DE7-A121-44A8E704B94B}" type="datetimeFigureOut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607" y="4767263"/>
            <a:ext cx="2894787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2863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FAB2F72D-0145-4728-BBF6-AFA599DFD9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60" y="205979"/>
            <a:ext cx="8229481" cy="857250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60" y="1200151"/>
            <a:ext cx="8229481" cy="3394472"/>
          </a:xfrm>
          <a:prstGeom prst="rect">
            <a:avLst/>
          </a:prstGeom>
        </p:spPr>
        <p:txBody>
          <a:bodyPr lIns="68580" tIns="34290" rIns="68580" bIns="3429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59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36EC894D-09CB-4DE7-A121-44A8E704B94B}" type="datetimeFigureOut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607" y="4767263"/>
            <a:ext cx="2894787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2863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FAB2F72D-0145-4728-BBF6-AFA599DFD9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804" y="3305176"/>
            <a:ext cx="7772221" cy="1021556"/>
          </a:xfrm>
          <a:prstGeom prst="rect">
            <a:avLst/>
          </a:prstGeom>
        </p:spPr>
        <p:txBody>
          <a:bodyPr lIns="68580" tIns="34290" rIns="68580" bIns="34290"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804" y="2180035"/>
            <a:ext cx="7772221" cy="1125140"/>
          </a:xfrm>
          <a:prstGeom prst="rect">
            <a:avLst/>
          </a:prstGeom>
        </p:spPr>
        <p:txBody>
          <a:bodyPr lIns="68580" tIns="34290" rIns="68580" bIns="34290"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59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36EC894D-09CB-4DE7-A121-44A8E704B94B}" type="datetimeFigureOut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607" y="4767263"/>
            <a:ext cx="2894787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2863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FAB2F72D-0145-4728-BBF6-AFA599DFD9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60" y="205979"/>
            <a:ext cx="8229481" cy="857250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60" y="1200151"/>
            <a:ext cx="4056988" cy="3394472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8562" y="1200151"/>
            <a:ext cx="4058178" cy="3394472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59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36EC894D-09CB-4DE7-A121-44A8E704B94B}" type="datetimeFigureOut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607" y="4767263"/>
            <a:ext cx="2894787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2863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FAB2F72D-0145-4728-BBF6-AFA599DFD9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60" y="205979"/>
            <a:ext cx="8229481" cy="857250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59" y="1151335"/>
            <a:ext cx="4040317" cy="479822"/>
          </a:xfrm>
          <a:prstGeom prst="rect">
            <a:avLst/>
          </a:prstGeom>
        </p:spPr>
        <p:txBody>
          <a:bodyPr lIns="68580" tIns="34290" rIns="68580" bIns="34290"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59" y="1631156"/>
            <a:ext cx="4040317" cy="2963466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234" y="1151335"/>
            <a:ext cx="4041507" cy="479822"/>
          </a:xfrm>
          <a:prstGeom prst="rect">
            <a:avLst/>
          </a:prstGeom>
        </p:spPr>
        <p:txBody>
          <a:bodyPr lIns="68580" tIns="34290" rIns="68580" bIns="34290"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234" y="1631156"/>
            <a:ext cx="4041507" cy="2963466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59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36EC894D-09CB-4DE7-A121-44A8E704B94B}" type="datetimeFigureOut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607" y="4767263"/>
            <a:ext cx="2894787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2863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FAB2F72D-0145-4728-BBF6-AFA599DFD9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60" y="205979"/>
            <a:ext cx="8229481" cy="857250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59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36EC894D-09CB-4DE7-A121-44A8E704B94B}" type="datetimeFigureOut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607" y="4767263"/>
            <a:ext cx="2894787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2863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FAB2F72D-0145-4728-BBF6-AFA599DFD9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59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36EC894D-09CB-4DE7-A121-44A8E704B94B}" type="datetimeFigureOut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607" y="4767263"/>
            <a:ext cx="2894787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2863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FAB2F72D-0145-4728-BBF6-AFA599DFD9D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44D92AB-B849-4892-845B-3153BD894C6A}"/>
              </a:ext>
            </a:extLst>
          </p:cNvPr>
          <p:cNvSpPr txBox="1"/>
          <p:nvPr userDrawn="1"/>
        </p:nvSpPr>
        <p:spPr>
          <a:xfrm rot="1830464">
            <a:off x="4316641" y="2549180"/>
            <a:ext cx="4817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深圳运维圈，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QQ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交流群：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216589280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，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GitHub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：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oamlab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A3082E4-28BD-42A5-A2C8-98BA780A6A30}"/>
              </a:ext>
            </a:extLst>
          </p:cNvPr>
          <p:cNvSpPr txBox="1"/>
          <p:nvPr userDrawn="1"/>
        </p:nvSpPr>
        <p:spPr>
          <a:xfrm rot="1830464">
            <a:off x="360756" y="2707426"/>
            <a:ext cx="4982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深圳运维圈，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QQ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交流群：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216589280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，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GitHub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：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oamlab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60" y="204787"/>
            <a:ext cx="3007910" cy="871538"/>
          </a:xfrm>
          <a:prstGeom prst="rect">
            <a:avLst/>
          </a:prstGeom>
        </p:spPr>
        <p:txBody>
          <a:bodyPr lIns="68580" tIns="34290" rIns="68580" bIns="34290"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4722" y="204788"/>
            <a:ext cx="5112019" cy="4389835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60" y="1076326"/>
            <a:ext cx="3007910" cy="3518297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59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36EC894D-09CB-4DE7-A121-44A8E704B94B}" type="datetimeFigureOut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607" y="4767263"/>
            <a:ext cx="2894787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2863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FAB2F72D-0145-4728-BBF6-AFA599DFD9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lIns="68580" tIns="34290" rIns="68580" bIns="3429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A61B1FD8-8752-40A4-8FD5-E89685AB56BD}" type="datetimeFigureOut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52DCD716-44A1-4A3E-9A48-2DB906ECEF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124" y="3600450"/>
            <a:ext cx="5487114" cy="425054"/>
          </a:xfrm>
          <a:prstGeom prst="rect">
            <a:avLst/>
          </a:prstGeom>
        </p:spPr>
        <p:txBody>
          <a:bodyPr lIns="68580" tIns="34290" rIns="68580" bIns="34290"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124" y="459581"/>
            <a:ext cx="5487114" cy="3086100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124" y="4025503"/>
            <a:ext cx="5487114" cy="603647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59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36EC894D-09CB-4DE7-A121-44A8E704B94B}" type="datetimeFigureOut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607" y="4767263"/>
            <a:ext cx="2894787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2863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FAB2F72D-0145-4728-BBF6-AFA599DFD9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60" y="205979"/>
            <a:ext cx="8229481" cy="857250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60" y="1200151"/>
            <a:ext cx="8229481" cy="3394472"/>
          </a:xfrm>
          <a:prstGeom prst="rect">
            <a:avLst/>
          </a:prstGeom>
        </p:spPr>
        <p:txBody>
          <a:bodyPr vert="eaVert" lIns="68580" tIns="34290" rIns="68580" bIns="3429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59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36EC894D-09CB-4DE7-A121-44A8E704B94B}" type="datetimeFigureOut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607" y="4767263"/>
            <a:ext cx="2894787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2863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FAB2F72D-0145-4728-BBF6-AFA599DFD9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0264" y="205979"/>
            <a:ext cx="2056477" cy="4388644"/>
          </a:xfrm>
          <a:prstGeom prst="rect">
            <a:avLst/>
          </a:prstGeom>
        </p:spPr>
        <p:txBody>
          <a:bodyPr vert="eaVert" lIns="68580" tIns="34290" rIns="68580" bIns="3429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59" y="205979"/>
            <a:ext cx="6058689" cy="4388644"/>
          </a:xfrm>
          <a:prstGeom prst="rect">
            <a:avLst/>
          </a:prstGeom>
        </p:spPr>
        <p:txBody>
          <a:bodyPr vert="eaVert" lIns="68580" tIns="34290" rIns="68580" bIns="3429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59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36EC894D-09CB-4DE7-A121-44A8E704B94B}" type="datetimeFigureOut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607" y="4767263"/>
            <a:ext cx="2894787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2863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FAB2F72D-0145-4728-BBF6-AFA599DFD9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  <a:prstGeom prst="rect">
            <a:avLst/>
          </a:prstGeom>
        </p:spPr>
        <p:txBody>
          <a:bodyPr lIns="68580" tIns="34290" rIns="68580" bIns="34290"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  <a:prstGeom prst="rect">
            <a:avLst/>
          </a:prstGeom>
        </p:spPr>
        <p:txBody>
          <a:bodyPr lIns="68580" tIns="34290" rIns="68580" bIns="34290"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A61B1FD8-8752-40A4-8FD5-E89685AB56BD}" type="datetimeFigureOut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52DCD716-44A1-4A3E-9A48-2DB906ECEF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1" y="1200151"/>
            <a:ext cx="5408613" cy="3394472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0613" y="1200151"/>
            <a:ext cx="5410200" cy="3394472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A61B1FD8-8752-40A4-8FD5-E89685AB56BD}" type="datetimeFigureOut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52DCD716-44A1-4A3E-9A48-2DB906ECEF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lIns="68580" tIns="34290" rIns="68580" bIns="34290"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</p:spPr>
        <p:txBody>
          <a:bodyPr lIns="68580" tIns="34290" rIns="68580" bIns="34290"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A61B1FD8-8752-40A4-8FD5-E89685AB56BD}" type="datetimeFigureOut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52DCD716-44A1-4A3E-9A48-2DB906ECEF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A61B1FD8-8752-40A4-8FD5-E89685AB56BD}" type="datetimeFigureOut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52DCD716-44A1-4A3E-9A48-2DB906ECEF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A61B1FD8-8752-40A4-8FD5-E89685AB56BD}" type="datetimeFigureOut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52DCD716-44A1-4A3E-9A48-2DB906ECEF8F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5" name="组合 4"/>
          <p:cNvGrpSpPr/>
          <p:nvPr userDrawn="1"/>
        </p:nvGrpSpPr>
        <p:grpSpPr>
          <a:xfrm rot="5400000">
            <a:off x="404947" y="369749"/>
            <a:ext cx="464399" cy="339205"/>
            <a:chOff x="492944" y="390280"/>
            <a:chExt cx="789885" cy="775734"/>
          </a:xfrm>
        </p:grpSpPr>
        <p:sp>
          <p:nvSpPr>
            <p:cNvPr id="6" name="菱形 63"/>
            <p:cNvSpPr/>
            <p:nvPr userDrawn="1"/>
          </p:nvSpPr>
          <p:spPr>
            <a:xfrm>
              <a:off x="492944" y="390280"/>
              <a:ext cx="516213" cy="576000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152400" dist="63500" dir="2700000" sx="101000" sy="101000" algn="tl" rotWithShape="0">
                <a:prstClr val="black">
                  <a:alpha val="2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7" name="菱形 64"/>
            <p:cNvSpPr/>
            <p:nvPr userDrawn="1"/>
          </p:nvSpPr>
          <p:spPr>
            <a:xfrm>
              <a:off x="591548" y="390281"/>
              <a:ext cx="691281" cy="775733"/>
            </a:xfrm>
            <a:prstGeom prst="triangle">
              <a:avLst/>
            </a:prstGeom>
            <a:solidFill>
              <a:srgbClr val="D00000"/>
            </a:solidFill>
            <a:ln>
              <a:noFill/>
            </a:ln>
            <a:effectLst>
              <a:outerShdw blurRad="152400" dist="63500" dir="2700000" sx="101000" sy="101000" algn="tl" rotWithShape="0">
                <a:prstClr val="black">
                  <a:alpha val="2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899592" y="744891"/>
            <a:ext cx="784460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7DB8486F-3EDD-44ED-9E30-62C5BA8E2A4E}"/>
              </a:ext>
            </a:extLst>
          </p:cNvPr>
          <p:cNvSpPr txBox="1"/>
          <p:nvPr userDrawn="1"/>
        </p:nvSpPr>
        <p:spPr>
          <a:xfrm>
            <a:off x="7521545" y="403510"/>
            <a:ext cx="1187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D00000"/>
                </a:solidFill>
              </a:rPr>
              <a:t>OAMLab</a:t>
            </a:r>
            <a:endParaRPr lang="zh-CN" altLang="en-US" sz="1600" b="1" dirty="0">
              <a:solidFill>
                <a:srgbClr val="D0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32DF10E-15F5-4165-A5F5-15DE91AB6741}"/>
              </a:ext>
            </a:extLst>
          </p:cNvPr>
          <p:cNvSpPr txBox="1"/>
          <p:nvPr userDrawn="1"/>
        </p:nvSpPr>
        <p:spPr>
          <a:xfrm rot="1830464">
            <a:off x="4316641" y="2549180"/>
            <a:ext cx="4817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深圳运维圈，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QQ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交流群：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216589280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，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GitHub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：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oamlab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14602CB-48DD-4FCD-83E6-7190066E3F97}"/>
              </a:ext>
            </a:extLst>
          </p:cNvPr>
          <p:cNvSpPr txBox="1"/>
          <p:nvPr userDrawn="1"/>
        </p:nvSpPr>
        <p:spPr>
          <a:xfrm rot="1830464">
            <a:off x="360756" y="2707426"/>
            <a:ext cx="4982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深圳运维圈，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QQ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交流群：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216589280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，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GitHub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：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oamlab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313" cy="871538"/>
          </a:xfrm>
          <a:prstGeom prst="rect">
            <a:avLst/>
          </a:prstGeom>
        </p:spPr>
        <p:txBody>
          <a:bodyPr lIns="68580" tIns="34290" rIns="68580" bIns="34290"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313" cy="3518297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A61B1FD8-8752-40A4-8FD5-E89685AB56BD}" type="datetimeFigureOut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52DCD716-44A1-4A3E-9A48-2DB906ECEF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lIns="68580" tIns="34290" rIns="68580" bIns="34290"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A61B1FD8-8752-40A4-8FD5-E89685AB56BD}" type="datetimeFigureOut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52DCD716-44A1-4A3E-9A48-2DB906ECEF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463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463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xxx.com/item/%E8%BF%90%E7%BB%B4/8253097?fr=aladdin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nginx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等腰三角形 19"/>
          <p:cNvSpPr/>
          <p:nvPr/>
        </p:nvSpPr>
        <p:spPr>
          <a:xfrm rot="5400000">
            <a:off x="-288523" y="772040"/>
            <a:ext cx="3831065" cy="3254023"/>
          </a:xfrm>
          <a:prstGeom prst="triangle">
            <a:avLst>
              <a:gd name="adj" fmla="val 49032"/>
            </a:avLst>
          </a:prstGeom>
          <a:solidFill>
            <a:srgbClr val="D00000"/>
          </a:solidFill>
          <a:ln>
            <a:noFill/>
          </a:ln>
          <a:effectLst>
            <a:outerShdw blurRad="3175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</p:txBody>
      </p:sp>
      <p:sp>
        <p:nvSpPr>
          <p:cNvPr id="24" name="等腰三角形 23"/>
          <p:cNvSpPr/>
          <p:nvPr/>
        </p:nvSpPr>
        <p:spPr>
          <a:xfrm rot="5400000">
            <a:off x="3346935" y="2207126"/>
            <a:ext cx="423908" cy="38384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3175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</p:txBody>
      </p:sp>
      <p:sp>
        <p:nvSpPr>
          <p:cNvPr id="26" name="等腰三角形 25"/>
          <p:cNvSpPr/>
          <p:nvPr/>
        </p:nvSpPr>
        <p:spPr>
          <a:xfrm rot="5400000">
            <a:off x="-112190" y="2855350"/>
            <a:ext cx="2374384" cy="215000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3175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</p:txBody>
      </p:sp>
      <p:sp>
        <p:nvSpPr>
          <p:cNvPr id="27" name="等腰三角形 26"/>
          <p:cNvSpPr/>
          <p:nvPr/>
        </p:nvSpPr>
        <p:spPr>
          <a:xfrm rot="5400000">
            <a:off x="2360337" y="678958"/>
            <a:ext cx="1088335" cy="985488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3175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</p:txBody>
      </p:sp>
      <p:sp>
        <p:nvSpPr>
          <p:cNvPr id="28" name="等腰三角形 27"/>
          <p:cNvSpPr/>
          <p:nvPr/>
        </p:nvSpPr>
        <p:spPr>
          <a:xfrm rot="16200000" flipH="1">
            <a:off x="7209451" y="242869"/>
            <a:ext cx="2177418" cy="1691680"/>
          </a:xfrm>
          <a:prstGeom prst="triangle">
            <a:avLst/>
          </a:prstGeom>
          <a:solidFill>
            <a:srgbClr val="D00000"/>
          </a:solidFill>
          <a:ln>
            <a:noFill/>
          </a:ln>
          <a:effectLst>
            <a:outerShdw blurRad="3175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</p:txBody>
      </p:sp>
      <p:sp>
        <p:nvSpPr>
          <p:cNvPr id="6" name="文本框 3"/>
          <p:cNvSpPr txBox="1"/>
          <p:nvPr/>
        </p:nvSpPr>
        <p:spPr>
          <a:xfrm>
            <a:off x="3837498" y="1577429"/>
            <a:ext cx="4007913" cy="852805"/>
          </a:xfrm>
          <a:prstGeom prst="rect">
            <a:avLst/>
          </a:prstGeom>
          <a:noFill/>
          <a:effectLst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5100" b="1" dirty="0">
                <a:solidFill>
                  <a:srgbClr val="D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运维实验室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3902460" y="2466067"/>
            <a:ext cx="3996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3"/>
          <p:cNvSpPr txBox="1"/>
          <p:nvPr/>
        </p:nvSpPr>
        <p:spPr>
          <a:xfrm>
            <a:off x="3891117" y="3795886"/>
            <a:ext cx="5198999" cy="300082"/>
          </a:xfrm>
          <a:prstGeom prst="rect">
            <a:avLst/>
          </a:prstGeom>
          <a:noFill/>
          <a:effectLst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汇报人：张楷雄，</a:t>
            </a:r>
            <a:r>
              <a:rPr lang="en-US" altLang="zh-CN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759869080@qq.com</a:t>
            </a:r>
          </a:p>
        </p:txBody>
      </p:sp>
      <p:sp>
        <p:nvSpPr>
          <p:cNvPr id="11" name="文本框 3">
            <a:extLst>
              <a:ext uri="{FF2B5EF4-FFF2-40B4-BE49-F238E27FC236}">
                <a16:creationId xmlns:a16="http://schemas.microsoft.com/office/drawing/2014/main" id="{2AB6E75F-E26B-44C4-904B-023F63DEBF94}"/>
              </a:ext>
            </a:extLst>
          </p:cNvPr>
          <p:cNvSpPr txBox="1"/>
          <p:nvPr/>
        </p:nvSpPr>
        <p:spPr>
          <a:xfrm>
            <a:off x="3780045" y="2633994"/>
            <a:ext cx="5198999" cy="869469"/>
          </a:xfrm>
          <a:prstGeom prst="rect">
            <a:avLst/>
          </a:prstGeom>
          <a:noFill/>
          <a:effectLst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400" b="1" dirty="0">
                <a:solidFill>
                  <a:srgbClr val="D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关于</a:t>
            </a:r>
            <a:r>
              <a:rPr lang="en-US" altLang="zh-CN" sz="2400" b="1" dirty="0">
                <a:solidFill>
                  <a:srgbClr val="D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nginx</a:t>
            </a:r>
            <a:r>
              <a:rPr lang="zh-CN" altLang="en-US" sz="2400" b="1" dirty="0">
                <a:solidFill>
                  <a:srgbClr val="D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的介绍和应急故障处理</a:t>
            </a:r>
            <a:endParaRPr lang="en-US" altLang="zh-CN" sz="2400" b="1" dirty="0">
              <a:solidFill>
                <a:srgbClr val="D00000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  <a:p>
            <a:r>
              <a:rPr lang="en-US" altLang="zh-CN" sz="2800" dirty="0">
                <a:solidFill>
                  <a:srgbClr val="D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微软雅黑" panose="020B0503020204020204" charset="-122"/>
              </a:rPr>
              <a:t>https://github.com/oamlab</a:t>
            </a:r>
            <a:endParaRPr lang="zh-CN" altLang="en-US" sz="2800" dirty="0">
              <a:solidFill>
                <a:srgbClr val="D0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1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12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5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16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9" dur="1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20" dur="1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 p14:presetBounceEnd="38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23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24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6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550"/>
                                </p:stCondLst>
                                <p:childTnLst>
                                  <p:par>
                                    <p:cTn id="31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050"/>
                                </p:stCondLst>
                                <p:childTnLst>
                                  <p:par>
                                    <p:cTn id="35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4700"/>
                                </p:stCondLst>
                                <p:childTnLst>
                                  <p:par>
                                    <p:cTn id="42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 animBg="1"/>
          <p:bldP spid="24" grpId="0" animBg="1"/>
          <p:bldP spid="26" grpId="0" animBg="1"/>
          <p:bldP spid="27" grpId="0" animBg="1"/>
          <p:bldP spid="28" grpId="0" animBg="1"/>
          <p:bldP spid="6" grpId="0" bldLvl="0" animBg="1"/>
          <p:bldP spid="53" grpId="0" bldLvl="0" animBg="1"/>
          <p:bldP spid="11" grpId="0" bldLvl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6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550"/>
                                </p:stCondLst>
                                <p:childTnLst>
                                  <p:par>
                                    <p:cTn id="31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050"/>
                                </p:stCondLst>
                                <p:childTnLst>
                                  <p:par>
                                    <p:cTn id="35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4700"/>
                                </p:stCondLst>
                                <p:childTnLst>
                                  <p:par>
                                    <p:cTn id="42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 animBg="1"/>
          <p:bldP spid="24" grpId="0" animBg="1"/>
          <p:bldP spid="26" grpId="0" animBg="1"/>
          <p:bldP spid="27" grpId="0" animBg="1"/>
          <p:bldP spid="28" grpId="0" animBg="1"/>
          <p:bldP spid="6" grpId="0" bldLvl="0" animBg="1"/>
          <p:bldP spid="53" grpId="0" bldLvl="0" animBg="1"/>
          <p:bldP spid="11" grpId="0" bldLvl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3"/>
          <p:cNvSpPr txBox="1"/>
          <p:nvPr/>
        </p:nvSpPr>
        <p:spPr>
          <a:xfrm>
            <a:off x="863377" y="290921"/>
            <a:ext cx="3492599" cy="315471"/>
          </a:xfrm>
          <a:prstGeom prst="rect">
            <a:avLst/>
          </a:prstGeom>
          <a:noFill/>
          <a:effectLst/>
        </p:spPr>
        <p:txBody>
          <a:bodyPr wrap="square" lIns="68580" tIns="34290" rIns="68580" bIns="34290" rtlCol="0">
            <a:spAutoFit/>
          </a:bodyPr>
          <a:lstStyle/>
          <a:p>
            <a:pPr lvl="0">
              <a:defRPr/>
            </a:pPr>
            <a:r>
              <a:rPr lang="zh-CN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关于</a:t>
            </a:r>
            <a:r>
              <a:rPr lang="en-US" altLang="zh-CN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nginx</a:t>
            </a:r>
            <a:r>
              <a:rPr lang="zh-CN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的介绍和应急故障处理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D45DA1-768D-1E48-9D26-66DBAC32D4E7}"/>
              </a:ext>
            </a:extLst>
          </p:cNvPr>
          <p:cNvSpPr txBox="1"/>
          <p:nvPr/>
        </p:nvSpPr>
        <p:spPr>
          <a:xfrm>
            <a:off x="777312" y="816585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solidFill>
                  <a:srgbClr val="FF0000"/>
                </a:solidFill>
                <a:effectLst/>
              </a:rPr>
              <a:t>5</a:t>
            </a:r>
            <a:r>
              <a:rPr lang="zh-CN" altLang="en-US" sz="2000" dirty="0">
                <a:solidFill>
                  <a:srgbClr val="FF0000"/>
                </a:solidFill>
                <a:effectLst/>
              </a:rPr>
              <a:t>、黑白名单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4655F92-A0A2-3D0C-8C0C-417F1BB0EAD9}"/>
              </a:ext>
            </a:extLst>
          </p:cNvPr>
          <p:cNvSpPr txBox="1"/>
          <p:nvPr/>
        </p:nvSpPr>
        <p:spPr>
          <a:xfrm>
            <a:off x="777312" y="1216695"/>
            <a:ext cx="4572000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dirty="0"/>
              <a:t>场景：安全访问限制，异常流量清洗</a:t>
            </a:r>
            <a:endParaRPr lang="en-US" altLang="zh-CN" dirty="0">
              <a:effectLst/>
            </a:endParaRPr>
          </a:p>
          <a:p>
            <a:pPr algn="l"/>
            <a:endParaRPr lang="en-US" altLang="zh-CN" dirty="0"/>
          </a:p>
          <a:p>
            <a:pPr algn="l"/>
            <a:r>
              <a:rPr lang="zh-CN" altLang="en-US" dirty="0">
                <a:effectLst/>
              </a:rPr>
              <a:t>解决方法：</a:t>
            </a:r>
            <a:endParaRPr lang="en-US" altLang="zh-CN" dirty="0">
              <a:effectLst/>
            </a:endParaRPr>
          </a:p>
          <a:p>
            <a:pPr algn="l"/>
            <a:r>
              <a:rPr lang="zh-CN" altLang="en-US" dirty="0"/>
              <a:t>添加白名单：</a:t>
            </a:r>
            <a:endParaRPr lang="en-US" altLang="zh-CN" dirty="0"/>
          </a:p>
          <a:p>
            <a:pPr algn="l"/>
            <a:r>
              <a:rPr lang="en-US" altLang="zh-CN" dirty="0"/>
              <a:t>location /admin/ {</a:t>
            </a:r>
          </a:p>
          <a:p>
            <a:pPr algn="l"/>
            <a:r>
              <a:rPr lang="en-US" altLang="zh-CN" dirty="0"/>
              <a:t>allow 192.168.1.0/24;</a:t>
            </a:r>
          </a:p>
          <a:p>
            <a:pPr algn="l"/>
            <a:r>
              <a:rPr lang="en-US" altLang="zh-CN" dirty="0"/>
              <a:t>allow 10.1.1.0/16;</a:t>
            </a:r>
          </a:p>
          <a:p>
            <a:pPr algn="l"/>
            <a:r>
              <a:rPr lang="en-US" altLang="zh-CN" dirty="0"/>
              <a:t>deny all;</a:t>
            </a:r>
          </a:p>
          <a:p>
            <a:pPr algn="l"/>
            <a:r>
              <a:rPr lang="en-US" altLang="zh-CN" dirty="0"/>
              <a:t>}</a:t>
            </a:r>
          </a:p>
          <a:p>
            <a:pPr algn="l"/>
            <a:r>
              <a:rPr lang="zh-CN" altLang="en-US" dirty="0"/>
              <a:t>添加黑名单：</a:t>
            </a:r>
            <a:endParaRPr lang="en-US" altLang="zh-CN" dirty="0"/>
          </a:p>
          <a:p>
            <a:pPr algn="l"/>
            <a:r>
              <a:rPr lang="en-US" altLang="zh-CN" dirty="0"/>
              <a:t>location /ops-coffee/ {</a:t>
            </a:r>
          </a:p>
          <a:p>
            <a:pPr algn="l"/>
            <a:r>
              <a:rPr lang="en-US" altLang="zh-CN" dirty="0"/>
              <a:t>deny 192.168.1.0/24;</a:t>
            </a:r>
          </a:p>
          <a:p>
            <a:pPr algn="l"/>
            <a:r>
              <a:rPr lang="en-US" altLang="zh-CN" dirty="0"/>
              <a:t>deny 10.1.1.0/16;</a:t>
            </a:r>
          </a:p>
          <a:p>
            <a:pPr algn="l"/>
            <a:r>
              <a:rPr lang="en-US" altLang="zh-CN" dirty="0"/>
              <a:t>allow all;</a:t>
            </a:r>
          </a:p>
          <a:p>
            <a:pPr algn="l"/>
            <a:r>
              <a:rPr lang="en-US" altLang="zh-CN" dirty="0"/>
              <a:t>}</a:t>
            </a:r>
          </a:p>
          <a:p>
            <a:pPr algn="l"/>
            <a:endParaRPr lang="zh-CN" altLang="en-US" dirty="0">
              <a:effectLst/>
            </a:endParaRPr>
          </a:p>
          <a:p>
            <a:pPr algn="l"/>
            <a:endParaRPr lang="en-US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5275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3"/>
          <p:cNvSpPr txBox="1"/>
          <p:nvPr/>
        </p:nvSpPr>
        <p:spPr>
          <a:xfrm>
            <a:off x="863377" y="290921"/>
            <a:ext cx="3492599" cy="315471"/>
          </a:xfrm>
          <a:prstGeom prst="rect">
            <a:avLst/>
          </a:prstGeom>
          <a:noFill/>
          <a:effectLst/>
        </p:spPr>
        <p:txBody>
          <a:bodyPr wrap="square" lIns="68580" tIns="34290" rIns="68580" bIns="34290" rtlCol="0">
            <a:spAutoFit/>
          </a:bodyPr>
          <a:lstStyle/>
          <a:p>
            <a:pPr lvl="0">
              <a:defRPr/>
            </a:pPr>
            <a:r>
              <a:rPr lang="zh-CN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关于</a:t>
            </a:r>
            <a:r>
              <a:rPr lang="en-US" altLang="zh-CN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nginx</a:t>
            </a:r>
            <a:r>
              <a:rPr lang="zh-CN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的介绍和应急故障处理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D45DA1-768D-1E48-9D26-66DBAC32D4E7}"/>
              </a:ext>
            </a:extLst>
          </p:cNvPr>
          <p:cNvSpPr txBox="1"/>
          <p:nvPr/>
        </p:nvSpPr>
        <p:spPr>
          <a:xfrm>
            <a:off x="755576" y="1026779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solidFill>
                  <a:srgbClr val="FF0000"/>
                </a:solidFill>
                <a:effectLst/>
              </a:rPr>
              <a:t>6</a:t>
            </a:r>
            <a:r>
              <a:rPr lang="zh-CN" altLang="en-US" sz="2000" dirty="0">
                <a:solidFill>
                  <a:srgbClr val="FF0000"/>
                </a:solidFill>
                <a:effectLst/>
              </a:rPr>
              <a:t>、证书过期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4655F92-A0A2-3D0C-8C0C-417F1BB0EAD9}"/>
              </a:ext>
            </a:extLst>
          </p:cNvPr>
          <p:cNvSpPr txBox="1"/>
          <p:nvPr/>
        </p:nvSpPr>
        <p:spPr>
          <a:xfrm>
            <a:off x="755576" y="1847276"/>
            <a:ext cx="151216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effectLst/>
              </a:rPr>
              <a:t>场景：域名的</a:t>
            </a:r>
            <a:r>
              <a:rPr lang="en-US" altLang="zh-CN" dirty="0">
                <a:effectLst/>
              </a:rPr>
              <a:t>HTTPS</a:t>
            </a:r>
            <a:r>
              <a:rPr lang="zh-CN" altLang="en-US" dirty="0">
                <a:effectLst/>
              </a:rPr>
              <a:t>证书过期导致用户访问异常</a:t>
            </a:r>
            <a:endParaRPr lang="en-US" altLang="zh-CN" dirty="0">
              <a:effectLst/>
            </a:endParaRPr>
          </a:p>
          <a:p>
            <a:pPr algn="l"/>
            <a:endParaRPr lang="en-US" altLang="zh-CN" dirty="0"/>
          </a:p>
          <a:p>
            <a:pPr algn="l"/>
            <a:r>
              <a:rPr lang="zh-CN" altLang="en-US" dirty="0">
                <a:effectLst/>
              </a:rPr>
              <a:t>解决方法：申请新证书进行替换</a:t>
            </a:r>
            <a:endParaRPr lang="en-US" altLang="zh-CN" dirty="0">
              <a:effectLst/>
            </a:endParaRPr>
          </a:p>
          <a:p>
            <a:pPr algn="l"/>
            <a:endParaRPr lang="en-US" altLang="zh-CN" dirty="0">
              <a:effectLst/>
            </a:endParaRPr>
          </a:p>
          <a:p>
            <a:pPr algn="l"/>
            <a:endParaRPr lang="en-US" altLang="zh-CN" dirty="0">
              <a:effectLst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606D6B9-E1D6-5576-1BF8-8AD968F49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775" y="668966"/>
            <a:ext cx="3703601" cy="420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092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3"/>
          <p:cNvSpPr txBox="1"/>
          <p:nvPr/>
        </p:nvSpPr>
        <p:spPr>
          <a:xfrm>
            <a:off x="863377" y="290921"/>
            <a:ext cx="3492599" cy="315471"/>
          </a:xfrm>
          <a:prstGeom prst="rect">
            <a:avLst/>
          </a:prstGeom>
          <a:noFill/>
          <a:effectLst/>
        </p:spPr>
        <p:txBody>
          <a:bodyPr wrap="square" lIns="68580" tIns="34290" rIns="68580" bIns="34290" rtlCol="0">
            <a:spAutoFit/>
          </a:bodyPr>
          <a:lstStyle/>
          <a:p>
            <a:pPr lvl="0">
              <a:defRPr/>
            </a:pPr>
            <a:r>
              <a:rPr lang="zh-CN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关于</a:t>
            </a:r>
            <a:r>
              <a:rPr lang="en-US" altLang="zh-CN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nginx</a:t>
            </a:r>
            <a:r>
              <a:rPr lang="zh-CN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的介绍和应急故障处理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D45DA1-768D-1E48-9D26-66DBAC32D4E7}"/>
              </a:ext>
            </a:extLst>
          </p:cNvPr>
          <p:cNvSpPr txBox="1"/>
          <p:nvPr/>
        </p:nvSpPr>
        <p:spPr>
          <a:xfrm>
            <a:off x="755576" y="1026779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solidFill>
                  <a:srgbClr val="FF0000"/>
                </a:solidFill>
                <a:effectLst/>
              </a:rPr>
              <a:t>7</a:t>
            </a:r>
            <a:r>
              <a:rPr lang="zh-CN" altLang="en-US" sz="2000" dirty="0">
                <a:solidFill>
                  <a:srgbClr val="FF0000"/>
                </a:solidFill>
                <a:effectLst/>
              </a:rPr>
              <a:t>、请求的</a:t>
            </a:r>
            <a:r>
              <a:rPr lang="en-US" altLang="zh-CN" sz="2000" dirty="0">
                <a:solidFill>
                  <a:srgbClr val="FF0000"/>
                </a:solidFill>
              </a:rPr>
              <a:t>cookie</a:t>
            </a:r>
            <a:r>
              <a:rPr lang="zh-CN" altLang="en-US" sz="2000" dirty="0">
                <a:solidFill>
                  <a:srgbClr val="FF0000"/>
                </a:solidFill>
              </a:rPr>
              <a:t>过大</a:t>
            </a:r>
            <a:endParaRPr lang="zh-CN" altLang="en-US" sz="2000" dirty="0">
              <a:solidFill>
                <a:srgbClr val="FF0000"/>
              </a:solidFill>
              <a:effectLst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4655F92-A0A2-3D0C-8C0C-417F1BB0EAD9}"/>
              </a:ext>
            </a:extLst>
          </p:cNvPr>
          <p:cNvSpPr txBox="1"/>
          <p:nvPr/>
        </p:nvSpPr>
        <p:spPr>
          <a:xfrm>
            <a:off x="863377" y="1636243"/>
            <a:ext cx="4572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dirty="0"/>
              <a:t>场景：请求的</a:t>
            </a:r>
            <a:r>
              <a:rPr lang="en-US" altLang="zh-CN" dirty="0"/>
              <a:t>cookie</a:t>
            </a:r>
            <a:r>
              <a:rPr lang="zh-CN" altLang="en-US" dirty="0"/>
              <a:t>过大。常见于大公司存在多个领域的使用同一个二级域名，且共享</a:t>
            </a:r>
            <a:r>
              <a:rPr lang="en-US" altLang="zh-CN" dirty="0"/>
              <a:t>cookie</a:t>
            </a:r>
            <a:r>
              <a:rPr lang="zh-CN" altLang="en-US" dirty="0"/>
              <a:t>的情况</a:t>
            </a:r>
            <a:endParaRPr lang="zh-CN" altLang="en-US" dirty="0">
              <a:effectLst/>
            </a:endParaRPr>
          </a:p>
          <a:p>
            <a:pPr algn="l"/>
            <a:endParaRPr lang="en-US" altLang="zh-CN" dirty="0">
              <a:effectLst/>
            </a:endParaRPr>
          </a:p>
          <a:p>
            <a:pPr algn="l"/>
            <a:r>
              <a:rPr lang="zh-CN" altLang="en-US" dirty="0"/>
              <a:t>特征：</a:t>
            </a:r>
            <a:r>
              <a:rPr lang="en-US" altLang="zh-CN" dirty="0"/>
              <a:t>400 Request Header Or Cookie Too Large</a:t>
            </a:r>
          </a:p>
          <a:p>
            <a:pPr algn="l"/>
            <a:endParaRPr lang="en-US" altLang="zh-CN" dirty="0"/>
          </a:p>
          <a:p>
            <a:pPr algn="l"/>
            <a:r>
              <a:rPr lang="zh-CN" altLang="en-US" dirty="0"/>
              <a:t>解决方法：</a:t>
            </a:r>
            <a:endParaRPr lang="en-US" altLang="zh-CN" dirty="0"/>
          </a:p>
          <a:p>
            <a:pPr algn="l"/>
            <a:r>
              <a:rPr lang="en-US" altLang="zh-CN" dirty="0">
                <a:effectLst/>
              </a:rPr>
              <a:t> </a:t>
            </a:r>
            <a:r>
              <a:rPr lang="en-US" altLang="zh-CN" dirty="0" err="1">
                <a:effectLst/>
              </a:rPr>
              <a:t>client_header_buffer_size</a:t>
            </a:r>
            <a:r>
              <a:rPr lang="en-US" altLang="zh-CN" dirty="0">
                <a:effectLst/>
              </a:rPr>
              <a:t> 32k;</a:t>
            </a:r>
          </a:p>
          <a:p>
            <a:pPr algn="l"/>
            <a:r>
              <a:rPr lang="en-US" altLang="zh-CN" dirty="0">
                <a:effectLst/>
              </a:rPr>
              <a:t> </a:t>
            </a:r>
            <a:r>
              <a:rPr lang="en-US" altLang="zh-CN" dirty="0" err="1">
                <a:effectLst/>
              </a:rPr>
              <a:t>large_client_header_buffers</a:t>
            </a:r>
            <a:r>
              <a:rPr lang="en-US" altLang="zh-CN" dirty="0">
                <a:effectLst/>
              </a:rPr>
              <a:t> 4 32k;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6B1E9F-EEEE-F023-A6D1-E8ACECFF60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634213"/>
            <a:ext cx="5687616" cy="138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64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3"/>
          <p:cNvSpPr txBox="1"/>
          <p:nvPr/>
        </p:nvSpPr>
        <p:spPr>
          <a:xfrm>
            <a:off x="863377" y="290921"/>
            <a:ext cx="4788743" cy="315471"/>
          </a:xfrm>
          <a:prstGeom prst="rect">
            <a:avLst/>
          </a:prstGeom>
          <a:noFill/>
          <a:effectLst/>
        </p:spPr>
        <p:txBody>
          <a:bodyPr wrap="square" lIns="68580" tIns="34290" rIns="68580" bIns="34290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关于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nginx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的介绍和应急故障处理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9591FED-EECB-4D28-ACA6-C38A23CB1464}"/>
              </a:ext>
            </a:extLst>
          </p:cNvPr>
          <p:cNvSpPr/>
          <p:nvPr/>
        </p:nvSpPr>
        <p:spPr>
          <a:xfrm>
            <a:off x="899033" y="852512"/>
            <a:ext cx="3312927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vl="0"/>
            <a:r>
              <a:rPr lang="zh-CN" altLang="en-US" sz="2400" b="1" dirty="0">
                <a:solidFill>
                  <a:srgbClr val="D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讨论题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D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9139833-D552-4795-864D-6906E9D09CEE}"/>
              </a:ext>
            </a:extLst>
          </p:cNvPr>
          <p:cNvSpPr/>
          <p:nvPr/>
        </p:nvSpPr>
        <p:spPr>
          <a:xfrm>
            <a:off x="825618" y="1347614"/>
            <a:ext cx="6698710" cy="265457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、</a:t>
            </a:r>
            <a:r>
              <a:rPr lang="en-US" altLang="zh-CN" sz="2400" dirty="0"/>
              <a:t>nginx</a:t>
            </a:r>
            <a:r>
              <a:rPr lang="zh-CN" altLang="en-US" sz="2400" dirty="0"/>
              <a:t>状态码的实时统计 监控</a:t>
            </a:r>
            <a:endParaRPr lang="en-US" altLang="zh-CN" sz="2400" dirty="0"/>
          </a:p>
          <a:p>
            <a:endParaRPr lang="en-US" altLang="zh-CN" sz="2400" dirty="0"/>
          </a:p>
          <a:p>
            <a:endParaRPr lang="zh-CN" altLang="en-US" sz="2400" dirty="0"/>
          </a:p>
          <a:p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、</a:t>
            </a:r>
            <a:r>
              <a:rPr lang="en-US" altLang="zh-CN" sz="2400" dirty="0"/>
              <a:t>nginx</a:t>
            </a:r>
            <a:r>
              <a:rPr lang="zh-CN" altLang="en-US" sz="2400" dirty="0"/>
              <a:t>配置管理系统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5097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6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2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48"/>
          <p:cNvSpPr txBox="1"/>
          <p:nvPr/>
        </p:nvSpPr>
        <p:spPr>
          <a:xfrm>
            <a:off x="2655418" y="2188552"/>
            <a:ext cx="3667346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D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谢谢聆听</a:t>
            </a:r>
          </a:p>
        </p:txBody>
      </p:sp>
      <p:sp>
        <p:nvSpPr>
          <p:cNvPr id="20" name="等腰三角形 19"/>
          <p:cNvSpPr/>
          <p:nvPr/>
        </p:nvSpPr>
        <p:spPr>
          <a:xfrm rot="5400000">
            <a:off x="-112190" y="2855350"/>
            <a:ext cx="2374384" cy="2150007"/>
          </a:xfrm>
          <a:prstGeom prst="triangle">
            <a:avLst/>
          </a:prstGeom>
          <a:solidFill>
            <a:srgbClr val="D00000"/>
          </a:solidFill>
          <a:ln>
            <a:noFill/>
          </a:ln>
          <a:effectLst>
            <a:outerShdw blurRad="3175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</p:txBody>
      </p:sp>
      <p:sp>
        <p:nvSpPr>
          <p:cNvPr id="22" name="等腰三角形 21"/>
          <p:cNvSpPr/>
          <p:nvPr/>
        </p:nvSpPr>
        <p:spPr>
          <a:xfrm rot="16200000" flipH="1">
            <a:off x="1730131" y="2319873"/>
            <a:ext cx="971173" cy="879398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3175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013297" y="1923678"/>
            <a:ext cx="2951588" cy="307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ts val="2000"/>
              </a:lnSpc>
            </a:pPr>
            <a:r>
              <a:rPr lang="en-US" altLang="zh-CN" sz="3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THANKS</a:t>
            </a:r>
            <a:endParaRPr lang="zh-CN" altLang="en-US" sz="36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</p:txBody>
      </p:sp>
      <p:sp>
        <p:nvSpPr>
          <p:cNvPr id="25" name="等腰三角形 24"/>
          <p:cNvSpPr/>
          <p:nvPr/>
        </p:nvSpPr>
        <p:spPr>
          <a:xfrm rot="5400000" flipV="1">
            <a:off x="7442861" y="1806716"/>
            <a:ext cx="1951885" cy="1450392"/>
          </a:xfrm>
          <a:prstGeom prst="triangle">
            <a:avLst/>
          </a:prstGeom>
          <a:solidFill>
            <a:srgbClr val="D00000"/>
          </a:solidFill>
          <a:ln>
            <a:noFill/>
          </a:ln>
          <a:effectLst>
            <a:outerShdw blurRad="3175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</p:txBody>
      </p:sp>
      <p:sp>
        <p:nvSpPr>
          <p:cNvPr id="7" name="文本框 3">
            <a:extLst>
              <a:ext uri="{FF2B5EF4-FFF2-40B4-BE49-F238E27FC236}">
                <a16:creationId xmlns:a16="http://schemas.microsoft.com/office/drawing/2014/main" id="{2821641F-7F4B-4A08-9690-D7704D96BFAD}"/>
              </a:ext>
            </a:extLst>
          </p:cNvPr>
          <p:cNvSpPr txBox="1"/>
          <p:nvPr/>
        </p:nvSpPr>
        <p:spPr>
          <a:xfrm>
            <a:off x="3365385" y="3357814"/>
            <a:ext cx="5198999" cy="300082"/>
          </a:xfrm>
          <a:prstGeom prst="rect">
            <a:avLst/>
          </a:prstGeom>
          <a:noFill/>
          <a:effectLst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汇报人：张楷雄，</a:t>
            </a:r>
            <a:r>
              <a:rPr lang="en-US" altLang="zh-CN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759869080@qq.com</a:t>
            </a:r>
          </a:p>
        </p:txBody>
      </p:sp>
    </p:spTree>
    <p:extLst>
      <p:ext uri="{BB962C8B-B14F-4D97-AF65-F5344CB8AC3E}">
        <p14:creationId xmlns:p14="http://schemas.microsoft.com/office/powerpoint/2010/main" val="2872597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7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8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1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12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5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16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8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1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2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880"/>
                                </p:stCondLst>
                                <p:childTnLst>
                                  <p:par>
                                    <p:cTn id="27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  <p:bldP spid="20" grpId="0" animBg="1"/>
          <p:bldP spid="22" grpId="0" animBg="1"/>
          <p:bldP spid="23" grpId="0"/>
          <p:bldP spid="25" grpId="0" animBg="1"/>
          <p:bldP spid="7" grpId="0" bldLvl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8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1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2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880"/>
                                </p:stCondLst>
                                <p:childTnLst>
                                  <p:par>
                                    <p:cTn id="27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  <p:bldP spid="20" grpId="0" animBg="1"/>
          <p:bldP spid="22" grpId="0" animBg="1"/>
          <p:bldP spid="23" grpId="0"/>
          <p:bldP spid="25" grpId="0" animBg="1"/>
          <p:bldP spid="7" grpId="0" bldLvl="0" animBg="1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683568" y="1163031"/>
            <a:ext cx="79208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微软雅黑" panose="020B0503020204020204" charset="-122"/>
              </a:rPr>
              <a:t>1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微软雅黑" panose="020B0503020204020204" charset="-122"/>
              </a:rPr>
              <a:t>、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微软雅黑" panose="020B0503020204020204" charset="-122"/>
              </a:rPr>
              <a:t>xxx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微软雅黑" panose="020B0503020204020204" charset="-122"/>
                <a:hlinkClick r:id="rId3"/>
              </a:rPr>
              <a:t>https://xxx.com/xxx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微软雅黑" panose="020B0503020204020204" charset="-122"/>
            </a:endParaRPr>
          </a:p>
        </p:txBody>
      </p:sp>
      <p:sp>
        <p:nvSpPr>
          <p:cNvPr id="26" name="文本框 3"/>
          <p:cNvSpPr txBox="1"/>
          <p:nvPr/>
        </p:nvSpPr>
        <p:spPr>
          <a:xfrm>
            <a:off x="863377" y="290921"/>
            <a:ext cx="1620391" cy="438582"/>
          </a:xfrm>
          <a:prstGeom prst="rect">
            <a:avLst/>
          </a:prstGeom>
          <a:noFill/>
          <a:effectLst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相关资料</a:t>
            </a:r>
          </a:p>
        </p:txBody>
      </p:sp>
    </p:spTree>
    <p:extLst>
      <p:ext uri="{BB962C8B-B14F-4D97-AF65-F5344CB8AC3E}">
        <p14:creationId xmlns:p14="http://schemas.microsoft.com/office/powerpoint/2010/main" val="1906743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4629799" y="1203598"/>
            <a:ext cx="2462481" cy="367665"/>
            <a:chOff x="5487488" y="1400035"/>
            <a:chExt cx="2108848" cy="314865"/>
          </a:xfrm>
        </p:grpSpPr>
        <p:sp>
          <p:nvSpPr>
            <p:cNvPr id="59" name="矩形 58"/>
            <p:cNvSpPr/>
            <p:nvPr/>
          </p:nvSpPr>
          <p:spPr>
            <a:xfrm>
              <a:off x="5487488" y="1424449"/>
              <a:ext cx="2108848" cy="288198"/>
            </a:xfrm>
            <a:prstGeom prst="rect">
              <a:avLst/>
            </a:prstGeom>
            <a:solidFill>
              <a:srgbClr val="D00000"/>
            </a:solidFill>
            <a:ln>
              <a:noFill/>
            </a:ln>
            <a:effectLst>
              <a:outerShdw blurRad="190500" dist="152400" dir="81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5703899" y="1400035"/>
              <a:ext cx="1494207" cy="314865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sz="1600" b="1" kern="1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微软雅黑" panose="020B0503020204020204" charset="-122"/>
                </a:rPr>
                <a:t>nginx</a:t>
              </a:r>
              <a:r>
                <a:rPr lang="zh-CN" altLang="en-US" sz="1600" b="1" kern="1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微软雅黑" panose="020B0503020204020204" charset="-122"/>
                </a:rPr>
                <a:t>介绍</a:t>
              </a:r>
              <a:endParaRPr lang="zh-CN" altLang="zh-CN" sz="1600" b="1" kern="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4616342" y="1707653"/>
            <a:ext cx="2594455" cy="369372"/>
            <a:chOff x="5474029" y="1923330"/>
            <a:chExt cx="2221870" cy="316328"/>
          </a:xfrm>
        </p:grpSpPr>
        <p:sp>
          <p:nvSpPr>
            <p:cNvPr id="62" name="圆角矩形 61"/>
            <p:cNvSpPr/>
            <p:nvPr/>
          </p:nvSpPr>
          <p:spPr>
            <a:xfrm>
              <a:off x="5474029" y="1932906"/>
              <a:ext cx="2108848" cy="28819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190500" dist="152400" dir="81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5727333" y="1923330"/>
              <a:ext cx="1968566" cy="316328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 lvl="0"/>
              <a:r>
                <a:rPr lang="en-US" altLang="zh-CN" sz="1600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微软雅黑" panose="020B0503020204020204" charset="-122"/>
                </a:rPr>
                <a:t>nginx</a:t>
              </a:r>
              <a:r>
                <a:rPr lang="zh-CN" altLang="en-US" sz="1600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微软雅黑" panose="020B0503020204020204" charset="-122"/>
                </a:rPr>
                <a:t>常见使用场景</a:t>
              </a: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4629800" y="2211713"/>
            <a:ext cx="2462480" cy="369372"/>
            <a:chOff x="5487488" y="2490542"/>
            <a:chExt cx="2108848" cy="316327"/>
          </a:xfrm>
        </p:grpSpPr>
        <p:sp>
          <p:nvSpPr>
            <p:cNvPr id="65" name="圆角矩形 64"/>
            <p:cNvSpPr/>
            <p:nvPr/>
          </p:nvSpPr>
          <p:spPr>
            <a:xfrm>
              <a:off x="5487488" y="2512581"/>
              <a:ext cx="2108848" cy="288198"/>
            </a:xfrm>
            <a:prstGeom prst="rect">
              <a:avLst/>
            </a:prstGeom>
            <a:solidFill>
              <a:srgbClr val="D00000"/>
            </a:solidFill>
            <a:ln>
              <a:noFill/>
            </a:ln>
            <a:effectLst>
              <a:outerShdw blurRad="190500" dist="152400" dir="81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5699596" y="2490542"/>
              <a:ext cx="1835073" cy="316327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r>
                <a:rPr lang="en-US" altLang="zh-CN" sz="1600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微软雅黑" panose="020B0503020204020204" charset="-122"/>
                </a:rPr>
                <a:t>nginx</a:t>
              </a:r>
              <a:r>
                <a:rPr lang="zh-CN" altLang="en-US" sz="1600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微软雅黑" panose="020B0503020204020204" charset="-122"/>
                </a:rPr>
                <a:t>应急故障处理</a:t>
              </a: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4629800" y="2715766"/>
            <a:ext cx="2462480" cy="367665"/>
            <a:chOff x="5487488" y="3029213"/>
            <a:chExt cx="2108848" cy="314865"/>
          </a:xfrm>
        </p:grpSpPr>
        <p:sp>
          <p:nvSpPr>
            <p:cNvPr id="68" name="圆角矩形 67"/>
            <p:cNvSpPr/>
            <p:nvPr/>
          </p:nvSpPr>
          <p:spPr>
            <a:xfrm>
              <a:off x="5487488" y="3049353"/>
              <a:ext cx="2108848" cy="28819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190500" dist="152400" dir="81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5721750" y="3029213"/>
              <a:ext cx="1541082" cy="314865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 lvl="0"/>
              <a:r>
                <a:rPr lang="zh-CN" altLang="en-US" sz="1600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微软雅黑" panose="020B0503020204020204" charset="-122"/>
                </a:rPr>
                <a:t>讨论环节</a:t>
              </a: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4139952" y="1232105"/>
            <a:ext cx="412602" cy="336526"/>
            <a:chOff x="4860032" y="1304852"/>
            <a:chExt cx="412602" cy="336526"/>
          </a:xfrm>
          <a:gradFill flip="none" rotWithShape="1">
            <a:gsLst>
              <a:gs pos="0">
                <a:srgbClr val="00B0F0"/>
              </a:gs>
              <a:gs pos="100000">
                <a:srgbClr val="0070C0"/>
              </a:gs>
            </a:gsLst>
            <a:lin ang="18900000" scaled="1"/>
            <a:tileRect/>
          </a:gradFill>
        </p:grpSpPr>
        <p:sp>
          <p:nvSpPr>
            <p:cNvPr id="71" name="矩形 70"/>
            <p:cNvSpPr/>
            <p:nvPr/>
          </p:nvSpPr>
          <p:spPr>
            <a:xfrm>
              <a:off x="4860032" y="1304852"/>
              <a:ext cx="402984" cy="336526"/>
            </a:xfrm>
            <a:prstGeom prst="rect">
              <a:avLst/>
            </a:prstGeom>
            <a:solidFill>
              <a:srgbClr val="D00000"/>
            </a:solidFill>
            <a:ln>
              <a:noFill/>
            </a:ln>
            <a:effectLst>
              <a:outerShdw blurRad="190500" dist="152400" dir="81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866754" y="1319227"/>
              <a:ext cx="4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微软雅黑" panose="020B0503020204020204" charset="-122"/>
                </a:rPr>
                <a:t>01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4139952" y="1718844"/>
            <a:ext cx="405880" cy="336526"/>
            <a:chOff x="4860032" y="1304852"/>
            <a:chExt cx="405880" cy="33652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4" name="圆角矩形 73"/>
            <p:cNvSpPr/>
            <p:nvPr/>
          </p:nvSpPr>
          <p:spPr>
            <a:xfrm>
              <a:off x="4860032" y="1304852"/>
              <a:ext cx="402984" cy="336526"/>
            </a:xfrm>
            <a:prstGeom prst="rect">
              <a:avLst/>
            </a:prstGeom>
            <a:grpFill/>
            <a:ln>
              <a:noFill/>
            </a:ln>
            <a:effectLst>
              <a:outerShdw blurRad="190500" dist="152400" dir="81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860032" y="1324462"/>
              <a:ext cx="4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微软雅黑" panose="020B0503020204020204" charset="-122"/>
                </a:rPr>
                <a:t>02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4139952" y="2235228"/>
            <a:ext cx="418099" cy="336526"/>
            <a:chOff x="4860032" y="1304852"/>
            <a:chExt cx="418099" cy="336526"/>
          </a:xfrm>
          <a:gradFill flip="none" rotWithShape="1">
            <a:gsLst>
              <a:gs pos="0">
                <a:srgbClr val="00B0F0"/>
              </a:gs>
              <a:gs pos="100000">
                <a:srgbClr val="0070C0"/>
              </a:gs>
            </a:gsLst>
            <a:lin ang="18900000" scaled="1"/>
            <a:tileRect/>
          </a:gradFill>
        </p:grpSpPr>
        <p:sp>
          <p:nvSpPr>
            <p:cNvPr id="77" name="圆角矩形 76"/>
            <p:cNvSpPr/>
            <p:nvPr/>
          </p:nvSpPr>
          <p:spPr>
            <a:xfrm>
              <a:off x="4860032" y="1304852"/>
              <a:ext cx="402984" cy="336526"/>
            </a:xfrm>
            <a:prstGeom prst="rect">
              <a:avLst/>
            </a:prstGeom>
            <a:solidFill>
              <a:srgbClr val="D00000"/>
            </a:solidFill>
            <a:ln>
              <a:noFill/>
            </a:ln>
            <a:effectLst>
              <a:outerShdw blurRad="190500" dist="152400" dir="81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872251" y="1319226"/>
              <a:ext cx="4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微软雅黑" panose="020B0503020204020204" charset="-122"/>
                </a:rPr>
                <a:t>03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4139952" y="2739280"/>
            <a:ext cx="418099" cy="336526"/>
            <a:chOff x="4860032" y="1304852"/>
            <a:chExt cx="418099" cy="33652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0" name="圆角矩形 79"/>
            <p:cNvSpPr/>
            <p:nvPr/>
          </p:nvSpPr>
          <p:spPr>
            <a:xfrm>
              <a:off x="4860032" y="1304852"/>
              <a:ext cx="402984" cy="336526"/>
            </a:xfrm>
            <a:prstGeom prst="rect">
              <a:avLst/>
            </a:prstGeom>
            <a:grpFill/>
            <a:ln>
              <a:noFill/>
            </a:ln>
            <a:effectLst>
              <a:outerShdw blurRad="190500" dist="152400" dir="81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872251" y="1314215"/>
              <a:ext cx="4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微软雅黑" panose="020B0503020204020204" charset="-122"/>
                </a:rPr>
                <a:t>04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051721" y="1119780"/>
            <a:ext cx="1656184" cy="1091930"/>
            <a:chOff x="2192464" y="3343710"/>
            <a:chExt cx="1656184" cy="1091930"/>
          </a:xfrm>
        </p:grpSpPr>
        <p:sp>
          <p:nvSpPr>
            <p:cNvPr id="56" name="TextBox 55"/>
            <p:cNvSpPr txBox="1"/>
            <p:nvPr/>
          </p:nvSpPr>
          <p:spPr>
            <a:xfrm>
              <a:off x="2278794" y="3343710"/>
              <a:ext cx="1483524" cy="83099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rgbClr val="D00000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微软雅黑" panose="020B0503020204020204" charset="-122"/>
                </a:rPr>
                <a:t>目 录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192464" y="4050919"/>
              <a:ext cx="165618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900" b="1" kern="0" dirty="0">
                  <a:solidFill>
                    <a:srgbClr val="D00000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微软雅黑" panose="020B0503020204020204" charset="-122"/>
                </a:rPr>
                <a:t>CONTENTS</a:t>
              </a:r>
              <a:endParaRPr lang="zh-CN" altLang="en-US" sz="1900" b="1" kern="0" dirty="0">
                <a:solidFill>
                  <a:srgbClr val="D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endParaRPr>
            </a:p>
          </p:txBody>
        </p:sp>
      </p:grpSp>
      <p:sp>
        <p:nvSpPr>
          <p:cNvPr id="40" name="等腰三角形 39"/>
          <p:cNvSpPr/>
          <p:nvPr/>
        </p:nvSpPr>
        <p:spPr>
          <a:xfrm rot="5400000">
            <a:off x="1472978" y="1383785"/>
            <a:ext cx="622772" cy="563922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3175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829988FA-EEEA-4A9D-B5F4-D0AA3AA03642}"/>
              </a:ext>
            </a:extLst>
          </p:cNvPr>
          <p:cNvGrpSpPr/>
          <p:nvPr/>
        </p:nvGrpSpPr>
        <p:grpSpPr>
          <a:xfrm>
            <a:off x="4629800" y="3219820"/>
            <a:ext cx="2462480" cy="615594"/>
            <a:chOff x="5487488" y="2490542"/>
            <a:chExt cx="2108848" cy="527190"/>
          </a:xfrm>
        </p:grpSpPr>
        <p:sp>
          <p:nvSpPr>
            <p:cNvPr id="31" name="圆角矩形 64">
              <a:extLst>
                <a:ext uri="{FF2B5EF4-FFF2-40B4-BE49-F238E27FC236}">
                  <a16:creationId xmlns:a16="http://schemas.microsoft.com/office/drawing/2014/main" id="{F51C6B5A-3BA1-46F7-B2FB-3249DBEFAB51}"/>
                </a:ext>
              </a:extLst>
            </p:cNvPr>
            <p:cNvSpPr/>
            <p:nvPr/>
          </p:nvSpPr>
          <p:spPr>
            <a:xfrm>
              <a:off x="5487488" y="2512581"/>
              <a:ext cx="2108848" cy="288198"/>
            </a:xfrm>
            <a:prstGeom prst="rect">
              <a:avLst/>
            </a:prstGeom>
            <a:solidFill>
              <a:srgbClr val="D00000"/>
            </a:solidFill>
            <a:ln>
              <a:noFill/>
            </a:ln>
            <a:effectLst>
              <a:outerShdw blurRad="190500" dist="152400" dir="81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4CC67755-C110-4E6F-AB45-44463898ABE1}"/>
                </a:ext>
              </a:extLst>
            </p:cNvPr>
            <p:cNvSpPr/>
            <p:nvPr/>
          </p:nvSpPr>
          <p:spPr>
            <a:xfrm>
              <a:off x="5699596" y="2490542"/>
              <a:ext cx="1885213" cy="52719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r>
                <a:rPr lang="en-US" altLang="zh-CN" sz="1600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微软雅黑" panose="020B0503020204020204" charset="-122"/>
                </a:rPr>
                <a:t>.</a:t>
              </a:r>
              <a:endParaRPr lang="zh-CN" altLang="en-US" sz="16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endParaRPr>
            </a:p>
            <a:p>
              <a:pPr lvl="0"/>
              <a:endParaRPr lang="zh-CN" altLang="en-US" sz="16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516D2A10-B6D6-49EA-B675-660E465D0145}"/>
              </a:ext>
            </a:extLst>
          </p:cNvPr>
          <p:cNvGrpSpPr/>
          <p:nvPr/>
        </p:nvGrpSpPr>
        <p:grpSpPr>
          <a:xfrm>
            <a:off x="4139952" y="3243334"/>
            <a:ext cx="418099" cy="336526"/>
            <a:chOff x="4860032" y="1304852"/>
            <a:chExt cx="418099" cy="336526"/>
          </a:xfrm>
          <a:gradFill flip="none" rotWithShape="1">
            <a:gsLst>
              <a:gs pos="0">
                <a:srgbClr val="00B0F0"/>
              </a:gs>
              <a:gs pos="100000">
                <a:srgbClr val="0070C0"/>
              </a:gs>
            </a:gsLst>
            <a:lin ang="18900000" scaled="1"/>
            <a:tileRect/>
          </a:gradFill>
        </p:grpSpPr>
        <p:sp>
          <p:nvSpPr>
            <p:cNvPr id="34" name="圆角矩形 76">
              <a:extLst>
                <a:ext uri="{FF2B5EF4-FFF2-40B4-BE49-F238E27FC236}">
                  <a16:creationId xmlns:a16="http://schemas.microsoft.com/office/drawing/2014/main" id="{9B7A0D10-9763-4921-8E29-41B0657ED495}"/>
                </a:ext>
              </a:extLst>
            </p:cNvPr>
            <p:cNvSpPr/>
            <p:nvPr/>
          </p:nvSpPr>
          <p:spPr>
            <a:xfrm>
              <a:off x="4860032" y="1304852"/>
              <a:ext cx="402984" cy="336526"/>
            </a:xfrm>
            <a:prstGeom prst="rect">
              <a:avLst/>
            </a:prstGeom>
            <a:solidFill>
              <a:srgbClr val="D00000"/>
            </a:solidFill>
            <a:ln>
              <a:noFill/>
            </a:ln>
            <a:effectLst>
              <a:outerShdw blurRad="190500" dist="152400" dir="81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endParaRPr>
            </a:p>
          </p:txBody>
        </p:sp>
        <p:sp>
          <p:nvSpPr>
            <p:cNvPr id="35" name="TextBox 77">
              <a:extLst>
                <a:ext uri="{FF2B5EF4-FFF2-40B4-BE49-F238E27FC236}">
                  <a16:creationId xmlns:a16="http://schemas.microsoft.com/office/drawing/2014/main" id="{15FB07BC-CE06-4862-A2DD-45F776E35309}"/>
                </a:ext>
              </a:extLst>
            </p:cNvPr>
            <p:cNvSpPr txBox="1"/>
            <p:nvPr/>
          </p:nvSpPr>
          <p:spPr>
            <a:xfrm>
              <a:off x="4872251" y="1319226"/>
              <a:ext cx="4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微软雅黑" panose="020B0503020204020204" charset="-122"/>
                </a:rPr>
                <a:t>05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CA641E6B-B010-47B6-BFD5-3399AACD0C2B}"/>
              </a:ext>
            </a:extLst>
          </p:cNvPr>
          <p:cNvGrpSpPr/>
          <p:nvPr/>
        </p:nvGrpSpPr>
        <p:grpSpPr>
          <a:xfrm>
            <a:off x="4629800" y="3716253"/>
            <a:ext cx="2462480" cy="367665"/>
            <a:chOff x="5487488" y="3029213"/>
            <a:chExt cx="2108848" cy="314865"/>
          </a:xfrm>
        </p:grpSpPr>
        <p:sp>
          <p:nvSpPr>
            <p:cNvPr id="37" name="圆角矩形 67">
              <a:extLst>
                <a:ext uri="{FF2B5EF4-FFF2-40B4-BE49-F238E27FC236}">
                  <a16:creationId xmlns:a16="http://schemas.microsoft.com/office/drawing/2014/main" id="{1960D8BF-69FB-41BE-B8E3-2E3CCABAE2CC}"/>
                </a:ext>
              </a:extLst>
            </p:cNvPr>
            <p:cNvSpPr/>
            <p:nvPr/>
          </p:nvSpPr>
          <p:spPr>
            <a:xfrm>
              <a:off x="5487488" y="3049353"/>
              <a:ext cx="2108848" cy="28819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190500" dist="152400" dir="81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1BBCF058-3744-462C-AE08-1F73AB441D26}"/>
                </a:ext>
              </a:extLst>
            </p:cNvPr>
            <p:cNvSpPr/>
            <p:nvPr/>
          </p:nvSpPr>
          <p:spPr>
            <a:xfrm>
              <a:off x="5721750" y="3029213"/>
              <a:ext cx="1541082" cy="314865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 lvl="0"/>
              <a:r>
                <a:rPr lang="en-US" altLang="zh-CN" sz="1600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微软雅黑" panose="020B0503020204020204" charset="-122"/>
                </a:rPr>
                <a:t>.</a:t>
              </a:r>
              <a:endParaRPr lang="zh-CN" altLang="en-US" sz="16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886CBCD4-DF93-45EF-AAF1-2BAAF594880A}"/>
              </a:ext>
            </a:extLst>
          </p:cNvPr>
          <p:cNvGrpSpPr/>
          <p:nvPr/>
        </p:nvGrpSpPr>
        <p:grpSpPr>
          <a:xfrm>
            <a:off x="4139952" y="3747390"/>
            <a:ext cx="418099" cy="336526"/>
            <a:chOff x="4860032" y="1304852"/>
            <a:chExt cx="418099" cy="33652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41" name="圆角矩形 79">
              <a:extLst>
                <a:ext uri="{FF2B5EF4-FFF2-40B4-BE49-F238E27FC236}">
                  <a16:creationId xmlns:a16="http://schemas.microsoft.com/office/drawing/2014/main" id="{4E1F96E7-0441-4E2E-82C0-3BD91CF9FEE0}"/>
                </a:ext>
              </a:extLst>
            </p:cNvPr>
            <p:cNvSpPr/>
            <p:nvPr/>
          </p:nvSpPr>
          <p:spPr>
            <a:xfrm>
              <a:off x="4860032" y="1304852"/>
              <a:ext cx="402984" cy="336526"/>
            </a:xfrm>
            <a:prstGeom prst="rect">
              <a:avLst/>
            </a:prstGeom>
            <a:grpFill/>
            <a:ln>
              <a:noFill/>
            </a:ln>
            <a:effectLst>
              <a:outerShdw blurRad="190500" dist="152400" dir="81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endParaRPr>
            </a:p>
          </p:txBody>
        </p:sp>
        <p:sp>
          <p:nvSpPr>
            <p:cNvPr id="42" name="TextBox 80">
              <a:extLst>
                <a:ext uri="{FF2B5EF4-FFF2-40B4-BE49-F238E27FC236}">
                  <a16:creationId xmlns:a16="http://schemas.microsoft.com/office/drawing/2014/main" id="{ACBAC7EF-231A-4ACF-BD08-15506C7BA3C2}"/>
                </a:ext>
              </a:extLst>
            </p:cNvPr>
            <p:cNvSpPr txBox="1"/>
            <p:nvPr/>
          </p:nvSpPr>
          <p:spPr>
            <a:xfrm>
              <a:off x="4872251" y="1314215"/>
              <a:ext cx="4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微软雅黑" panose="020B0503020204020204" charset="-122"/>
                </a:rPr>
                <a:t>06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7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8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6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2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7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3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8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5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59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6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7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76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6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2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7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3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8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5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59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6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7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76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0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3"/>
          <p:cNvSpPr txBox="1"/>
          <p:nvPr/>
        </p:nvSpPr>
        <p:spPr>
          <a:xfrm>
            <a:off x="863377" y="290921"/>
            <a:ext cx="1908423" cy="438582"/>
          </a:xfrm>
          <a:prstGeom prst="rect">
            <a:avLst/>
          </a:prstGeom>
          <a:noFill/>
          <a:effectLst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Nginx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介绍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9139833-D552-4795-864D-6906E9D09CEE}"/>
              </a:ext>
            </a:extLst>
          </p:cNvPr>
          <p:cNvSpPr/>
          <p:nvPr/>
        </p:nvSpPr>
        <p:spPr>
          <a:xfrm>
            <a:off x="611202" y="1131590"/>
            <a:ext cx="4360563" cy="206017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组织网站：</a:t>
            </a:r>
            <a:r>
              <a:rPr lang="en-US" altLang="zh-CN" dirty="0">
                <a:hlinkClick r:id="rId3"/>
              </a:rPr>
              <a:t>http://nginx.org/</a:t>
            </a:r>
            <a:endParaRPr lang="en-US" altLang="zh-CN" sz="1100" dirty="0"/>
          </a:p>
          <a:p>
            <a:pPr>
              <a:lnSpc>
                <a:spcPct val="120000"/>
              </a:lnSpc>
            </a:pP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ym typeface="微软雅黑" panose="020B0503020204020204" charset="-122"/>
              </a:rPr>
              <a:t>Nginx (engine x) </a:t>
            </a:r>
            <a:r>
              <a:rPr lang="zh-CN" altLang="en-US" dirty="0">
                <a:sym typeface="微软雅黑" panose="020B0503020204020204" charset="-122"/>
              </a:rPr>
              <a:t>是一个高性能的</a:t>
            </a:r>
            <a:r>
              <a:rPr lang="en-US" altLang="zh-CN" dirty="0">
                <a:sym typeface="微软雅黑" panose="020B0503020204020204" charset="-122"/>
              </a:rPr>
              <a:t>HTTP</a:t>
            </a:r>
            <a:r>
              <a:rPr lang="zh-CN" altLang="en-US" dirty="0">
                <a:sym typeface="微软雅黑" panose="020B0503020204020204" charset="-122"/>
              </a:rPr>
              <a:t>和反向代理</a:t>
            </a:r>
            <a:r>
              <a:rPr lang="en-US" altLang="zh-CN" dirty="0">
                <a:sym typeface="微软雅黑" panose="020B0503020204020204" charset="-122"/>
              </a:rPr>
              <a:t>web</a:t>
            </a:r>
            <a:r>
              <a:rPr lang="zh-CN" altLang="en-US" dirty="0">
                <a:sym typeface="微软雅黑" panose="020B0503020204020204" charset="-122"/>
              </a:rPr>
              <a:t>服务器，同时也提供了</a:t>
            </a:r>
            <a:r>
              <a:rPr lang="en-US" altLang="zh-CN" dirty="0">
                <a:sym typeface="微软雅黑" panose="020B0503020204020204" charset="-122"/>
              </a:rPr>
              <a:t>IMAP/POP3/SMTP</a:t>
            </a:r>
            <a:r>
              <a:rPr lang="zh-CN" altLang="en-US" dirty="0">
                <a:sym typeface="微软雅黑" panose="020B0503020204020204" charset="-122"/>
              </a:rPr>
              <a:t>服务。</a:t>
            </a:r>
            <a:r>
              <a:rPr lang="en-US" altLang="zh-CN" dirty="0">
                <a:sym typeface="微软雅黑" panose="020B0503020204020204" charset="-122"/>
              </a:rPr>
              <a:t>Nginx</a:t>
            </a:r>
            <a:r>
              <a:rPr lang="zh-CN" altLang="en-US" dirty="0">
                <a:sym typeface="微软雅黑" panose="020B0503020204020204" charset="-122"/>
              </a:rPr>
              <a:t>是由伊戈尔</a:t>
            </a:r>
            <a:r>
              <a:rPr lang="en-US" altLang="zh-CN" dirty="0">
                <a:sym typeface="微软雅黑" panose="020B0503020204020204" charset="-122"/>
              </a:rPr>
              <a:t>·</a:t>
            </a:r>
            <a:r>
              <a:rPr lang="zh-CN" altLang="en-US" dirty="0">
                <a:sym typeface="微软雅黑" panose="020B0503020204020204" charset="-122"/>
              </a:rPr>
              <a:t>赛索耶夫使用</a:t>
            </a:r>
            <a:r>
              <a:rPr lang="en-US" altLang="zh-CN" b="1" dirty="0">
                <a:solidFill>
                  <a:srgbClr val="FF0000"/>
                </a:solidFill>
                <a:sym typeface="微软雅黑" panose="020B0503020204020204" charset="-122"/>
              </a:rPr>
              <a:t>C</a:t>
            </a:r>
            <a:r>
              <a:rPr lang="zh-CN" altLang="en-US" b="1" dirty="0">
                <a:solidFill>
                  <a:srgbClr val="FF0000"/>
                </a:solidFill>
                <a:sym typeface="微软雅黑" panose="020B0503020204020204" charset="-122"/>
              </a:rPr>
              <a:t>语言</a:t>
            </a:r>
            <a:r>
              <a:rPr lang="zh-CN" altLang="en-US" dirty="0">
                <a:sym typeface="微软雅黑" panose="020B0503020204020204" charset="-122"/>
              </a:rPr>
              <a:t>为俄罗斯访问量第二的</a:t>
            </a:r>
            <a:r>
              <a:rPr lang="en-US" altLang="zh-CN" b="1" dirty="0">
                <a:solidFill>
                  <a:srgbClr val="FF0000"/>
                </a:solidFill>
                <a:sym typeface="微软雅黑" panose="020B0503020204020204" charset="-122"/>
              </a:rPr>
              <a:t>Rambler.ru</a:t>
            </a:r>
            <a:r>
              <a:rPr lang="zh-CN" altLang="en-US" dirty="0">
                <a:sym typeface="微软雅黑" panose="020B0503020204020204" charset="-122"/>
              </a:rPr>
              <a:t>站点</a:t>
            </a:r>
            <a:r>
              <a:rPr lang="en-US" altLang="zh-CN" dirty="0">
                <a:sym typeface="微软雅黑" panose="020B0503020204020204" charset="-122"/>
              </a:rPr>
              <a:t>(</a:t>
            </a:r>
            <a:r>
              <a:rPr lang="zh-CN" altLang="en-US" dirty="0">
                <a:sym typeface="微软雅黑" panose="020B0503020204020204" charset="-122"/>
              </a:rPr>
              <a:t>俄文</a:t>
            </a:r>
            <a:r>
              <a:rPr lang="en-US" altLang="zh-CN" dirty="0">
                <a:sym typeface="微软雅黑" panose="020B0503020204020204" charset="-122"/>
              </a:rPr>
              <a:t>:</a:t>
            </a:r>
            <a:r>
              <a:rPr lang="en-US" altLang="zh-CN" dirty="0" err="1">
                <a:sym typeface="微软雅黑" panose="020B0503020204020204" charset="-122"/>
              </a:rPr>
              <a:t>Рамблер</a:t>
            </a:r>
            <a:r>
              <a:rPr lang="en-US" altLang="zh-CN" dirty="0">
                <a:sym typeface="微软雅黑" panose="020B0503020204020204" charset="-122"/>
              </a:rPr>
              <a:t>)</a:t>
            </a:r>
            <a:r>
              <a:rPr lang="zh-CN" altLang="en-US" dirty="0">
                <a:sym typeface="微软雅黑" panose="020B0503020204020204" charset="-122"/>
              </a:rPr>
              <a:t>开发的。</a:t>
            </a:r>
            <a:r>
              <a:rPr lang="en-US" altLang="zh-CN" dirty="0"/>
              <a:t>Sysoev</a:t>
            </a:r>
            <a:r>
              <a:rPr lang="zh-CN" altLang="en-US" dirty="0"/>
              <a:t>在</a:t>
            </a:r>
            <a:r>
              <a:rPr lang="en-US" altLang="zh-CN" dirty="0"/>
              <a:t>2000</a:t>
            </a:r>
            <a:r>
              <a:rPr lang="zh-CN" altLang="en-US" dirty="0"/>
              <a:t>年代初期开发了</a:t>
            </a:r>
            <a:r>
              <a:rPr lang="en-US" altLang="zh-CN" dirty="0"/>
              <a:t>NGINX</a:t>
            </a:r>
            <a:r>
              <a:rPr lang="zh-CN" altLang="en-US" dirty="0"/>
              <a:t>，并在</a:t>
            </a:r>
            <a:r>
              <a:rPr lang="en-US" altLang="zh-CN" dirty="0"/>
              <a:t>2004</a:t>
            </a:r>
            <a:r>
              <a:rPr lang="zh-CN" altLang="en-US" dirty="0"/>
              <a:t>年开源了</a:t>
            </a:r>
            <a:r>
              <a:rPr lang="en-US" altLang="zh-CN" dirty="0"/>
              <a:t>NGINX</a:t>
            </a:r>
            <a:r>
              <a:rPr lang="zh-CN" altLang="en-US" dirty="0"/>
              <a:t>代码（</a:t>
            </a:r>
            <a:r>
              <a:rPr lang="en-US" altLang="zh-CN" dirty="0">
                <a:solidFill>
                  <a:srgbClr val="FF0000"/>
                </a:solidFill>
              </a:rPr>
              <a:t>BSD</a:t>
            </a:r>
            <a:r>
              <a:rPr lang="zh-CN" altLang="en-US" dirty="0">
                <a:solidFill>
                  <a:srgbClr val="FF0000"/>
                </a:solidFill>
              </a:rPr>
              <a:t>协议</a:t>
            </a:r>
            <a:r>
              <a:rPr lang="zh-CN" altLang="en-US" dirty="0"/>
              <a:t>）。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49360ED-396B-8883-561A-8EAEC59DEA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266291"/>
            <a:ext cx="3240718" cy="261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24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3"/>
          <p:cNvSpPr txBox="1"/>
          <p:nvPr/>
        </p:nvSpPr>
        <p:spPr>
          <a:xfrm>
            <a:off x="863377" y="290921"/>
            <a:ext cx="4788743" cy="315471"/>
          </a:xfrm>
          <a:prstGeom prst="rect">
            <a:avLst/>
          </a:prstGeom>
          <a:noFill/>
          <a:effectLst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关于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nginx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的介绍和应急故障处理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9591FED-EECB-4D28-ACA6-C38A23CB1464}"/>
              </a:ext>
            </a:extLst>
          </p:cNvPr>
          <p:cNvSpPr/>
          <p:nvPr/>
        </p:nvSpPr>
        <p:spPr>
          <a:xfrm>
            <a:off x="899033" y="852512"/>
            <a:ext cx="3312927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vl="0"/>
            <a:r>
              <a:rPr lang="en-US" altLang="zh-CN" sz="2400" b="1" dirty="0">
                <a:solidFill>
                  <a:srgbClr val="D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nginx</a:t>
            </a:r>
            <a:r>
              <a:rPr lang="zh-CN" altLang="en-US" sz="2400" b="1" dirty="0">
                <a:solidFill>
                  <a:srgbClr val="D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常见使用场景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9139833-D552-4795-864D-6906E9D09CEE}"/>
              </a:ext>
            </a:extLst>
          </p:cNvPr>
          <p:cNvSpPr/>
          <p:nvPr/>
        </p:nvSpPr>
        <p:spPr>
          <a:xfrm>
            <a:off x="825618" y="1347614"/>
            <a:ext cx="6698710" cy="264046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en-US" altLang="zh-CN" sz="2400" dirty="0"/>
              <a:t>1</a:t>
            </a:r>
            <a:r>
              <a:rPr lang="zh-CN" altLang="en-US" sz="2400" dirty="0"/>
              <a:t>、静态页面入口</a:t>
            </a:r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、代理（正向、反向、解决跨域问题）</a:t>
            </a:r>
          </a:p>
          <a:p>
            <a:r>
              <a:rPr lang="en-US" altLang="zh-CN" sz="2400" dirty="0"/>
              <a:t>3</a:t>
            </a:r>
            <a:r>
              <a:rPr lang="zh-CN" altLang="en-US" sz="2400" dirty="0"/>
              <a:t>、</a:t>
            </a:r>
            <a:r>
              <a:rPr lang="en-US" altLang="zh-CN" sz="2400" dirty="0"/>
              <a:t>7</a:t>
            </a:r>
            <a:r>
              <a:rPr lang="zh-CN" altLang="en-US" sz="2400" dirty="0"/>
              <a:t>层转发，</a:t>
            </a:r>
            <a:r>
              <a:rPr lang="en-US" altLang="zh-CN" sz="2400" dirty="0"/>
              <a:t>4</a:t>
            </a:r>
            <a:r>
              <a:rPr lang="zh-CN" altLang="en-US" sz="2400" dirty="0"/>
              <a:t>层转发</a:t>
            </a:r>
          </a:p>
          <a:p>
            <a:r>
              <a:rPr lang="en-US" altLang="zh-CN" sz="2400" dirty="0"/>
              <a:t>4</a:t>
            </a:r>
            <a:r>
              <a:rPr lang="zh-CN" altLang="en-US" sz="2400" dirty="0"/>
              <a:t>、负载均衡</a:t>
            </a:r>
          </a:p>
          <a:p>
            <a:r>
              <a:rPr lang="en-US" altLang="zh-CN" sz="2400" dirty="0"/>
              <a:t>5</a:t>
            </a:r>
            <a:r>
              <a:rPr lang="zh-CN" altLang="en-US" sz="2400" dirty="0"/>
              <a:t>、条件转发（</a:t>
            </a:r>
            <a:r>
              <a:rPr lang="en-US" altLang="zh-CN" sz="2400" dirty="0"/>
              <a:t>hostname</a:t>
            </a:r>
            <a:r>
              <a:rPr lang="zh-CN" altLang="en-US" sz="2400" dirty="0"/>
              <a:t>，路径，</a:t>
            </a:r>
            <a:r>
              <a:rPr lang="en-US" altLang="zh-CN" sz="2400" dirty="0" err="1"/>
              <a:t>ip</a:t>
            </a:r>
            <a:r>
              <a:rPr lang="zh-CN" altLang="en-US" sz="2400" dirty="0"/>
              <a:t>，</a:t>
            </a:r>
            <a:r>
              <a:rPr lang="en-US" altLang="zh-CN" sz="2400" dirty="0"/>
              <a:t>cookie</a:t>
            </a:r>
            <a:r>
              <a:rPr lang="zh-CN" altLang="en-US" sz="2400" dirty="0"/>
              <a:t>）</a:t>
            </a:r>
          </a:p>
          <a:p>
            <a:r>
              <a:rPr lang="en-US" altLang="zh-CN" sz="2400" dirty="0"/>
              <a:t>6</a:t>
            </a:r>
            <a:r>
              <a:rPr lang="zh-CN" altLang="en-US" sz="2400" dirty="0"/>
              <a:t>、</a:t>
            </a:r>
            <a:r>
              <a:rPr lang="en-US" altLang="zh-CN" sz="2400" dirty="0"/>
              <a:t>https http </a:t>
            </a:r>
            <a:r>
              <a:rPr lang="zh-CN" altLang="en-US" sz="2400" dirty="0"/>
              <a:t>转发</a:t>
            </a:r>
          </a:p>
          <a:p>
            <a:r>
              <a:rPr lang="en-US" altLang="zh-CN" sz="1100" dirty="0"/>
              <a:t>......</a:t>
            </a:r>
          </a:p>
          <a:p>
            <a:pPr>
              <a:lnSpc>
                <a:spcPct val="1200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28367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8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2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051685" y="2499360"/>
            <a:ext cx="5227320" cy="6232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vl="0"/>
            <a:r>
              <a:rPr lang="en-US" altLang="zh-CN" sz="3600" b="1" dirty="0">
                <a:solidFill>
                  <a:srgbClr val="D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nginx</a:t>
            </a:r>
            <a:r>
              <a:rPr lang="zh-CN" altLang="en-US" sz="3600" b="1" dirty="0">
                <a:solidFill>
                  <a:srgbClr val="D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应急故障处理</a:t>
            </a:r>
          </a:p>
        </p:txBody>
      </p:sp>
      <p:sp>
        <p:nvSpPr>
          <p:cNvPr id="3" name="文本框 3">
            <a:extLst>
              <a:ext uri="{FF2B5EF4-FFF2-40B4-BE49-F238E27FC236}">
                <a16:creationId xmlns:a16="http://schemas.microsoft.com/office/drawing/2014/main" id="{808CFE32-2839-8396-BC6E-EA011F157190}"/>
              </a:ext>
            </a:extLst>
          </p:cNvPr>
          <p:cNvSpPr txBox="1"/>
          <p:nvPr/>
        </p:nvSpPr>
        <p:spPr>
          <a:xfrm>
            <a:off x="971600" y="339502"/>
            <a:ext cx="4788743" cy="315471"/>
          </a:xfrm>
          <a:prstGeom prst="rect">
            <a:avLst/>
          </a:prstGeom>
          <a:noFill/>
          <a:effectLst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关于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nginx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的介绍和应急故障处理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3"/>
          <p:cNvSpPr txBox="1"/>
          <p:nvPr/>
        </p:nvSpPr>
        <p:spPr>
          <a:xfrm>
            <a:off x="863377" y="290921"/>
            <a:ext cx="3492599" cy="315471"/>
          </a:xfrm>
          <a:prstGeom prst="rect">
            <a:avLst/>
          </a:prstGeom>
          <a:noFill/>
          <a:effectLst/>
        </p:spPr>
        <p:txBody>
          <a:bodyPr wrap="square" lIns="68580" tIns="34290" rIns="68580" bIns="34290" rtlCol="0">
            <a:spAutoFit/>
          </a:bodyPr>
          <a:lstStyle/>
          <a:p>
            <a:pPr lvl="0">
              <a:defRPr/>
            </a:pPr>
            <a:r>
              <a:rPr lang="zh-CN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关于</a:t>
            </a:r>
            <a:r>
              <a:rPr lang="en-US" altLang="zh-CN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nginx</a:t>
            </a:r>
            <a:r>
              <a:rPr lang="zh-CN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的介绍和应急故障处理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9591FED-EECB-4D28-ACA6-C38A23CB1464}"/>
              </a:ext>
            </a:extLst>
          </p:cNvPr>
          <p:cNvSpPr/>
          <p:nvPr/>
        </p:nvSpPr>
        <p:spPr>
          <a:xfrm>
            <a:off x="899033" y="852512"/>
            <a:ext cx="2160799" cy="31547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1</a:t>
            </a:r>
            <a:r>
              <a:rPr lang="zh-CN" altLang="en-US" sz="1600" dirty="0">
                <a:solidFill>
                  <a:srgbClr val="FF0000"/>
                </a:solidFill>
              </a:rPr>
              <a:t>、上传文件大小</a:t>
            </a:r>
            <a:endParaRPr lang="zh-CN" altLang="en-US" sz="1600" dirty="0">
              <a:solidFill>
                <a:srgbClr val="FF0000"/>
              </a:solidFill>
              <a:effectLst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9139833-D552-4795-864D-6906E9D09CEE}"/>
              </a:ext>
            </a:extLst>
          </p:cNvPr>
          <p:cNvSpPr/>
          <p:nvPr/>
        </p:nvSpPr>
        <p:spPr>
          <a:xfrm>
            <a:off x="683568" y="1347614"/>
            <a:ext cx="6698710" cy="277768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1800" dirty="0"/>
              <a:t>场景：</a:t>
            </a:r>
            <a:endParaRPr lang="en-US" altLang="zh-CN" sz="1800" dirty="0"/>
          </a:p>
          <a:p>
            <a:r>
              <a:rPr lang="zh-CN" altLang="en-US" sz="1800" dirty="0"/>
              <a:t>上传附件附件失败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zh-CN" altLang="en-US" sz="1800" dirty="0"/>
              <a:t>特征：</a:t>
            </a:r>
            <a:endParaRPr lang="en-US" altLang="zh-CN" sz="1800" dirty="0"/>
          </a:p>
          <a:p>
            <a:r>
              <a:rPr lang="zh-CN" altLang="en-US" sz="1800" dirty="0"/>
              <a:t>默认配置</a:t>
            </a:r>
            <a:r>
              <a:rPr lang="en-US" altLang="zh-CN" sz="1800" dirty="0"/>
              <a:t>1m   </a:t>
            </a:r>
          </a:p>
          <a:p>
            <a:r>
              <a:rPr lang="zh-CN" altLang="en-US" sz="1800" dirty="0"/>
              <a:t>上传文件失败，</a:t>
            </a:r>
            <a:r>
              <a:rPr lang="en-US" altLang="zh-CN" sz="1800" dirty="0"/>
              <a:t>413 Request Entity Too Large</a:t>
            </a:r>
          </a:p>
          <a:p>
            <a:endParaRPr lang="en-US" altLang="zh-CN" sz="1800" dirty="0"/>
          </a:p>
          <a:p>
            <a:r>
              <a:rPr lang="zh-CN" altLang="en-US" sz="1800" dirty="0"/>
              <a:t>解决方案：</a:t>
            </a:r>
            <a:r>
              <a:rPr lang="en-US" altLang="zh-CN" sz="1800" dirty="0" err="1"/>
              <a:t>client_max_body_size</a:t>
            </a:r>
            <a:r>
              <a:rPr lang="en-US" altLang="zh-CN" sz="1800" dirty="0"/>
              <a:t> 1G</a:t>
            </a:r>
            <a:r>
              <a:rPr lang="zh-CN" altLang="en-US" sz="1800" dirty="0"/>
              <a:t>；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有上传附件的功能进行上线先先进行评审，确定上传的文件大小和并发数量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18323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25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2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3"/>
          <p:cNvSpPr txBox="1"/>
          <p:nvPr/>
        </p:nvSpPr>
        <p:spPr>
          <a:xfrm>
            <a:off x="863377" y="290921"/>
            <a:ext cx="3492599" cy="315471"/>
          </a:xfrm>
          <a:prstGeom prst="rect">
            <a:avLst/>
          </a:prstGeom>
          <a:noFill/>
          <a:effectLst/>
        </p:spPr>
        <p:txBody>
          <a:bodyPr wrap="square" lIns="68580" tIns="34290" rIns="68580" bIns="34290" rtlCol="0">
            <a:spAutoFit/>
          </a:bodyPr>
          <a:lstStyle/>
          <a:p>
            <a:pPr lvl="0">
              <a:defRPr/>
            </a:pPr>
            <a:r>
              <a:rPr lang="zh-CN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关于</a:t>
            </a:r>
            <a:r>
              <a:rPr lang="en-US" altLang="zh-CN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nginx</a:t>
            </a:r>
            <a:r>
              <a:rPr lang="zh-CN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的介绍和应急故障处理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D45DA1-768D-1E48-9D26-66DBAC32D4E7}"/>
              </a:ext>
            </a:extLst>
          </p:cNvPr>
          <p:cNvSpPr txBox="1"/>
          <p:nvPr/>
        </p:nvSpPr>
        <p:spPr>
          <a:xfrm>
            <a:off x="755576" y="1026779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solidFill>
                  <a:srgbClr val="FF0000"/>
                </a:solidFill>
                <a:effectLst/>
              </a:rPr>
              <a:t>2</a:t>
            </a:r>
            <a:r>
              <a:rPr lang="zh-CN" altLang="en-US" sz="2000" dirty="0">
                <a:solidFill>
                  <a:srgbClr val="FF0000"/>
                </a:solidFill>
                <a:effectLst/>
              </a:rPr>
              <a:t>、连接数句柄数限制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67A630F-8967-5E45-D3F6-97C5C0C4F203}"/>
              </a:ext>
            </a:extLst>
          </p:cNvPr>
          <p:cNvSpPr txBox="1"/>
          <p:nvPr/>
        </p:nvSpPr>
        <p:spPr>
          <a:xfrm>
            <a:off x="863376" y="1587627"/>
            <a:ext cx="594087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dirty="0"/>
              <a:t>场景、特征：</a:t>
            </a:r>
            <a:endParaRPr lang="en-US" altLang="zh-CN" dirty="0"/>
          </a:p>
          <a:p>
            <a:pPr algn="l"/>
            <a:r>
              <a:rPr lang="zh-CN" altLang="en-US" dirty="0"/>
              <a:t>服务未达到满负载状态，出现大量的访问失败的情况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特征</a:t>
            </a:r>
            <a:r>
              <a:rPr lang="en-US" altLang="zh-CN" dirty="0"/>
              <a:t>:accept() failed (24: Too many open files)</a:t>
            </a:r>
          </a:p>
          <a:p>
            <a:pPr algn="l"/>
            <a:endParaRPr lang="en-US" altLang="zh-CN" dirty="0"/>
          </a:p>
          <a:p>
            <a:pPr algn="l"/>
            <a:r>
              <a:rPr lang="zh-CN" altLang="en-US" dirty="0"/>
              <a:t>解决方法：</a:t>
            </a:r>
            <a:endParaRPr lang="en-US" altLang="zh-CN" dirty="0"/>
          </a:p>
          <a:p>
            <a:pPr algn="l"/>
            <a:r>
              <a:rPr lang="en-US" altLang="zh-CN" dirty="0" err="1"/>
              <a:t>worker_processes</a:t>
            </a:r>
            <a:r>
              <a:rPr lang="en-US" altLang="zh-CN" dirty="0"/>
              <a:t>  auto;</a:t>
            </a:r>
          </a:p>
          <a:p>
            <a:pPr algn="l"/>
            <a:endParaRPr lang="en-US" altLang="zh-CN" dirty="0"/>
          </a:p>
          <a:p>
            <a:pPr algn="l"/>
            <a:r>
              <a:rPr lang="en-US" altLang="zh-CN" dirty="0" err="1"/>
              <a:t>worker_rlimit_nofile</a:t>
            </a:r>
            <a:r>
              <a:rPr lang="en-US" altLang="zh-CN" dirty="0"/>
              <a:t> 65536;</a:t>
            </a:r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events {</a:t>
            </a:r>
          </a:p>
          <a:p>
            <a:pPr algn="l"/>
            <a:r>
              <a:rPr lang="en-US" altLang="zh-CN" dirty="0"/>
              <a:t>    </a:t>
            </a:r>
            <a:r>
              <a:rPr lang="en-US" altLang="zh-CN" dirty="0" err="1"/>
              <a:t>worker_connections</a:t>
            </a:r>
            <a:r>
              <a:rPr lang="en-US" altLang="zh-CN" dirty="0"/>
              <a:t>  65535;</a:t>
            </a:r>
          </a:p>
          <a:p>
            <a:pPr algn="l"/>
            <a:r>
              <a:rPr lang="en-US" altLang="zh-CN" dirty="0"/>
              <a:t>    </a:t>
            </a:r>
            <a:r>
              <a:rPr lang="en-US" altLang="zh-CN" dirty="0" err="1"/>
              <a:t>muiti_accept</a:t>
            </a:r>
            <a:r>
              <a:rPr lang="en-US" altLang="zh-CN" dirty="0"/>
              <a:t> on;</a:t>
            </a:r>
          </a:p>
          <a:p>
            <a:pPr algn="l"/>
            <a:r>
              <a:rPr lang="en-US" altLang="zh-CN" dirty="0"/>
              <a:t>}</a:t>
            </a:r>
          </a:p>
          <a:p>
            <a:pPr algn="l"/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pPr algn="l"/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81787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3"/>
          <p:cNvSpPr txBox="1"/>
          <p:nvPr/>
        </p:nvSpPr>
        <p:spPr>
          <a:xfrm>
            <a:off x="863377" y="290921"/>
            <a:ext cx="3492599" cy="315471"/>
          </a:xfrm>
          <a:prstGeom prst="rect">
            <a:avLst/>
          </a:prstGeom>
          <a:noFill/>
          <a:effectLst/>
        </p:spPr>
        <p:txBody>
          <a:bodyPr wrap="square" lIns="68580" tIns="34290" rIns="68580" bIns="34290" rtlCol="0">
            <a:spAutoFit/>
          </a:bodyPr>
          <a:lstStyle/>
          <a:p>
            <a:pPr lvl="0">
              <a:defRPr/>
            </a:pPr>
            <a:r>
              <a:rPr lang="zh-CN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关于</a:t>
            </a:r>
            <a:r>
              <a:rPr lang="en-US" altLang="zh-CN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nginx</a:t>
            </a:r>
            <a:r>
              <a:rPr lang="zh-CN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的介绍和应急故障处理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D45DA1-768D-1E48-9D26-66DBAC32D4E7}"/>
              </a:ext>
            </a:extLst>
          </p:cNvPr>
          <p:cNvSpPr txBox="1"/>
          <p:nvPr/>
        </p:nvSpPr>
        <p:spPr>
          <a:xfrm>
            <a:off x="755576" y="1026779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solidFill>
                  <a:srgbClr val="FF0000"/>
                </a:solidFill>
                <a:effectLst/>
              </a:rPr>
              <a:t>3</a:t>
            </a:r>
            <a:r>
              <a:rPr lang="zh-CN" altLang="en-US" sz="2000" dirty="0">
                <a:solidFill>
                  <a:srgbClr val="FF0000"/>
                </a:solidFill>
                <a:effectLst/>
              </a:rPr>
              <a:t>、</a:t>
            </a:r>
            <a:r>
              <a:rPr lang="en-US" altLang="zh-CN" sz="2000" dirty="0" err="1">
                <a:solidFill>
                  <a:srgbClr val="FF0000"/>
                </a:solidFill>
                <a:effectLst/>
              </a:rPr>
              <a:t>dns</a:t>
            </a:r>
            <a:r>
              <a:rPr lang="zh-CN" altLang="en-US" sz="2000" dirty="0">
                <a:solidFill>
                  <a:srgbClr val="FF0000"/>
                </a:solidFill>
                <a:effectLst/>
              </a:rPr>
              <a:t>访问失效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4655F92-A0A2-3D0C-8C0C-417F1BB0EAD9}"/>
              </a:ext>
            </a:extLst>
          </p:cNvPr>
          <p:cNvSpPr txBox="1"/>
          <p:nvPr/>
        </p:nvSpPr>
        <p:spPr>
          <a:xfrm>
            <a:off x="755576" y="1847276"/>
            <a:ext cx="4572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effectLst/>
              </a:rPr>
              <a:t>场景：代理的某个接口访问超时</a:t>
            </a:r>
            <a:endParaRPr lang="en-US" altLang="zh-CN" dirty="0">
              <a:effectLst/>
            </a:endParaRPr>
          </a:p>
          <a:p>
            <a:pPr algn="l"/>
            <a:endParaRPr lang="en-US" altLang="zh-CN" dirty="0">
              <a:effectLst/>
            </a:endParaRPr>
          </a:p>
          <a:p>
            <a:pPr algn="l"/>
            <a:r>
              <a:rPr lang="zh-CN" altLang="en-US" dirty="0">
                <a:effectLst/>
              </a:rPr>
              <a:t>特征：代理的域名解析出来不是最新的</a:t>
            </a:r>
            <a:endParaRPr lang="en-US" altLang="zh-CN" dirty="0">
              <a:effectLst/>
            </a:endParaRPr>
          </a:p>
          <a:p>
            <a:pPr algn="l"/>
            <a:endParaRPr lang="zh-CN" altLang="en-US" dirty="0">
              <a:effectLst/>
            </a:endParaRPr>
          </a:p>
          <a:p>
            <a:pPr algn="l"/>
            <a:r>
              <a:rPr lang="zh-CN" altLang="en-US" dirty="0">
                <a:effectLst/>
              </a:rPr>
              <a:t>解决方案：</a:t>
            </a:r>
            <a:r>
              <a:rPr lang="en-US" altLang="zh-CN" dirty="0">
                <a:effectLst/>
              </a:rPr>
              <a:t>1</a:t>
            </a:r>
            <a:r>
              <a:rPr lang="zh-CN" altLang="en-US" dirty="0">
                <a:effectLst/>
              </a:rPr>
              <a:t>、临时解决手动</a:t>
            </a:r>
            <a:r>
              <a:rPr lang="en-US" altLang="zh-CN" dirty="0">
                <a:effectLst/>
              </a:rPr>
              <a:t>reload</a:t>
            </a:r>
            <a:r>
              <a:rPr lang="zh-CN" altLang="en-US" dirty="0">
                <a:effectLst/>
              </a:rPr>
              <a:t>，检查到新</a:t>
            </a:r>
            <a:r>
              <a:rPr lang="en-US" altLang="zh-CN" dirty="0" err="1">
                <a:effectLst/>
              </a:rPr>
              <a:t>ip</a:t>
            </a:r>
            <a:r>
              <a:rPr lang="zh-CN" altLang="en-US" dirty="0">
                <a:effectLst/>
              </a:rPr>
              <a:t>是否可以访问</a:t>
            </a:r>
            <a:r>
              <a:rPr lang="en-US" altLang="zh-CN" dirty="0">
                <a:effectLst/>
              </a:rPr>
              <a:t> 2</a:t>
            </a:r>
            <a:r>
              <a:rPr lang="zh-CN" altLang="en-US" dirty="0">
                <a:effectLst/>
              </a:rPr>
              <a:t>、将域名配置成参数 </a:t>
            </a:r>
            <a:r>
              <a:rPr lang="en-US" altLang="zh-CN" dirty="0">
                <a:effectLst/>
              </a:rPr>
              <a:t>3</a:t>
            </a:r>
            <a:r>
              <a:rPr lang="zh-CN" altLang="en-US" dirty="0">
                <a:effectLst/>
              </a:rPr>
              <a:t>、使用</a:t>
            </a:r>
            <a:r>
              <a:rPr lang="en-US" altLang="zh-CN" dirty="0" err="1">
                <a:effectLst/>
              </a:rPr>
              <a:t>tengine</a:t>
            </a:r>
            <a:r>
              <a:rPr lang="en-US" altLang="zh-CN" dirty="0">
                <a:effectLst/>
              </a:rPr>
              <a:t> 4</a:t>
            </a:r>
            <a:r>
              <a:rPr lang="zh-CN" altLang="en-US" dirty="0">
                <a:effectLst/>
              </a:rPr>
              <a:t>、设置定期</a:t>
            </a:r>
            <a:r>
              <a:rPr lang="en-US" altLang="zh-CN" dirty="0">
                <a:effectLst/>
              </a:rPr>
              <a:t>reload</a:t>
            </a:r>
            <a:r>
              <a:rPr lang="zh-CN" altLang="en-US" dirty="0">
                <a:effectLst/>
              </a:rPr>
              <a:t>任务</a:t>
            </a:r>
            <a:endParaRPr lang="en-US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1483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3"/>
          <p:cNvSpPr txBox="1"/>
          <p:nvPr/>
        </p:nvSpPr>
        <p:spPr>
          <a:xfrm>
            <a:off x="863377" y="290921"/>
            <a:ext cx="3492599" cy="315471"/>
          </a:xfrm>
          <a:prstGeom prst="rect">
            <a:avLst/>
          </a:prstGeom>
          <a:noFill/>
          <a:effectLst/>
        </p:spPr>
        <p:txBody>
          <a:bodyPr wrap="square" lIns="68580" tIns="34290" rIns="68580" bIns="34290" rtlCol="0">
            <a:spAutoFit/>
          </a:bodyPr>
          <a:lstStyle/>
          <a:p>
            <a:pPr lvl="0">
              <a:defRPr/>
            </a:pPr>
            <a:r>
              <a:rPr lang="zh-CN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关于</a:t>
            </a:r>
            <a:r>
              <a:rPr lang="en-US" altLang="zh-CN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nginx</a:t>
            </a:r>
            <a:r>
              <a:rPr lang="zh-CN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的介绍和应急故障处理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D45DA1-768D-1E48-9D26-66DBAC32D4E7}"/>
              </a:ext>
            </a:extLst>
          </p:cNvPr>
          <p:cNvSpPr txBox="1"/>
          <p:nvPr/>
        </p:nvSpPr>
        <p:spPr>
          <a:xfrm>
            <a:off x="755576" y="1026779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solidFill>
                  <a:srgbClr val="FF0000"/>
                </a:solidFill>
                <a:effectLst/>
              </a:rPr>
              <a:t>4</a:t>
            </a:r>
            <a:r>
              <a:rPr lang="zh-CN" altLang="en-US" sz="2000" dirty="0">
                <a:solidFill>
                  <a:srgbClr val="FF0000"/>
                </a:solidFill>
                <a:effectLst/>
              </a:rPr>
              <a:t>、连接时长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4655F92-A0A2-3D0C-8C0C-417F1BB0EAD9}"/>
              </a:ext>
            </a:extLst>
          </p:cNvPr>
          <p:cNvSpPr txBox="1"/>
          <p:nvPr/>
        </p:nvSpPr>
        <p:spPr>
          <a:xfrm>
            <a:off x="755576" y="1847276"/>
            <a:ext cx="4572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dirty="0"/>
              <a:t>场景：</a:t>
            </a:r>
            <a:endParaRPr lang="en-US" altLang="zh-CN" dirty="0"/>
          </a:p>
          <a:p>
            <a:pPr algn="l"/>
            <a:r>
              <a:rPr lang="zh-CN" altLang="en-US" dirty="0"/>
              <a:t>代理的某个接口等待接口返回的时间过长</a:t>
            </a:r>
            <a:endParaRPr lang="en-US" altLang="zh-CN" dirty="0">
              <a:effectLst/>
            </a:endParaRPr>
          </a:p>
          <a:p>
            <a:pPr algn="l"/>
            <a:endParaRPr lang="en-US" altLang="zh-CN" dirty="0"/>
          </a:p>
          <a:p>
            <a:pPr algn="l"/>
            <a:endParaRPr lang="en-US" altLang="zh-CN" dirty="0">
              <a:effectLst/>
            </a:endParaRPr>
          </a:p>
          <a:p>
            <a:pPr algn="l"/>
            <a:r>
              <a:rPr lang="zh-CN" altLang="en-US" dirty="0">
                <a:effectLst/>
              </a:rPr>
              <a:t>特征：</a:t>
            </a:r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 504 Gateway Time-out </a:t>
            </a:r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等待时间为</a:t>
            </a:r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75s</a:t>
            </a:r>
            <a:endParaRPr lang="en-US" altLang="zh-CN" dirty="0">
              <a:effectLst/>
            </a:endParaRPr>
          </a:p>
          <a:p>
            <a:pPr algn="l"/>
            <a:endParaRPr lang="en-US" altLang="zh-CN" dirty="0"/>
          </a:p>
          <a:p>
            <a:pPr algn="l"/>
            <a:endParaRPr lang="en-US" altLang="zh-CN" dirty="0">
              <a:effectLst/>
            </a:endParaRPr>
          </a:p>
          <a:p>
            <a:pPr algn="l"/>
            <a:r>
              <a:rPr lang="zh-CN" altLang="en-US" dirty="0">
                <a:effectLst/>
              </a:rPr>
              <a:t>解决方法：</a:t>
            </a:r>
            <a:r>
              <a:rPr lang="en-US" altLang="zh-CN" dirty="0">
                <a:effectLst/>
              </a:rPr>
              <a:t>	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b="0" i="0" dirty="0" err="1"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keepalive_timeout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 600; </a:t>
            </a:r>
            <a:endParaRPr lang="zh-CN" altLang="en-US" dirty="0">
              <a:effectLst/>
            </a:endParaRPr>
          </a:p>
          <a:p>
            <a:pPr algn="l"/>
            <a:endParaRPr lang="en-US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21033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jb3VudCI6OCwiaGRpZCI6IjY3NzM0YzdjMzVkZGU2ZWE5OWNhMDdjZjI5ZmI3MDJiIiwidXNlckNvdW50Ijo4fQ=="/>
</p:tagLst>
</file>

<file path=ppt/theme/theme1.xml><?xml version="1.0" encoding="utf-8"?>
<a:theme xmlns:a="http://schemas.openxmlformats.org/drawingml/2006/main" name="ytfcell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893</Words>
  <Application>Microsoft Office PowerPoint</Application>
  <PresentationFormat>全屏显示(16:9)</PresentationFormat>
  <Paragraphs>146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微软雅黑</vt:lpstr>
      <vt:lpstr>Arial</vt:lpstr>
      <vt:lpstr>宋体</vt:lpstr>
      <vt:lpstr>-apple-system</vt:lpstr>
      <vt:lpstr>Source Code Pro</vt:lpstr>
      <vt:lpstr>Calibri</vt:lpstr>
      <vt:lpstr>ytfcells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ytfcells;</dc:title>
  <dc:creator>ytfcells</dc:creator>
  <cp:keywords>ytfcells</cp:keywords>
  <cp:lastModifiedBy>张楷雄</cp:lastModifiedBy>
  <cp:revision>529</cp:revision>
  <dcterms:created xsi:type="dcterms:W3CDTF">2016-04-14T03:39:00Z</dcterms:created>
  <dcterms:modified xsi:type="dcterms:W3CDTF">2022-11-26T00:55:47Z</dcterms:modified>
  <cp:category>ytfcells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BC7A9350CBD64597A7F09FF8BFE7E132</vt:lpwstr>
  </property>
  <property fmtid="{D5CDD505-2E9C-101B-9397-08002B2CF9AE}" pid="3" name="KSOProductBuildVer">
    <vt:lpwstr>2052-11.1.0.12358</vt:lpwstr>
  </property>
  <property fmtid="{D5CDD505-2E9C-101B-9397-08002B2CF9AE}" pid="4" name="KSOTemplateUUID">
    <vt:lpwstr>v1.0_mb_y5nNpZ0/tIULh+7p2YN9DQ==</vt:lpwstr>
  </property>
</Properties>
</file>