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64" r:id="rId3"/>
    <p:sldId id="267" r:id="rId4"/>
    <p:sldId id="316" r:id="rId5"/>
    <p:sldId id="320" r:id="rId6"/>
    <p:sldId id="319" r:id="rId7"/>
    <p:sldId id="312" r:id="rId8"/>
    <p:sldId id="317" r:id="rId9"/>
    <p:sldId id="318" r:id="rId10"/>
    <p:sldId id="309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楷体" panose="02010609060101010101" pitchFamily="49" charset="-122"/>
      <p:regular r:id="rId17"/>
    </p:embeddedFont>
    <p:embeddedFont>
      <p:font typeface="微软雅黑" panose="020B0503020204020204" pitchFamily="34" charset="-122"/>
      <p:regular r:id="rId18"/>
      <p:bold r:id="rId19"/>
    </p:embeddedFont>
  </p:embeddedFontLst>
  <p:custDataLst>
    <p:tags r:id="rId20"/>
  </p:custDataLst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4">
          <p15:clr>
            <a:srgbClr val="A4A3A4"/>
          </p15:clr>
        </p15:guide>
        <p15:guide id="2" pos="291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99">
          <p15:clr>
            <a:srgbClr val="A4A3A4"/>
          </p15:clr>
        </p15:guide>
        <p15:guide id="2" pos="218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0000"/>
    <a:srgbClr val="C00000"/>
    <a:srgbClr val="9A0000"/>
    <a:srgbClr val="DA0000"/>
    <a:srgbClr val="DE0000"/>
    <a:srgbClr val="F2B800"/>
    <a:srgbClr val="00D3F0"/>
    <a:srgbClr val="FFCF37"/>
    <a:srgbClr val="866600"/>
    <a:srgbClr val="C0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51" autoAdjust="0"/>
    <p:restoredTop sz="94616" autoAdjust="0"/>
  </p:normalViewPr>
  <p:slideViewPr>
    <p:cSldViewPr>
      <p:cViewPr varScale="1">
        <p:scale>
          <a:sx n="93" d="100"/>
          <a:sy n="93" d="100"/>
        </p:scale>
        <p:origin x="917" y="72"/>
      </p:cViewPr>
      <p:guideLst>
        <p:guide orient="horz" pos="1574"/>
        <p:guide pos="29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75" d="100"/>
        <a:sy n="75" d="100"/>
      </p:scale>
      <p:origin x="0" y="2064"/>
    </p:cViewPr>
  </p:sorterViewPr>
  <p:notesViewPr>
    <p:cSldViewPr>
      <p:cViewPr varScale="1">
        <p:scale>
          <a:sx n="54" d="100"/>
          <a:sy n="54" d="100"/>
        </p:scale>
        <p:origin x="-2928" y="-84"/>
      </p:cViewPr>
      <p:guideLst>
        <p:guide orient="horz" pos="2799"/>
        <p:guide pos="218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FAED0-7D10-4239-9B56-C55805060B86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47A23-5BA8-44CE-9215-79B767159C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47A23-5BA8-44CE-9215-79B767159C41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A61B1FD8-8752-40A4-8FD5-E89685AB56BD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 lIns="68580" tIns="34290" rIns="68580" bIns="3429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A61B1FD8-8752-40A4-8FD5-E89685AB56BD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1" y="205980"/>
            <a:ext cx="2741613" cy="4388644"/>
          </a:xfrm>
          <a:prstGeom prst="rect">
            <a:avLst/>
          </a:prstGeom>
        </p:spPr>
        <p:txBody>
          <a:bodyPr vert="eaVert"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5980"/>
            <a:ext cx="8077200" cy="4388644"/>
          </a:xfrm>
          <a:prstGeom prst="rect">
            <a:avLst/>
          </a:prstGeom>
        </p:spPr>
        <p:txBody>
          <a:bodyPr vert="eaVert" lIns="68580" tIns="34290" rIns="68580" bIns="3429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A61B1FD8-8752-40A4-8FD5-E89685AB56BD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90" y="1597819"/>
            <a:ext cx="7772221" cy="1102519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779" y="2914650"/>
            <a:ext cx="6400443" cy="1314450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59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36EC894D-09CB-4DE7-A121-44A8E704B94B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607" y="4767263"/>
            <a:ext cx="2894787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2863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FAB2F72D-0145-4728-BBF6-AFA599DFD9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60" y="205979"/>
            <a:ext cx="8229481" cy="85725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60" y="1200151"/>
            <a:ext cx="8229481" cy="3394472"/>
          </a:xfrm>
          <a:prstGeom prst="rect">
            <a:avLst/>
          </a:prstGeom>
        </p:spPr>
        <p:txBody>
          <a:bodyPr lIns="68580" tIns="34290" rIns="68580" bIns="3429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59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36EC894D-09CB-4DE7-A121-44A8E704B94B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607" y="4767263"/>
            <a:ext cx="2894787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2863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FAB2F72D-0145-4728-BBF6-AFA599DFD9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804" y="3305176"/>
            <a:ext cx="7772221" cy="1021556"/>
          </a:xfrm>
          <a:prstGeom prst="rect">
            <a:avLst/>
          </a:prstGeom>
        </p:spPr>
        <p:txBody>
          <a:bodyPr lIns="68580" tIns="34290" rIns="68580" bIns="34290"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804" y="2180035"/>
            <a:ext cx="7772221" cy="1125140"/>
          </a:xfrm>
          <a:prstGeom prst="rect">
            <a:avLst/>
          </a:prstGeom>
        </p:spPr>
        <p:txBody>
          <a:bodyPr lIns="68580" tIns="34290" rIns="68580" bIns="34290"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59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36EC894D-09CB-4DE7-A121-44A8E704B94B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607" y="4767263"/>
            <a:ext cx="2894787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2863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FAB2F72D-0145-4728-BBF6-AFA599DFD9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60" y="205979"/>
            <a:ext cx="8229481" cy="85725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60" y="1200151"/>
            <a:ext cx="4056988" cy="3394472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8562" y="1200151"/>
            <a:ext cx="4058178" cy="3394472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59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36EC894D-09CB-4DE7-A121-44A8E704B94B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607" y="4767263"/>
            <a:ext cx="2894787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2863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FAB2F72D-0145-4728-BBF6-AFA599DFD9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60" y="205979"/>
            <a:ext cx="8229481" cy="857250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59" y="1151335"/>
            <a:ext cx="4040317" cy="479822"/>
          </a:xfrm>
          <a:prstGeom prst="rect">
            <a:avLst/>
          </a:prstGeom>
        </p:spPr>
        <p:txBody>
          <a:bodyPr lIns="68580" tIns="34290" rIns="68580" bIns="34290"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59" y="1631156"/>
            <a:ext cx="4040317" cy="2963466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234" y="1151335"/>
            <a:ext cx="4041507" cy="479822"/>
          </a:xfrm>
          <a:prstGeom prst="rect">
            <a:avLst/>
          </a:prstGeom>
        </p:spPr>
        <p:txBody>
          <a:bodyPr lIns="68580" tIns="34290" rIns="68580" bIns="34290"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234" y="1631156"/>
            <a:ext cx="4041507" cy="2963466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59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36EC894D-09CB-4DE7-A121-44A8E704B94B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607" y="4767263"/>
            <a:ext cx="2894787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2863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FAB2F72D-0145-4728-BBF6-AFA599DFD9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60" y="205979"/>
            <a:ext cx="8229481" cy="85725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59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36EC894D-09CB-4DE7-A121-44A8E704B94B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607" y="4767263"/>
            <a:ext cx="2894787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2863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FAB2F72D-0145-4728-BBF6-AFA599DFD9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59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36EC894D-09CB-4DE7-A121-44A8E704B94B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607" y="4767263"/>
            <a:ext cx="2894787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2863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FAB2F72D-0145-4728-BBF6-AFA599DFD9D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 rot="1830464">
            <a:off x="4316641" y="2549180"/>
            <a:ext cx="4817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深圳运维圈，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QQ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交流群：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216589280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GitHub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：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oamlab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 rot="1830464">
            <a:off x="360756" y="2707426"/>
            <a:ext cx="498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深圳运维圈，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QQ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交流群：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216589280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GitHub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：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oamlab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60" y="204787"/>
            <a:ext cx="3007910" cy="871538"/>
          </a:xfrm>
          <a:prstGeom prst="rect">
            <a:avLst/>
          </a:prstGeom>
        </p:spPr>
        <p:txBody>
          <a:bodyPr lIns="68580" tIns="34290" rIns="68580" bIns="34290"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4722" y="204788"/>
            <a:ext cx="5112019" cy="4389835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60" y="1076326"/>
            <a:ext cx="3007910" cy="3518297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59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36EC894D-09CB-4DE7-A121-44A8E704B94B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607" y="4767263"/>
            <a:ext cx="2894787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2863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FAB2F72D-0145-4728-BBF6-AFA599DFD9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lIns="68580" tIns="34290" rIns="68580" bIns="3429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A61B1FD8-8752-40A4-8FD5-E89685AB56BD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124" y="3600450"/>
            <a:ext cx="5487114" cy="425054"/>
          </a:xfrm>
          <a:prstGeom prst="rect">
            <a:avLst/>
          </a:prstGeom>
        </p:spPr>
        <p:txBody>
          <a:bodyPr lIns="68580" tIns="34290" rIns="68580" bIns="34290"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124" y="459581"/>
            <a:ext cx="5487114" cy="3086100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124" y="4025503"/>
            <a:ext cx="5487114" cy="603647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59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36EC894D-09CB-4DE7-A121-44A8E704B94B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607" y="4767263"/>
            <a:ext cx="2894787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2863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FAB2F72D-0145-4728-BBF6-AFA599DFD9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60" y="205979"/>
            <a:ext cx="8229481" cy="85725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60" y="1200151"/>
            <a:ext cx="8229481" cy="3394472"/>
          </a:xfrm>
          <a:prstGeom prst="rect">
            <a:avLst/>
          </a:prstGeom>
        </p:spPr>
        <p:txBody>
          <a:bodyPr vert="eaVert" lIns="68580" tIns="34290" rIns="68580" bIns="3429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59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36EC894D-09CB-4DE7-A121-44A8E704B94B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607" y="4767263"/>
            <a:ext cx="2894787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2863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FAB2F72D-0145-4728-BBF6-AFA599DFD9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0264" y="205979"/>
            <a:ext cx="2056477" cy="4388644"/>
          </a:xfrm>
          <a:prstGeom prst="rect">
            <a:avLst/>
          </a:prstGeom>
        </p:spPr>
        <p:txBody>
          <a:bodyPr vert="eaVert"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59" y="205979"/>
            <a:ext cx="6058689" cy="4388644"/>
          </a:xfrm>
          <a:prstGeom prst="rect">
            <a:avLst/>
          </a:prstGeom>
        </p:spPr>
        <p:txBody>
          <a:bodyPr vert="eaVert" lIns="68580" tIns="34290" rIns="68580" bIns="3429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59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36EC894D-09CB-4DE7-A121-44A8E704B94B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607" y="4767263"/>
            <a:ext cx="2894787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2863" y="4767263"/>
            <a:ext cx="2133878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FAB2F72D-0145-4728-BBF6-AFA599DFD9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  <a:prstGeom prst="rect">
            <a:avLst/>
          </a:prstGeom>
        </p:spPr>
        <p:txBody>
          <a:bodyPr lIns="68580" tIns="34290" rIns="68580" bIns="34290"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  <a:prstGeom prst="rect">
            <a:avLst/>
          </a:prstGeom>
        </p:spPr>
        <p:txBody>
          <a:bodyPr lIns="68580" tIns="34290" rIns="68580" bIns="34290"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A61B1FD8-8752-40A4-8FD5-E89685AB56BD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1" y="1200151"/>
            <a:ext cx="5408613" cy="3394472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613" y="1200151"/>
            <a:ext cx="5410200" cy="3394472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A61B1FD8-8752-40A4-8FD5-E89685AB56BD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lIns="68580" tIns="34290" rIns="68580" bIns="34290"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</p:spPr>
        <p:txBody>
          <a:bodyPr lIns="68580" tIns="34290" rIns="68580" bIns="34290"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A61B1FD8-8752-40A4-8FD5-E89685AB56BD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A61B1FD8-8752-40A4-8FD5-E89685AB56BD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A61B1FD8-8752-40A4-8FD5-E89685AB56BD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5" name="组合 4"/>
          <p:cNvGrpSpPr/>
          <p:nvPr userDrawn="1"/>
        </p:nvGrpSpPr>
        <p:grpSpPr>
          <a:xfrm rot="5400000">
            <a:off x="404947" y="369749"/>
            <a:ext cx="464399" cy="339205"/>
            <a:chOff x="492944" y="390280"/>
            <a:chExt cx="789885" cy="775734"/>
          </a:xfrm>
        </p:grpSpPr>
        <p:sp>
          <p:nvSpPr>
            <p:cNvPr id="6" name="菱形 63"/>
            <p:cNvSpPr/>
            <p:nvPr userDrawn="1"/>
          </p:nvSpPr>
          <p:spPr>
            <a:xfrm>
              <a:off x="492944" y="390280"/>
              <a:ext cx="516213" cy="576000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152400" dist="63500" dir="2700000" sx="101000" sy="101000" algn="tl" rotWithShape="0">
                <a:prstClr val="black">
                  <a:alpha val="2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7" name="菱形 64"/>
            <p:cNvSpPr/>
            <p:nvPr userDrawn="1"/>
          </p:nvSpPr>
          <p:spPr>
            <a:xfrm>
              <a:off x="591548" y="390281"/>
              <a:ext cx="691281" cy="775733"/>
            </a:xfrm>
            <a:prstGeom prst="triangle">
              <a:avLst/>
            </a:prstGeom>
            <a:solidFill>
              <a:srgbClr val="D00000"/>
            </a:solidFill>
            <a:ln>
              <a:noFill/>
            </a:ln>
            <a:effectLst>
              <a:outerShdw blurRad="152400" dist="63500" dir="2700000" sx="101000" sy="101000" algn="tl" rotWithShape="0">
                <a:prstClr val="black">
                  <a:alpha val="2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cxnSp>
        <p:nvCxnSpPr>
          <p:cNvPr id="8" name="直接连接符 7"/>
          <p:cNvCxnSpPr/>
          <p:nvPr userDrawn="1"/>
        </p:nvCxnSpPr>
        <p:spPr>
          <a:xfrm>
            <a:off x="899592" y="744891"/>
            <a:ext cx="784460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 userDrawn="1"/>
        </p:nvSpPr>
        <p:spPr>
          <a:xfrm>
            <a:off x="7521545" y="403510"/>
            <a:ext cx="1187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D00000"/>
                </a:solidFill>
              </a:rPr>
              <a:t>OAMLab</a:t>
            </a:r>
            <a:endParaRPr lang="zh-CN" altLang="en-US" sz="1600" b="1" dirty="0">
              <a:solidFill>
                <a:srgbClr val="D00000"/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 rot="1830464">
            <a:off x="4316641" y="2549180"/>
            <a:ext cx="4817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深圳运维圈，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QQ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交流群：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216589280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GitHub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：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oamlab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 rot="1830464">
            <a:off x="360756" y="2707426"/>
            <a:ext cx="4982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深圳运维圈，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QQ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交流群：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216589280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GitHub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：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oamlab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313" cy="871538"/>
          </a:xfrm>
          <a:prstGeom prst="rect">
            <a:avLst/>
          </a:prstGeom>
        </p:spPr>
        <p:txBody>
          <a:bodyPr lIns="68580" tIns="34290" rIns="68580" bIns="34290"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3008313" cy="3518297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A61B1FD8-8752-40A4-8FD5-E89685AB56BD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lIns="68580" tIns="34290" rIns="68580" bIns="34290"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11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A61B1FD8-8752-40A4-8FD5-E89685AB56BD}" type="datetimeFigureOut">
              <a:rPr lang="zh-CN" altLang="en-US" smtClean="0"/>
              <a:t>2023/6/16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52DCD716-44A1-4A3E-9A48-2DB906ECEF8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tags" Target="../tags/tag27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29" Type="http://schemas.openxmlformats.org/officeDocument/2006/relationships/tags" Target="../tags/tag30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31" Type="http://schemas.openxmlformats.org/officeDocument/2006/relationships/notesSlide" Target="../notesSlides/notesSlide4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30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等腰三角形 19"/>
          <p:cNvSpPr/>
          <p:nvPr/>
        </p:nvSpPr>
        <p:spPr>
          <a:xfrm rot="5400000">
            <a:off x="-288523" y="772040"/>
            <a:ext cx="3831065" cy="3254023"/>
          </a:xfrm>
          <a:prstGeom prst="triangle">
            <a:avLst>
              <a:gd name="adj" fmla="val 49032"/>
            </a:avLst>
          </a:prstGeom>
          <a:solidFill>
            <a:srgbClr val="D00000"/>
          </a:solidFill>
          <a:ln>
            <a:noFill/>
          </a:ln>
          <a:effectLst>
            <a:outerShdw blurRad="317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-122"/>
              <a:ea typeface="微软雅黑" charset="-122"/>
              <a:cs typeface="+mn-ea"/>
              <a:sym typeface="微软雅黑" charset="-122"/>
            </a:endParaRPr>
          </a:p>
        </p:txBody>
      </p:sp>
      <p:sp>
        <p:nvSpPr>
          <p:cNvPr id="24" name="等腰三角形 23"/>
          <p:cNvSpPr/>
          <p:nvPr/>
        </p:nvSpPr>
        <p:spPr>
          <a:xfrm rot="5400000">
            <a:off x="3346935" y="2207126"/>
            <a:ext cx="423908" cy="383848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317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-122"/>
              <a:ea typeface="微软雅黑" charset="-122"/>
              <a:cs typeface="+mn-ea"/>
              <a:sym typeface="微软雅黑" charset="-122"/>
            </a:endParaRPr>
          </a:p>
        </p:txBody>
      </p:sp>
      <p:sp>
        <p:nvSpPr>
          <p:cNvPr id="26" name="等腰三角形 25"/>
          <p:cNvSpPr/>
          <p:nvPr/>
        </p:nvSpPr>
        <p:spPr>
          <a:xfrm rot="5400000">
            <a:off x="-112190" y="2855350"/>
            <a:ext cx="2374384" cy="2150007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317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-122"/>
              <a:ea typeface="微软雅黑" charset="-122"/>
              <a:cs typeface="+mn-ea"/>
              <a:sym typeface="微软雅黑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>
            <a:off x="2360337" y="678958"/>
            <a:ext cx="1088335" cy="98548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317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-122"/>
              <a:ea typeface="微软雅黑" charset="-122"/>
              <a:cs typeface="+mn-ea"/>
              <a:sym typeface="微软雅黑" charset="-122"/>
            </a:endParaRPr>
          </a:p>
        </p:txBody>
      </p:sp>
      <p:sp>
        <p:nvSpPr>
          <p:cNvPr id="28" name="等腰三角形 27"/>
          <p:cNvSpPr/>
          <p:nvPr/>
        </p:nvSpPr>
        <p:spPr>
          <a:xfrm rot="16200000" flipH="1">
            <a:off x="7209451" y="242869"/>
            <a:ext cx="2177418" cy="1691680"/>
          </a:xfrm>
          <a:prstGeom prst="triangle">
            <a:avLst/>
          </a:prstGeom>
          <a:solidFill>
            <a:srgbClr val="D00000"/>
          </a:solidFill>
          <a:ln>
            <a:noFill/>
          </a:ln>
          <a:effectLst>
            <a:outerShdw blurRad="317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-122"/>
              <a:ea typeface="微软雅黑" charset="-122"/>
              <a:cs typeface="+mn-ea"/>
              <a:sym typeface="微软雅黑" charset="-122"/>
            </a:endParaRPr>
          </a:p>
        </p:txBody>
      </p:sp>
      <p:sp>
        <p:nvSpPr>
          <p:cNvPr id="6" name="文本框 3"/>
          <p:cNvSpPr txBox="1"/>
          <p:nvPr/>
        </p:nvSpPr>
        <p:spPr>
          <a:xfrm>
            <a:off x="3837498" y="1577429"/>
            <a:ext cx="4007913" cy="852805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5100" b="1" dirty="0">
                <a:solidFill>
                  <a:srgbClr val="D00000"/>
                </a:solidFill>
                <a:latin typeface="微软雅黑" charset="-122"/>
                <a:ea typeface="微软雅黑" charset="-122"/>
                <a:cs typeface="+mn-ea"/>
                <a:sym typeface="微软雅黑" charset="-122"/>
              </a:rPr>
              <a:t>运维实验室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3902460" y="2466067"/>
            <a:ext cx="3996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3"/>
          <p:cNvSpPr txBox="1"/>
          <p:nvPr/>
        </p:nvSpPr>
        <p:spPr>
          <a:xfrm>
            <a:off x="3891117" y="3795886"/>
            <a:ext cx="5198999" cy="300082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  <a:cs typeface="+mn-ea"/>
                <a:sym typeface="微软雅黑" charset="-122"/>
              </a:rPr>
              <a:t>汇报人：田夜明，</a:t>
            </a:r>
            <a:r>
              <a:rPr lang="en-US" altLang="zh-CN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  <a:cs typeface="+mn-ea"/>
                <a:sym typeface="微软雅黑" charset="-122"/>
              </a:rPr>
              <a:t>1197526680@qq.com</a:t>
            </a:r>
          </a:p>
        </p:txBody>
      </p:sp>
      <p:sp>
        <p:nvSpPr>
          <p:cNvPr id="11" name="文本框 3"/>
          <p:cNvSpPr txBox="1"/>
          <p:nvPr/>
        </p:nvSpPr>
        <p:spPr>
          <a:xfrm>
            <a:off x="3837497" y="2625321"/>
            <a:ext cx="5198999" cy="931024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600" b="1" dirty="0">
                <a:solidFill>
                  <a:srgbClr val="D00000"/>
                </a:solidFill>
                <a:latin typeface="微软雅黑" charset="-122"/>
                <a:ea typeface="微软雅黑" charset="-122"/>
                <a:cs typeface="+mn-ea"/>
                <a:sym typeface="微软雅黑" charset="-122"/>
              </a:rPr>
              <a:t>基于安全基线的安全运维建设</a:t>
            </a:r>
            <a:r>
              <a:rPr lang="en-US" altLang="zh-CN" sz="2800" dirty="0">
                <a:solidFill>
                  <a:srgbClr val="D00000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  <a:sym typeface="微软雅黑" charset="-122"/>
              </a:rPr>
              <a:t>https://github.com/oamlab</a:t>
            </a:r>
            <a:endParaRPr lang="zh-CN" altLang="en-US" sz="2800" dirty="0">
              <a:solidFill>
                <a:srgbClr val="D00000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  <a:sym typeface="微软雅黑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5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9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20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 p14:presetBounceEnd="38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23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24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6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050"/>
                                </p:stCondLst>
                                <p:childTnLst>
                                  <p:par>
                                    <p:cTn id="31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550"/>
                                </p:stCondLst>
                                <p:childTnLst>
                                  <p:par>
                                    <p:cTn id="35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42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  <p:bldP spid="24" grpId="0" animBg="1"/>
          <p:bldP spid="26" grpId="0" animBg="1"/>
          <p:bldP spid="27" grpId="0" animBg="1"/>
          <p:bldP spid="28" grpId="0" animBg="1"/>
          <p:bldP spid="6" grpId="0" bldLvl="0" animBg="1"/>
          <p:bldP spid="53" grpId="0" bldLvl="0" animBg="1"/>
          <p:bldP spid="11" grpId="0" bldLvl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6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7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050"/>
                                </p:stCondLst>
                                <p:childTnLst>
                                  <p:par>
                                    <p:cTn id="31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1550"/>
                                </p:stCondLst>
                                <p:childTnLst>
                                  <p:par>
                                    <p:cTn id="35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42" presetID="2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4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5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0" grpId="0" animBg="1"/>
          <p:bldP spid="24" grpId="0" animBg="1"/>
          <p:bldP spid="26" grpId="0" animBg="1"/>
          <p:bldP spid="27" grpId="0" animBg="1"/>
          <p:bldP spid="28" grpId="0" animBg="1"/>
          <p:bldP spid="6" grpId="0" bldLvl="0" animBg="1"/>
          <p:bldP spid="53" grpId="0" bldLvl="0" animBg="1"/>
          <p:bldP spid="11" grpId="0" bldLvl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4629799" y="1225043"/>
            <a:ext cx="2462481" cy="343582"/>
            <a:chOff x="5487488" y="1418407"/>
            <a:chExt cx="2108848" cy="294242"/>
          </a:xfrm>
        </p:grpSpPr>
        <p:sp>
          <p:nvSpPr>
            <p:cNvPr id="59" name="矩形 58"/>
            <p:cNvSpPr/>
            <p:nvPr/>
          </p:nvSpPr>
          <p:spPr>
            <a:xfrm>
              <a:off x="5487488" y="1424451"/>
              <a:ext cx="2108848" cy="288198"/>
            </a:xfrm>
            <a:prstGeom prst="rect">
              <a:avLst/>
            </a:prstGeom>
            <a:solidFill>
              <a:srgbClr val="D00000"/>
            </a:solidFill>
            <a:ln>
              <a:noFill/>
            </a:ln>
            <a:effectLst>
              <a:outerShdw blurRad="190500" dist="152400" dir="81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1600" b="1" dirty="0">
                <a:latin typeface="微软雅黑" charset="-122"/>
                <a:ea typeface="微软雅黑" charset="-122"/>
                <a:cs typeface="+mn-ea"/>
                <a:sym typeface="微软雅黑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5622991" y="1418407"/>
              <a:ext cx="1494207" cy="28997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b="1" kern="100" dirty="0">
                  <a:solidFill>
                    <a:schemeClr val="bg1"/>
                  </a:solidFill>
                  <a:latin typeface="微软雅黑" charset="-122"/>
                  <a:ea typeface="微软雅黑" charset="-122"/>
                  <a:cs typeface="+mn-ea"/>
                  <a:sym typeface="微软雅黑" charset="-122"/>
                </a:rPr>
                <a:t>需求背景</a:t>
              </a:r>
              <a:endParaRPr lang="zh-CN" altLang="zh-CN" b="1" kern="100" dirty="0">
                <a:solidFill>
                  <a:schemeClr val="bg1"/>
                </a:solidFill>
                <a:latin typeface="微软雅黑" charset="-122"/>
                <a:ea typeface="微软雅黑" charset="-122"/>
                <a:cs typeface="+mn-ea"/>
                <a:sym typeface="微软雅黑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4572280" y="1707653"/>
            <a:ext cx="2520000" cy="347709"/>
            <a:chOff x="5436296" y="1923330"/>
            <a:chExt cx="2158108" cy="297776"/>
          </a:xfrm>
        </p:grpSpPr>
        <p:sp>
          <p:nvSpPr>
            <p:cNvPr id="62" name="圆角矩形 61"/>
            <p:cNvSpPr/>
            <p:nvPr/>
          </p:nvSpPr>
          <p:spPr>
            <a:xfrm>
              <a:off x="5474028" y="1932909"/>
              <a:ext cx="2108848" cy="28819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190500" dist="152400" dir="81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1600" b="1" dirty="0">
                <a:latin typeface="微软雅黑" charset="-122"/>
                <a:ea typeface="微软雅黑" charset="-122"/>
                <a:cs typeface="+mn-ea"/>
                <a:sym typeface="微软雅黑" charset="-122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5436296" y="1923330"/>
              <a:ext cx="2158108" cy="289971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 lvl="0"/>
              <a:r>
                <a:rPr lang="zh-CN" altLang="en-US" b="1" dirty="0">
                  <a:solidFill>
                    <a:prstClr val="white"/>
                  </a:solidFill>
                  <a:latin typeface="微软雅黑" charset="-122"/>
                  <a:ea typeface="微软雅黑" charset="-122"/>
                  <a:cs typeface="+mn-ea"/>
                  <a:sym typeface="微软雅黑" charset="-122"/>
                </a:rPr>
                <a:t>    基于安全基线的安全运维</a:t>
              </a: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4629800" y="2211715"/>
            <a:ext cx="2678504" cy="362261"/>
            <a:chOff x="5487488" y="2490542"/>
            <a:chExt cx="2293849" cy="310237"/>
          </a:xfrm>
        </p:grpSpPr>
        <p:sp>
          <p:nvSpPr>
            <p:cNvPr id="65" name="圆角矩形 64"/>
            <p:cNvSpPr/>
            <p:nvPr/>
          </p:nvSpPr>
          <p:spPr>
            <a:xfrm>
              <a:off x="5487488" y="2512581"/>
              <a:ext cx="2108848" cy="288198"/>
            </a:xfrm>
            <a:prstGeom prst="rect">
              <a:avLst/>
            </a:prstGeom>
            <a:solidFill>
              <a:srgbClr val="D00000"/>
            </a:solidFill>
            <a:ln>
              <a:noFill/>
            </a:ln>
            <a:effectLst>
              <a:outerShdw blurRad="190500" dist="152400" dir="81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1600" b="1" dirty="0">
                <a:latin typeface="微软雅黑" charset="-122"/>
                <a:ea typeface="微软雅黑" charset="-122"/>
                <a:cs typeface="+mn-ea"/>
                <a:sym typeface="微软雅黑" charset="-122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5623229" y="2490542"/>
              <a:ext cx="2158108" cy="288762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r>
                <a:rPr lang="en-US" altLang="zh-CN" b="1" dirty="0">
                  <a:solidFill>
                    <a:prstClr val="white"/>
                  </a:solidFill>
                  <a:latin typeface="微软雅黑" charset="-122"/>
                  <a:ea typeface="微软雅黑" charset="-122"/>
                  <a:cs typeface="+mn-ea"/>
                  <a:sym typeface="微软雅黑" charset="-122"/>
                </a:rPr>
                <a:t>IT</a:t>
              </a:r>
              <a:r>
                <a:rPr lang="zh-CN" altLang="en-US" b="1" dirty="0">
                  <a:solidFill>
                    <a:prstClr val="white"/>
                  </a:solidFill>
                  <a:latin typeface="微软雅黑" charset="-122"/>
                  <a:ea typeface="微软雅黑" charset="-122"/>
                  <a:cs typeface="+mn-ea"/>
                  <a:sym typeface="微软雅黑" charset="-122"/>
                </a:rPr>
                <a:t>资产管理</a:t>
              </a: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4629800" y="2716467"/>
            <a:ext cx="2678505" cy="359337"/>
            <a:chOff x="5487488" y="3029818"/>
            <a:chExt cx="2293850" cy="307733"/>
          </a:xfrm>
        </p:grpSpPr>
        <p:sp>
          <p:nvSpPr>
            <p:cNvPr id="68" name="圆角矩形 67"/>
            <p:cNvSpPr/>
            <p:nvPr/>
          </p:nvSpPr>
          <p:spPr>
            <a:xfrm>
              <a:off x="5487488" y="3049353"/>
              <a:ext cx="2108848" cy="28819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190500" dist="152400" dir="81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1600" b="1" dirty="0">
                <a:latin typeface="微软雅黑" charset="-122"/>
                <a:ea typeface="微软雅黑" charset="-122"/>
                <a:cs typeface="+mn-ea"/>
                <a:sym typeface="微软雅黑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5623230" y="3029818"/>
              <a:ext cx="2158108" cy="288763"/>
            </a:xfrm>
            <a:prstGeom prst="rect">
              <a:avLst/>
            </a:prstGeom>
          </p:spPr>
          <p:txBody>
            <a:bodyPr wrap="square" lIns="121960" tIns="60980" rIns="121960" bIns="60980" anchor="ctr" anchorCtr="0">
              <a:spAutoFit/>
            </a:bodyPr>
            <a:lstStyle/>
            <a:p>
              <a:pPr lvl="0"/>
              <a:r>
                <a:rPr lang="zh-CN" altLang="en-US" b="1" dirty="0">
                  <a:solidFill>
                    <a:prstClr val="white"/>
                  </a:solidFill>
                  <a:latin typeface="微软雅黑" charset="-122"/>
                  <a:ea typeface="微软雅黑" charset="-122"/>
                  <a:cs typeface="+mn-ea"/>
                  <a:sym typeface="微软雅黑" charset="-122"/>
                </a:rPr>
                <a:t>安全基线</a:t>
              </a: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4139952" y="1232105"/>
            <a:ext cx="412602" cy="336526"/>
            <a:chOff x="4860032" y="1304852"/>
            <a:chExt cx="412602" cy="336526"/>
          </a:xfrm>
          <a:gradFill flip="none" rotWithShape="1">
            <a:gsLst>
              <a:gs pos="0">
                <a:srgbClr val="00B0F0"/>
              </a:gs>
              <a:gs pos="100000">
                <a:srgbClr val="0070C0"/>
              </a:gs>
            </a:gsLst>
            <a:lin ang="18900000" scaled="1"/>
            <a:tileRect/>
          </a:gradFill>
        </p:grpSpPr>
        <p:sp>
          <p:nvSpPr>
            <p:cNvPr id="71" name="矩形 70"/>
            <p:cNvSpPr/>
            <p:nvPr/>
          </p:nvSpPr>
          <p:spPr>
            <a:xfrm>
              <a:off x="4860032" y="1304852"/>
              <a:ext cx="402984" cy="336526"/>
            </a:xfrm>
            <a:prstGeom prst="rect">
              <a:avLst/>
            </a:prstGeom>
            <a:solidFill>
              <a:srgbClr val="D00000"/>
            </a:solidFill>
            <a:ln>
              <a:noFill/>
            </a:ln>
            <a:effectLst>
              <a:outerShdw blurRad="190500" dist="152400" dir="81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b="1" dirty="0">
                <a:latin typeface="微软雅黑" charset="-122"/>
                <a:ea typeface="微软雅黑" charset="-122"/>
                <a:cs typeface="+mn-ea"/>
                <a:sym typeface="微软雅黑" charset="-122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866754" y="1319227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微软雅黑" charset="-122"/>
                  <a:ea typeface="微软雅黑" charset="-122"/>
                  <a:cs typeface="+mn-ea"/>
                  <a:sym typeface="微软雅黑" charset="-122"/>
                </a:rPr>
                <a:t>01</a:t>
              </a:r>
              <a:endParaRPr lang="zh-CN" altLang="en-US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+mn-ea"/>
                <a:sym typeface="微软雅黑" charset="-122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4139952" y="1718844"/>
            <a:ext cx="405880" cy="336526"/>
            <a:chOff x="4860032" y="1304852"/>
            <a:chExt cx="405880" cy="33652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4" name="圆角矩形 73"/>
            <p:cNvSpPr/>
            <p:nvPr/>
          </p:nvSpPr>
          <p:spPr>
            <a:xfrm>
              <a:off x="4860032" y="1304852"/>
              <a:ext cx="402984" cy="336526"/>
            </a:xfrm>
            <a:prstGeom prst="rect">
              <a:avLst/>
            </a:prstGeom>
            <a:grpFill/>
            <a:ln>
              <a:noFill/>
            </a:ln>
            <a:effectLst>
              <a:outerShdw blurRad="190500" dist="152400" dir="81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b="1" dirty="0">
                <a:latin typeface="微软雅黑" charset="-122"/>
                <a:ea typeface="微软雅黑" charset="-122"/>
                <a:cs typeface="+mn-ea"/>
                <a:sym typeface="微软雅黑" charset="-122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860032" y="1324462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微软雅黑" charset="-122"/>
                  <a:ea typeface="微软雅黑" charset="-122"/>
                  <a:cs typeface="+mn-ea"/>
                  <a:sym typeface="微软雅黑" charset="-122"/>
                </a:rPr>
                <a:t>02</a:t>
              </a:r>
              <a:endParaRPr lang="zh-CN" altLang="en-US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+mn-ea"/>
                <a:sym typeface="微软雅黑" charset="-122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4139952" y="2235228"/>
            <a:ext cx="418099" cy="336526"/>
            <a:chOff x="4860032" y="1304852"/>
            <a:chExt cx="418099" cy="336526"/>
          </a:xfrm>
          <a:gradFill flip="none" rotWithShape="1">
            <a:gsLst>
              <a:gs pos="0">
                <a:srgbClr val="00B0F0"/>
              </a:gs>
              <a:gs pos="100000">
                <a:srgbClr val="0070C0"/>
              </a:gs>
            </a:gsLst>
            <a:lin ang="18900000" scaled="1"/>
            <a:tileRect/>
          </a:gradFill>
        </p:grpSpPr>
        <p:sp>
          <p:nvSpPr>
            <p:cNvPr id="77" name="圆角矩形 76"/>
            <p:cNvSpPr/>
            <p:nvPr/>
          </p:nvSpPr>
          <p:spPr>
            <a:xfrm>
              <a:off x="4860032" y="1304852"/>
              <a:ext cx="402984" cy="336526"/>
            </a:xfrm>
            <a:prstGeom prst="rect">
              <a:avLst/>
            </a:prstGeom>
            <a:solidFill>
              <a:srgbClr val="D00000"/>
            </a:solidFill>
            <a:ln>
              <a:noFill/>
            </a:ln>
            <a:effectLst>
              <a:outerShdw blurRad="190500" dist="152400" dir="81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b="1" dirty="0">
                <a:latin typeface="微软雅黑" charset="-122"/>
                <a:ea typeface="微软雅黑" charset="-122"/>
                <a:cs typeface="+mn-ea"/>
                <a:sym typeface="微软雅黑" charset="-122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872251" y="1319226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微软雅黑" charset="-122"/>
                  <a:ea typeface="微软雅黑" charset="-122"/>
                  <a:cs typeface="+mn-ea"/>
                  <a:sym typeface="微软雅黑" charset="-122"/>
                </a:rPr>
                <a:t>03</a:t>
              </a:r>
              <a:endParaRPr lang="zh-CN" altLang="en-US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+mn-ea"/>
                <a:sym typeface="微软雅黑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4139952" y="2739280"/>
            <a:ext cx="418099" cy="336526"/>
            <a:chOff x="4860032" y="1304852"/>
            <a:chExt cx="418099" cy="33652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0" name="圆角矩形 79"/>
            <p:cNvSpPr/>
            <p:nvPr/>
          </p:nvSpPr>
          <p:spPr>
            <a:xfrm>
              <a:off x="4860032" y="1304852"/>
              <a:ext cx="402984" cy="336526"/>
            </a:xfrm>
            <a:prstGeom prst="rect">
              <a:avLst/>
            </a:prstGeom>
            <a:grpFill/>
            <a:ln>
              <a:noFill/>
            </a:ln>
            <a:effectLst>
              <a:outerShdw blurRad="190500" dist="152400" dir="81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b="1" dirty="0">
                <a:latin typeface="微软雅黑" charset="-122"/>
                <a:ea typeface="微软雅黑" charset="-122"/>
                <a:cs typeface="+mn-ea"/>
                <a:sym typeface="微软雅黑" charset="-122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872251" y="1314215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微软雅黑" charset="-122"/>
                  <a:ea typeface="微软雅黑" charset="-122"/>
                  <a:cs typeface="+mn-ea"/>
                  <a:sym typeface="微软雅黑" charset="-122"/>
                </a:rPr>
                <a:t>04</a:t>
              </a:r>
              <a:endParaRPr lang="zh-CN" altLang="en-US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+mn-ea"/>
                <a:sym typeface="微软雅黑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051721" y="1119780"/>
            <a:ext cx="1656184" cy="1091930"/>
            <a:chOff x="2192464" y="3343710"/>
            <a:chExt cx="1656184" cy="1091930"/>
          </a:xfrm>
        </p:grpSpPr>
        <p:sp>
          <p:nvSpPr>
            <p:cNvPr id="56" name="TextBox 55"/>
            <p:cNvSpPr txBox="1"/>
            <p:nvPr/>
          </p:nvSpPr>
          <p:spPr>
            <a:xfrm>
              <a:off x="2278794" y="3343710"/>
              <a:ext cx="1483524" cy="83099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rgbClr val="D00000"/>
                  </a:solidFill>
                  <a:latin typeface="微软雅黑" charset="-122"/>
                  <a:ea typeface="微软雅黑" charset="-122"/>
                  <a:cs typeface="+mn-ea"/>
                  <a:sym typeface="微软雅黑" charset="-122"/>
                </a:rPr>
                <a:t>目 录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192464" y="4050919"/>
              <a:ext cx="1656184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900" b="1" kern="0" dirty="0">
                  <a:solidFill>
                    <a:srgbClr val="D00000"/>
                  </a:solidFill>
                  <a:latin typeface="微软雅黑" charset="-122"/>
                  <a:ea typeface="微软雅黑" charset="-122"/>
                  <a:cs typeface="+mn-ea"/>
                  <a:sym typeface="微软雅黑" charset="-122"/>
                </a:rPr>
                <a:t>CONTENTS</a:t>
              </a:r>
              <a:endParaRPr lang="zh-CN" altLang="en-US" sz="1900" b="1" kern="0" dirty="0">
                <a:solidFill>
                  <a:srgbClr val="D00000"/>
                </a:solidFill>
                <a:latin typeface="微软雅黑" charset="-122"/>
                <a:ea typeface="微软雅黑" charset="-122"/>
                <a:cs typeface="+mn-ea"/>
                <a:sym typeface="微软雅黑" charset="-122"/>
              </a:endParaRPr>
            </a:p>
          </p:txBody>
        </p:sp>
      </p:grpSp>
      <p:sp>
        <p:nvSpPr>
          <p:cNvPr id="40" name="等腰三角形 39"/>
          <p:cNvSpPr/>
          <p:nvPr/>
        </p:nvSpPr>
        <p:spPr>
          <a:xfrm rot="5400000">
            <a:off x="1472978" y="1383785"/>
            <a:ext cx="622772" cy="563922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317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-122"/>
              <a:ea typeface="微软雅黑" charset="-122"/>
              <a:cs typeface="+mn-ea"/>
              <a:sym typeface="微软雅黑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629802" y="3220529"/>
            <a:ext cx="2678502" cy="361557"/>
            <a:chOff x="5487488" y="2491145"/>
            <a:chExt cx="2293847" cy="309634"/>
          </a:xfrm>
        </p:grpSpPr>
        <p:sp>
          <p:nvSpPr>
            <p:cNvPr id="31" name="圆角矩形 64"/>
            <p:cNvSpPr/>
            <p:nvPr/>
          </p:nvSpPr>
          <p:spPr>
            <a:xfrm>
              <a:off x="5487488" y="2512581"/>
              <a:ext cx="2108848" cy="288198"/>
            </a:xfrm>
            <a:prstGeom prst="rect">
              <a:avLst/>
            </a:prstGeom>
            <a:solidFill>
              <a:srgbClr val="D00000"/>
            </a:solidFill>
            <a:ln>
              <a:noFill/>
            </a:ln>
            <a:effectLst>
              <a:outerShdw blurRad="190500" dist="152400" dir="81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1600" b="1" dirty="0">
                <a:latin typeface="微软雅黑" charset="-122"/>
                <a:ea typeface="微软雅黑" charset="-122"/>
                <a:cs typeface="+mn-ea"/>
                <a:sym typeface="微软雅黑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623228" y="2491145"/>
              <a:ext cx="2158107" cy="288762"/>
            </a:xfrm>
            <a:prstGeom prst="rect">
              <a:avLst/>
            </a:prstGeom>
          </p:spPr>
          <p:txBody>
            <a:bodyPr wrap="square" lIns="121960" tIns="60980" rIns="121960" bIns="60980" anchor="ctr" anchorCtr="0">
              <a:spAutoFit/>
            </a:bodyPr>
            <a:lstStyle/>
            <a:p>
              <a:r>
                <a:rPr lang="zh-CN" altLang="en-US" b="1" dirty="0">
                  <a:solidFill>
                    <a:prstClr val="white"/>
                  </a:solidFill>
                  <a:latin typeface="微软雅黑" charset="-122"/>
                  <a:ea typeface="微软雅黑" charset="-122"/>
                  <a:cs typeface="+mn-ea"/>
                  <a:sym typeface="微软雅黑" charset="-122"/>
                </a:rPr>
                <a:t>安全巡检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139952" y="3243334"/>
            <a:ext cx="418099" cy="336526"/>
            <a:chOff x="4860032" y="1304852"/>
            <a:chExt cx="418099" cy="336526"/>
          </a:xfrm>
          <a:gradFill flip="none" rotWithShape="1">
            <a:gsLst>
              <a:gs pos="0">
                <a:srgbClr val="00B0F0"/>
              </a:gs>
              <a:gs pos="100000">
                <a:srgbClr val="0070C0"/>
              </a:gs>
            </a:gsLst>
            <a:lin ang="18900000" scaled="1"/>
            <a:tileRect/>
          </a:gradFill>
        </p:grpSpPr>
        <p:sp>
          <p:nvSpPr>
            <p:cNvPr id="34" name="圆角矩形 76"/>
            <p:cNvSpPr/>
            <p:nvPr/>
          </p:nvSpPr>
          <p:spPr>
            <a:xfrm>
              <a:off x="4860032" y="1304852"/>
              <a:ext cx="402984" cy="336526"/>
            </a:xfrm>
            <a:prstGeom prst="rect">
              <a:avLst/>
            </a:prstGeom>
            <a:solidFill>
              <a:srgbClr val="D00000"/>
            </a:solidFill>
            <a:ln>
              <a:noFill/>
            </a:ln>
            <a:effectLst>
              <a:outerShdw blurRad="190500" dist="152400" dir="81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b="1" dirty="0">
                <a:latin typeface="微软雅黑" charset="-122"/>
                <a:ea typeface="微软雅黑" charset="-122"/>
                <a:cs typeface="+mn-ea"/>
                <a:sym typeface="微软雅黑" charset="-122"/>
              </a:endParaRPr>
            </a:p>
          </p:txBody>
        </p:sp>
        <p:sp>
          <p:nvSpPr>
            <p:cNvPr id="35" name="TextBox 77"/>
            <p:cNvSpPr txBox="1"/>
            <p:nvPr/>
          </p:nvSpPr>
          <p:spPr>
            <a:xfrm>
              <a:off x="4872251" y="1319226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微软雅黑" charset="-122"/>
                  <a:ea typeface="微软雅黑" charset="-122"/>
                  <a:cs typeface="+mn-ea"/>
                  <a:sym typeface="微软雅黑" charset="-122"/>
                </a:rPr>
                <a:t>05</a:t>
              </a:r>
              <a:endParaRPr lang="zh-CN" altLang="en-US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+mn-ea"/>
                <a:sym typeface="微软雅黑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629802" y="3716953"/>
            <a:ext cx="2678502" cy="359338"/>
            <a:chOff x="5487488" y="3029817"/>
            <a:chExt cx="2293847" cy="307734"/>
          </a:xfrm>
        </p:grpSpPr>
        <p:sp>
          <p:nvSpPr>
            <p:cNvPr id="37" name="圆角矩形 67"/>
            <p:cNvSpPr/>
            <p:nvPr/>
          </p:nvSpPr>
          <p:spPr>
            <a:xfrm>
              <a:off x="5487488" y="3049353"/>
              <a:ext cx="2108848" cy="28819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190500" dist="152400" dir="81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1600" b="1" dirty="0">
                <a:latin typeface="微软雅黑" charset="-122"/>
                <a:ea typeface="微软雅黑" charset="-122"/>
                <a:cs typeface="+mn-ea"/>
                <a:sym typeface="微软雅黑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5623228" y="3029817"/>
              <a:ext cx="2158107" cy="288763"/>
            </a:xfrm>
            <a:prstGeom prst="rect">
              <a:avLst/>
            </a:prstGeom>
          </p:spPr>
          <p:txBody>
            <a:bodyPr wrap="square" lIns="121960" tIns="60980" rIns="121960" bIns="60980" anchor="ctr" anchorCtr="0">
              <a:spAutoFit/>
            </a:bodyPr>
            <a:lstStyle/>
            <a:p>
              <a:pPr lvl="0"/>
              <a:r>
                <a:rPr lang="zh-CN" altLang="en-US" b="1" dirty="0">
                  <a:solidFill>
                    <a:prstClr val="white"/>
                  </a:solidFill>
                  <a:latin typeface="微软雅黑" charset="-122"/>
                  <a:ea typeface="微软雅黑" charset="-122"/>
                  <a:cs typeface="+mn-ea"/>
                  <a:sym typeface="微软雅黑" charset="-122"/>
                </a:rPr>
                <a:t>安全审计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139952" y="3747390"/>
            <a:ext cx="418099" cy="336526"/>
            <a:chOff x="4860032" y="1304852"/>
            <a:chExt cx="418099" cy="336526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41" name="圆角矩形 79"/>
            <p:cNvSpPr/>
            <p:nvPr/>
          </p:nvSpPr>
          <p:spPr>
            <a:xfrm>
              <a:off x="4860032" y="1304852"/>
              <a:ext cx="402984" cy="336526"/>
            </a:xfrm>
            <a:prstGeom prst="rect">
              <a:avLst/>
            </a:prstGeom>
            <a:grpFill/>
            <a:ln>
              <a:noFill/>
            </a:ln>
            <a:effectLst>
              <a:outerShdw blurRad="190500" dist="152400" dir="8100000" algn="ctr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b="1" dirty="0">
                <a:latin typeface="微软雅黑" charset="-122"/>
                <a:ea typeface="微软雅黑" charset="-122"/>
                <a:cs typeface="+mn-ea"/>
                <a:sym typeface="微软雅黑" charset="-122"/>
              </a:endParaRPr>
            </a:p>
          </p:txBody>
        </p:sp>
        <p:sp>
          <p:nvSpPr>
            <p:cNvPr id="42" name="TextBox 80"/>
            <p:cNvSpPr txBox="1"/>
            <p:nvPr/>
          </p:nvSpPr>
          <p:spPr>
            <a:xfrm>
              <a:off x="4872251" y="1314215"/>
              <a:ext cx="4058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  <a:latin typeface="微软雅黑" charset="-122"/>
                  <a:ea typeface="微软雅黑" charset="-122"/>
                  <a:cs typeface="+mn-ea"/>
                  <a:sym typeface="微软雅黑" charset="-122"/>
                </a:rPr>
                <a:t>06</a:t>
              </a:r>
              <a:endParaRPr lang="zh-CN" altLang="en-US" b="1" dirty="0">
                <a:solidFill>
                  <a:schemeClr val="bg1"/>
                </a:solidFill>
                <a:latin typeface="微软雅黑" charset="-122"/>
                <a:ea typeface="微软雅黑" charset="-122"/>
                <a:cs typeface="+mn-ea"/>
                <a:sym typeface="微软雅黑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7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3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9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6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7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76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0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2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7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1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3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8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9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6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70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4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76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0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>
            <a:off x="863377" y="290921"/>
            <a:ext cx="1620391" cy="438582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  <a:cs typeface="+mn-ea"/>
                <a:sym typeface="微软雅黑" charset="-122"/>
              </a:rPr>
              <a:t>需求背景</a:t>
            </a:r>
          </a:p>
        </p:txBody>
      </p:sp>
      <p:sp>
        <p:nvSpPr>
          <p:cNvPr id="15" name="矩形 14"/>
          <p:cNvSpPr/>
          <p:nvPr/>
        </p:nvSpPr>
        <p:spPr>
          <a:xfrm>
            <a:off x="1619942" y="2067814"/>
            <a:ext cx="6196620" cy="117602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indent="0" algn="ctr">
              <a:lnSpc>
                <a:spcPct val="120000"/>
              </a:lnSpc>
              <a:buNone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charset="0"/>
                <a:ea typeface="楷体" charset="0"/>
                <a:cs typeface="+mn-ea"/>
                <a:sym typeface="微软雅黑" charset="-122"/>
              </a:rPr>
              <a:t>资产归属明确、安全要求可查</a:t>
            </a:r>
          </a:p>
          <a:p>
            <a:pPr indent="0" algn="ctr">
              <a:lnSpc>
                <a:spcPct val="120000"/>
              </a:lnSpc>
              <a:buNone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charset="0"/>
                <a:ea typeface="楷体" charset="0"/>
                <a:cs typeface="+mn-ea"/>
                <a:sym typeface="微软雅黑" charset="-122"/>
              </a:rPr>
              <a:t>风险可控、可感知</a:t>
            </a:r>
          </a:p>
          <a:p>
            <a:pPr indent="0" algn="ctr">
              <a:lnSpc>
                <a:spcPct val="120000"/>
              </a:lnSpc>
              <a:buNone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楷体" charset="0"/>
                <a:ea typeface="楷体" charset="0"/>
                <a:cs typeface="+mn-ea"/>
                <a:sym typeface="微软雅黑" charset="-122"/>
              </a:rPr>
              <a:t>安全合规、操作可审计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3"/>
          <p:cNvSpPr txBox="1"/>
          <p:nvPr/>
        </p:nvSpPr>
        <p:spPr>
          <a:xfrm>
            <a:off x="863377" y="290921"/>
            <a:ext cx="3524042" cy="438582"/>
          </a:xfrm>
          <a:prstGeom prst="rect">
            <a:avLst/>
          </a:prstGeom>
          <a:noFill/>
          <a:effectLst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charset="-122"/>
                <a:ea typeface="微软雅黑" charset="-122"/>
                <a:cs typeface="+mn-ea"/>
                <a:sym typeface="微软雅黑" charset="-122"/>
              </a:rPr>
              <a:t>基于安全基线的安全运维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charset="-122"/>
              <a:ea typeface="微软雅黑" charset="-122"/>
              <a:cs typeface="+mn-ea"/>
              <a:sym typeface="微软雅黑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611560" y="1059582"/>
            <a:ext cx="8352928" cy="3574921"/>
            <a:chOff x="539552" y="1275606"/>
            <a:chExt cx="8352928" cy="3574921"/>
          </a:xfrm>
        </p:grpSpPr>
        <p:sp>
          <p:nvSpPr>
            <p:cNvPr id="48" name="圆角矩形 47"/>
            <p:cNvSpPr/>
            <p:nvPr/>
          </p:nvSpPr>
          <p:spPr>
            <a:xfrm>
              <a:off x="1691681" y="4155926"/>
              <a:ext cx="4870384" cy="694601"/>
            </a:xfrm>
            <a:prstGeom prst="roundRect">
              <a:avLst/>
            </a:prstGeom>
            <a:ln w="12700"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charset="0"/>
                <a:ea typeface="楷体" charset="0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539552" y="1275606"/>
              <a:ext cx="8352928" cy="2782832"/>
              <a:chOff x="611560" y="1491630"/>
              <a:chExt cx="8352928" cy="2782832"/>
            </a:xfrm>
          </p:grpSpPr>
          <p:sp>
            <p:nvSpPr>
              <p:cNvPr id="39" name="圆角矩形 38"/>
              <p:cNvSpPr/>
              <p:nvPr/>
            </p:nvSpPr>
            <p:spPr>
              <a:xfrm>
                <a:off x="1763689" y="3579861"/>
                <a:ext cx="7200799" cy="694601"/>
              </a:xfrm>
              <a:prstGeom prst="roundRect">
                <a:avLst/>
              </a:prstGeom>
              <a:ln w="12700">
                <a:prstDash val="dashDot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楷体" charset="0"/>
                  <a:ea typeface="楷体" charset="0"/>
                </a:endParaRPr>
              </a:p>
            </p:txBody>
          </p:sp>
          <p:sp>
            <p:nvSpPr>
              <p:cNvPr id="38" name="圆角矩形 37"/>
              <p:cNvSpPr/>
              <p:nvPr/>
            </p:nvSpPr>
            <p:spPr>
              <a:xfrm>
                <a:off x="1763450" y="2860055"/>
                <a:ext cx="7182485" cy="620395"/>
              </a:xfrm>
              <a:prstGeom prst="roundRect">
                <a:avLst/>
              </a:prstGeom>
              <a:ln w="12700">
                <a:prstDash val="dashDot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楷体" charset="0"/>
                  <a:ea typeface="楷体" charset="0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1763690" y="1491630"/>
                <a:ext cx="6116402" cy="1296144"/>
              </a:xfrm>
              <a:prstGeom prst="roundRect">
                <a:avLst/>
              </a:prstGeom>
              <a:ln w="12700">
                <a:prstDash val="dashDot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楷体" charset="0"/>
                  <a:ea typeface="楷体" charset="0"/>
                </a:endParaRPr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618709" y="3685575"/>
                <a:ext cx="8200709" cy="428432"/>
                <a:chOff x="531484" y="3671079"/>
                <a:chExt cx="8488741" cy="437494"/>
              </a:xfrm>
            </p:grpSpPr>
            <p:grpSp>
              <p:nvGrpSpPr>
                <p:cNvPr id="4" name="组合 3"/>
                <p:cNvGrpSpPr/>
                <p:nvPr/>
              </p:nvGrpSpPr>
              <p:grpSpPr>
                <a:xfrm>
                  <a:off x="531484" y="3676525"/>
                  <a:ext cx="2248180" cy="432048"/>
                  <a:chOff x="863377" y="3795886"/>
                  <a:chExt cx="2248180" cy="432048"/>
                </a:xfrm>
              </p:grpSpPr>
              <p:sp>
                <p:nvSpPr>
                  <p:cNvPr id="2" name="MG-圆角矩形 1"/>
                  <p:cNvSpPr/>
                  <p:nvPr>
                    <p:custDataLst>
                      <p:tags r:id="rId28"/>
                    </p:custDataLst>
                  </p:nvPr>
                </p:nvSpPr>
                <p:spPr>
                  <a:xfrm>
                    <a:off x="863377" y="3795886"/>
                    <a:ext cx="972319" cy="432048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100" b="1" dirty="0">
                        <a:latin typeface="楷体" charset="0"/>
                        <a:ea typeface="楷体" charset="0"/>
                      </a:rPr>
                      <a:t>安全基线</a:t>
                    </a:r>
                  </a:p>
                </p:txBody>
              </p:sp>
              <p:sp>
                <p:nvSpPr>
                  <p:cNvPr id="7" name="MG-圆角矩形 6"/>
                  <p:cNvSpPr/>
                  <p:nvPr>
                    <p:custDataLst>
                      <p:tags r:id="rId29"/>
                    </p:custDataLst>
                  </p:nvPr>
                </p:nvSpPr>
                <p:spPr>
                  <a:xfrm>
                    <a:off x="2139238" y="3795886"/>
                    <a:ext cx="972319" cy="432048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100" dirty="0">
                        <a:latin typeface="楷体" charset="0"/>
                        <a:ea typeface="楷体" charset="0"/>
                      </a:rPr>
                      <a:t>物理机房</a:t>
                    </a:r>
                  </a:p>
                </p:txBody>
              </p:sp>
            </p:grpSp>
            <p:grpSp>
              <p:nvGrpSpPr>
                <p:cNvPr id="8" name="组合 7"/>
                <p:cNvGrpSpPr/>
                <p:nvPr/>
              </p:nvGrpSpPr>
              <p:grpSpPr>
                <a:xfrm>
                  <a:off x="3083206" y="3671079"/>
                  <a:ext cx="5937019" cy="437494"/>
                  <a:chOff x="3415100" y="3676525"/>
                  <a:chExt cx="5937019" cy="437494"/>
                </a:xfrm>
              </p:grpSpPr>
              <p:sp>
                <p:nvSpPr>
                  <p:cNvPr id="18" name="MG-圆角矩形 6"/>
                  <p:cNvSpPr/>
                  <p:nvPr>
                    <p:custDataLst>
                      <p:tags r:id="rId23"/>
                    </p:custDataLst>
                  </p:nvPr>
                </p:nvSpPr>
                <p:spPr>
                  <a:xfrm>
                    <a:off x="3415100" y="3681971"/>
                    <a:ext cx="972319" cy="432048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100" dirty="0">
                        <a:latin typeface="楷体" charset="0"/>
                        <a:ea typeface="楷体" charset="0"/>
                      </a:rPr>
                      <a:t>操作系统</a:t>
                    </a:r>
                  </a:p>
                </p:txBody>
              </p:sp>
              <p:sp>
                <p:nvSpPr>
                  <p:cNvPr id="19" name="MG-圆角矩形 6"/>
                  <p:cNvSpPr/>
                  <p:nvPr>
                    <p:custDataLst>
                      <p:tags r:id="rId24"/>
                    </p:custDataLst>
                  </p:nvPr>
                </p:nvSpPr>
                <p:spPr>
                  <a:xfrm>
                    <a:off x="4624583" y="3676525"/>
                    <a:ext cx="972319" cy="432048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100" dirty="0">
                        <a:latin typeface="楷体" charset="0"/>
                        <a:ea typeface="楷体" charset="0"/>
                      </a:rPr>
                      <a:t>数据库</a:t>
                    </a:r>
                  </a:p>
                </p:txBody>
              </p:sp>
              <p:sp>
                <p:nvSpPr>
                  <p:cNvPr id="20" name="MG-圆角矩形 6"/>
                  <p:cNvSpPr/>
                  <p:nvPr>
                    <p:custDataLst>
                      <p:tags r:id="rId25"/>
                    </p:custDataLst>
                  </p:nvPr>
                </p:nvSpPr>
                <p:spPr>
                  <a:xfrm>
                    <a:off x="5834066" y="3676525"/>
                    <a:ext cx="972319" cy="432048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100" dirty="0">
                        <a:latin typeface="楷体" charset="0"/>
                        <a:ea typeface="楷体" charset="0"/>
                      </a:rPr>
                      <a:t>应用中间件</a:t>
                    </a:r>
                  </a:p>
                </p:txBody>
              </p:sp>
              <p:sp>
                <p:nvSpPr>
                  <p:cNvPr id="21" name="MG-圆角矩形 6"/>
                  <p:cNvSpPr/>
                  <p:nvPr>
                    <p:custDataLst>
                      <p:tags r:id="rId26"/>
                    </p:custDataLst>
                  </p:nvPr>
                </p:nvSpPr>
                <p:spPr>
                  <a:xfrm>
                    <a:off x="7106933" y="3676525"/>
                    <a:ext cx="972319" cy="432048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100" dirty="0">
                        <a:latin typeface="楷体" charset="0"/>
                        <a:ea typeface="楷体" charset="0"/>
                      </a:rPr>
                      <a:t>网络设备</a:t>
                    </a:r>
                  </a:p>
                </p:txBody>
              </p:sp>
              <p:sp>
                <p:nvSpPr>
                  <p:cNvPr id="22" name="MG-圆角矩形 6"/>
                  <p:cNvSpPr/>
                  <p:nvPr>
                    <p:custDataLst>
                      <p:tags r:id="rId27"/>
                    </p:custDataLst>
                  </p:nvPr>
                </p:nvSpPr>
                <p:spPr>
                  <a:xfrm>
                    <a:off x="8379800" y="3677428"/>
                    <a:ext cx="972319" cy="432048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100" dirty="0">
                        <a:latin typeface="楷体" charset="0"/>
                        <a:ea typeface="楷体" charset="0"/>
                      </a:rPr>
                      <a:t>安全设备</a:t>
                    </a:r>
                  </a:p>
                </p:txBody>
              </p:sp>
            </p:grpSp>
          </p:grpSp>
          <p:grpSp>
            <p:nvGrpSpPr>
              <p:cNvPr id="6" name="组合 5"/>
              <p:cNvGrpSpPr/>
              <p:nvPr/>
            </p:nvGrpSpPr>
            <p:grpSpPr>
              <a:xfrm>
                <a:off x="615819" y="2957696"/>
                <a:ext cx="6965757" cy="423100"/>
                <a:chOff x="611560" y="2598025"/>
                <a:chExt cx="6965757" cy="423100"/>
              </a:xfrm>
            </p:grpSpPr>
            <p:grpSp>
              <p:nvGrpSpPr>
                <p:cNvPr id="10" name="组合 9"/>
                <p:cNvGrpSpPr/>
                <p:nvPr/>
              </p:nvGrpSpPr>
              <p:grpSpPr>
                <a:xfrm>
                  <a:off x="611560" y="2598026"/>
                  <a:ext cx="2171897" cy="423099"/>
                  <a:chOff x="863377" y="3795886"/>
                  <a:chExt cx="2248180" cy="432048"/>
                </a:xfrm>
              </p:grpSpPr>
              <p:sp>
                <p:nvSpPr>
                  <p:cNvPr id="11" name="MG-圆角矩形 1"/>
                  <p:cNvSpPr/>
                  <p:nvPr>
                    <p:custDataLst>
                      <p:tags r:id="rId21"/>
                    </p:custDataLst>
                  </p:nvPr>
                </p:nvSpPr>
                <p:spPr>
                  <a:xfrm>
                    <a:off x="863377" y="3795886"/>
                    <a:ext cx="972319" cy="432048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100" b="1" dirty="0">
                        <a:latin typeface="楷体" charset="0"/>
                        <a:ea typeface="楷体" charset="0"/>
                      </a:rPr>
                      <a:t>安全巡检</a:t>
                    </a:r>
                  </a:p>
                </p:txBody>
              </p:sp>
              <p:sp>
                <p:nvSpPr>
                  <p:cNvPr id="13" name="MG-圆角矩形 6"/>
                  <p:cNvSpPr/>
                  <p:nvPr>
                    <p:custDataLst>
                      <p:tags r:id="rId22"/>
                    </p:custDataLst>
                  </p:nvPr>
                </p:nvSpPr>
                <p:spPr>
                  <a:xfrm>
                    <a:off x="2139238" y="3795886"/>
                    <a:ext cx="972319" cy="432048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100" dirty="0">
                        <a:latin typeface="楷体" charset="0"/>
                        <a:ea typeface="楷体" charset="0"/>
                      </a:rPr>
                      <a:t>账号巡检</a:t>
                    </a:r>
                  </a:p>
                </p:txBody>
              </p:sp>
            </p:grpSp>
            <p:sp>
              <p:nvSpPr>
                <p:cNvPr id="24" name="MG-圆角矩形 6"/>
                <p:cNvSpPr/>
                <p:nvPr>
                  <p:custDataLst>
                    <p:tags r:id="rId17"/>
                  </p:custDataLst>
                </p:nvPr>
              </p:nvSpPr>
              <p:spPr>
                <a:xfrm>
                  <a:off x="3074675" y="2598026"/>
                  <a:ext cx="939327" cy="42309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100" dirty="0">
                      <a:latin typeface="楷体" charset="0"/>
                      <a:ea typeface="楷体" charset="0"/>
                    </a:rPr>
                    <a:t>权限巡检</a:t>
                  </a:r>
                </a:p>
              </p:txBody>
            </p:sp>
            <p:sp>
              <p:nvSpPr>
                <p:cNvPr id="25" name="MG-圆角矩形 6"/>
                <p:cNvSpPr/>
                <p:nvPr>
                  <p:custDataLst>
                    <p:tags r:id="rId18"/>
                  </p:custDataLst>
                </p:nvPr>
              </p:nvSpPr>
              <p:spPr>
                <a:xfrm>
                  <a:off x="4245142" y="2598026"/>
                  <a:ext cx="939327" cy="42309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100" dirty="0">
                      <a:latin typeface="楷体" charset="0"/>
                      <a:ea typeface="楷体" charset="0"/>
                    </a:rPr>
                    <a:t>网络</a:t>
                  </a:r>
                  <a:endParaRPr lang="en-US" altLang="zh-CN" sz="1100" dirty="0">
                    <a:latin typeface="楷体" charset="0"/>
                    <a:ea typeface="楷体" charset="0"/>
                  </a:endParaRPr>
                </a:p>
                <a:p>
                  <a:pPr algn="ctr"/>
                  <a:r>
                    <a:rPr lang="zh-CN" altLang="en-US" sz="1100" dirty="0">
                      <a:latin typeface="楷体" charset="0"/>
                      <a:ea typeface="楷体" charset="0"/>
                    </a:rPr>
                    <a:t>策略巡检</a:t>
                  </a:r>
                </a:p>
              </p:txBody>
            </p:sp>
            <p:sp>
              <p:nvSpPr>
                <p:cNvPr id="26" name="MG-圆角矩形 6"/>
                <p:cNvSpPr/>
                <p:nvPr>
                  <p:custDataLst>
                    <p:tags r:id="rId19"/>
                  </p:custDataLst>
                </p:nvPr>
              </p:nvSpPr>
              <p:spPr>
                <a:xfrm>
                  <a:off x="5418252" y="2598025"/>
                  <a:ext cx="939327" cy="42309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100" dirty="0">
                      <a:latin typeface="楷体" charset="0"/>
                      <a:ea typeface="楷体" charset="0"/>
                    </a:rPr>
                    <a:t>渗透测试</a:t>
                  </a:r>
                </a:p>
              </p:txBody>
            </p:sp>
            <p:sp>
              <p:nvSpPr>
                <p:cNvPr id="27" name="MG-圆角矩形 6"/>
                <p:cNvSpPr/>
                <p:nvPr>
                  <p:custDataLst>
                    <p:tags r:id="rId20"/>
                  </p:custDataLst>
                </p:nvPr>
              </p:nvSpPr>
              <p:spPr>
                <a:xfrm>
                  <a:off x="6637990" y="2598025"/>
                  <a:ext cx="939327" cy="42309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100" dirty="0">
                      <a:latin typeface="楷体" charset="0"/>
                      <a:ea typeface="楷体" charset="0"/>
                    </a:rPr>
                    <a:t>漏洞扫描</a:t>
                  </a:r>
                </a:p>
              </p:txBody>
            </p:sp>
          </p:grpSp>
          <p:grpSp>
            <p:nvGrpSpPr>
              <p:cNvPr id="12" name="组合 11"/>
              <p:cNvGrpSpPr/>
              <p:nvPr/>
            </p:nvGrpSpPr>
            <p:grpSpPr>
              <a:xfrm>
                <a:off x="611560" y="1622821"/>
                <a:ext cx="6961839" cy="1030096"/>
                <a:chOff x="615478" y="1207257"/>
                <a:chExt cx="6961839" cy="1030096"/>
              </a:xfrm>
            </p:grpSpPr>
            <p:grpSp>
              <p:nvGrpSpPr>
                <p:cNvPr id="14" name="组合 13"/>
                <p:cNvGrpSpPr/>
                <p:nvPr/>
              </p:nvGrpSpPr>
              <p:grpSpPr>
                <a:xfrm>
                  <a:off x="615478" y="1207257"/>
                  <a:ext cx="2167978" cy="707472"/>
                  <a:chOff x="863377" y="3505498"/>
                  <a:chExt cx="2244123" cy="722436"/>
                </a:xfrm>
              </p:grpSpPr>
              <p:sp>
                <p:nvSpPr>
                  <p:cNvPr id="16" name="MG-圆角矩形 1"/>
                  <p:cNvSpPr/>
                  <p:nvPr>
                    <p:custDataLst>
                      <p:tags r:id="rId15"/>
                    </p:custDataLst>
                  </p:nvPr>
                </p:nvSpPr>
                <p:spPr>
                  <a:xfrm>
                    <a:off x="863377" y="3795886"/>
                    <a:ext cx="972319" cy="432048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100" b="1" dirty="0">
                        <a:latin typeface="楷体" charset="0"/>
                        <a:ea typeface="楷体" charset="0"/>
                      </a:rPr>
                      <a:t>安全审计</a:t>
                    </a:r>
                  </a:p>
                </p:txBody>
              </p:sp>
              <p:sp>
                <p:nvSpPr>
                  <p:cNvPr id="17" name="MG-圆角矩形 6"/>
                  <p:cNvSpPr/>
                  <p:nvPr>
                    <p:custDataLst>
                      <p:tags r:id="rId16"/>
                    </p:custDataLst>
                  </p:nvPr>
                </p:nvSpPr>
                <p:spPr>
                  <a:xfrm>
                    <a:off x="2135181" y="3505498"/>
                    <a:ext cx="972319" cy="432049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100" dirty="0">
                        <a:latin typeface="楷体" charset="0"/>
                        <a:ea typeface="楷体" charset="0"/>
                      </a:rPr>
                      <a:t>信息安全管理要素审计</a:t>
                    </a:r>
                  </a:p>
                </p:txBody>
              </p:sp>
            </p:grpSp>
            <p:sp>
              <p:nvSpPr>
                <p:cNvPr id="29" name="MG-圆角矩形 6"/>
                <p:cNvSpPr/>
                <p:nvPr>
                  <p:custDataLst>
                    <p:tags r:id="rId7"/>
                  </p:custDataLst>
                </p:nvPr>
              </p:nvSpPr>
              <p:spPr>
                <a:xfrm>
                  <a:off x="1844129" y="1811880"/>
                  <a:ext cx="939327" cy="42309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100" dirty="0">
                      <a:latin typeface="楷体" charset="0"/>
                      <a:ea typeface="楷体" charset="0"/>
                    </a:rPr>
                    <a:t>信息安全关键技术审计</a:t>
                  </a:r>
                </a:p>
              </p:txBody>
            </p:sp>
            <p:grpSp>
              <p:nvGrpSpPr>
                <p:cNvPr id="3" name="组合 2"/>
                <p:cNvGrpSpPr/>
                <p:nvPr/>
              </p:nvGrpSpPr>
              <p:grpSpPr>
                <a:xfrm>
                  <a:off x="3072780" y="1207258"/>
                  <a:ext cx="3280133" cy="425473"/>
                  <a:chOff x="3072780" y="1207258"/>
                  <a:chExt cx="3280133" cy="425473"/>
                </a:xfrm>
              </p:grpSpPr>
              <p:sp>
                <p:nvSpPr>
                  <p:cNvPr id="30" name="MG-圆角矩形 6"/>
                  <p:cNvSpPr/>
                  <p:nvPr>
                    <p:custDataLst>
                      <p:tags r:id="rId12"/>
                    </p:custDataLst>
                  </p:nvPr>
                </p:nvSpPr>
                <p:spPr>
                  <a:xfrm>
                    <a:off x="3072780" y="1207258"/>
                    <a:ext cx="939327" cy="423099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100" dirty="0">
                        <a:latin typeface="楷体" charset="0"/>
                        <a:ea typeface="楷体" charset="0"/>
                      </a:rPr>
                      <a:t>信息</a:t>
                    </a:r>
                    <a:endParaRPr lang="en-US" altLang="zh-CN" sz="1100" dirty="0">
                      <a:latin typeface="楷体" charset="0"/>
                      <a:ea typeface="楷体" charset="0"/>
                    </a:endParaRPr>
                  </a:p>
                  <a:p>
                    <a:pPr algn="ctr"/>
                    <a:r>
                      <a:rPr lang="zh-CN" altLang="en-US" sz="1100" dirty="0">
                        <a:latin typeface="楷体" charset="0"/>
                        <a:ea typeface="楷体" charset="0"/>
                      </a:rPr>
                      <a:t>安全策略</a:t>
                    </a:r>
                  </a:p>
                </p:txBody>
              </p:sp>
              <p:sp>
                <p:nvSpPr>
                  <p:cNvPr id="31" name="MG-圆角矩形 6"/>
                  <p:cNvSpPr/>
                  <p:nvPr>
                    <p:custDataLst>
                      <p:tags r:id="rId13"/>
                    </p:custDataLst>
                  </p:nvPr>
                </p:nvSpPr>
                <p:spPr>
                  <a:xfrm>
                    <a:off x="4245142" y="1209632"/>
                    <a:ext cx="939327" cy="423099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100" dirty="0">
                        <a:latin typeface="楷体" charset="0"/>
                        <a:ea typeface="楷体" charset="0"/>
                      </a:rPr>
                      <a:t>信息</a:t>
                    </a:r>
                    <a:endParaRPr lang="en-US" altLang="zh-CN" sz="1100" dirty="0">
                      <a:latin typeface="楷体" charset="0"/>
                      <a:ea typeface="楷体" charset="0"/>
                    </a:endParaRPr>
                  </a:p>
                  <a:p>
                    <a:pPr algn="ctr"/>
                    <a:r>
                      <a:rPr lang="zh-CN" altLang="en-US" sz="1100" dirty="0">
                        <a:latin typeface="楷体" charset="0"/>
                        <a:ea typeface="楷体" charset="0"/>
                      </a:rPr>
                      <a:t>安全组织</a:t>
                    </a:r>
                  </a:p>
                </p:txBody>
              </p:sp>
              <p:sp>
                <p:nvSpPr>
                  <p:cNvPr id="32" name="MG-圆角矩形 6"/>
                  <p:cNvSpPr/>
                  <p:nvPr>
                    <p:custDataLst>
                      <p:tags r:id="rId14"/>
                    </p:custDataLst>
                  </p:nvPr>
                </p:nvSpPr>
                <p:spPr>
                  <a:xfrm>
                    <a:off x="5413586" y="1207258"/>
                    <a:ext cx="939327" cy="423099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100" dirty="0">
                        <a:latin typeface="楷体" charset="0"/>
                        <a:ea typeface="楷体" charset="0"/>
                      </a:rPr>
                      <a:t>安全</a:t>
                    </a:r>
                    <a:endParaRPr lang="en-US" altLang="zh-CN" sz="1100" dirty="0">
                      <a:latin typeface="楷体" charset="0"/>
                      <a:ea typeface="楷体" charset="0"/>
                    </a:endParaRPr>
                  </a:p>
                  <a:p>
                    <a:pPr algn="ctr"/>
                    <a:r>
                      <a:rPr lang="zh-CN" altLang="en-US" sz="1100" dirty="0">
                        <a:latin typeface="楷体" charset="0"/>
                        <a:ea typeface="楷体" charset="0"/>
                      </a:rPr>
                      <a:t>事件管理</a:t>
                    </a:r>
                  </a:p>
                </p:txBody>
              </p:sp>
            </p:grpSp>
            <p:grpSp>
              <p:nvGrpSpPr>
                <p:cNvPr id="33" name="组合 32"/>
                <p:cNvGrpSpPr/>
                <p:nvPr/>
              </p:nvGrpSpPr>
              <p:grpSpPr>
                <a:xfrm>
                  <a:off x="3074738" y="1811880"/>
                  <a:ext cx="3280133" cy="425473"/>
                  <a:chOff x="3072780" y="1207258"/>
                  <a:chExt cx="3280133" cy="425473"/>
                </a:xfrm>
              </p:grpSpPr>
              <p:sp>
                <p:nvSpPr>
                  <p:cNvPr id="34" name="MG-圆角矩形 6"/>
                  <p:cNvSpPr/>
                  <p:nvPr>
                    <p:custDataLst>
                      <p:tags r:id="rId9"/>
                    </p:custDataLst>
                  </p:nvPr>
                </p:nvSpPr>
                <p:spPr>
                  <a:xfrm>
                    <a:off x="3072780" y="1207258"/>
                    <a:ext cx="939327" cy="423099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100" dirty="0">
                        <a:latin typeface="楷体" charset="0"/>
                        <a:ea typeface="楷体" charset="0"/>
                      </a:rPr>
                      <a:t>访问控制</a:t>
                    </a:r>
                  </a:p>
                </p:txBody>
              </p:sp>
              <p:sp>
                <p:nvSpPr>
                  <p:cNvPr id="35" name="MG-圆角矩形 6"/>
                  <p:cNvSpPr/>
                  <p:nvPr>
                    <p:custDataLst>
                      <p:tags r:id="rId10"/>
                    </p:custDataLst>
                  </p:nvPr>
                </p:nvSpPr>
                <p:spPr>
                  <a:xfrm>
                    <a:off x="4245142" y="1209632"/>
                    <a:ext cx="939327" cy="423099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100" dirty="0">
                        <a:latin typeface="楷体" charset="0"/>
                        <a:ea typeface="楷体" charset="0"/>
                      </a:rPr>
                      <a:t>物理安全</a:t>
                    </a:r>
                  </a:p>
                </p:txBody>
              </p:sp>
              <p:sp>
                <p:nvSpPr>
                  <p:cNvPr id="36" name="MG-圆角矩形 6"/>
                  <p:cNvSpPr/>
                  <p:nvPr>
                    <p:custDataLst>
                      <p:tags r:id="rId11"/>
                    </p:custDataLst>
                  </p:nvPr>
                </p:nvSpPr>
                <p:spPr>
                  <a:xfrm>
                    <a:off x="5413586" y="1207258"/>
                    <a:ext cx="939327" cy="423099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100" dirty="0">
                        <a:latin typeface="楷体" charset="0"/>
                        <a:ea typeface="楷体" charset="0"/>
                      </a:rPr>
                      <a:t>网络</a:t>
                    </a:r>
                    <a:endParaRPr lang="en-US" altLang="zh-CN" sz="1100" dirty="0">
                      <a:latin typeface="楷体" charset="0"/>
                      <a:ea typeface="楷体" charset="0"/>
                    </a:endParaRPr>
                  </a:p>
                  <a:p>
                    <a:pPr algn="ctr"/>
                    <a:r>
                      <a:rPr lang="zh-CN" altLang="en-US" sz="1100" dirty="0">
                        <a:latin typeface="楷体" charset="0"/>
                        <a:ea typeface="楷体" charset="0"/>
                      </a:rPr>
                      <a:t>通信策略</a:t>
                    </a:r>
                    <a:endParaRPr lang="en-US" altLang="zh-CN" sz="1100" dirty="0">
                      <a:latin typeface="楷体" charset="0"/>
                      <a:ea typeface="楷体" charset="0"/>
                    </a:endParaRPr>
                  </a:p>
                </p:txBody>
              </p:sp>
            </p:grpSp>
            <p:sp>
              <p:nvSpPr>
                <p:cNvPr id="37" name="MG-圆角矩形 6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6637990" y="1811880"/>
                  <a:ext cx="939327" cy="42309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100" dirty="0">
                      <a:latin typeface="楷体" charset="0"/>
                      <a:ea typeface="楷体" charset="0"/>
                    </a:rPr>
                    <a:t>漏洞整改</a:t>
                  </a:r>
                </a:p>
              </p:txBody>
            </p:sp>
          </p:grpSp>
        </p:grpSp>
        <p:grpSp>
          <p:nvGrpSpPr>
            <p:cNvPr id="50" name="组合 49"/>
            <p:cNvGrpSpPr/>
            <p:nvPr/>
          </p:nvGrpSpPr>
          <p:grpSpPr>
            <a:xfrm>
              <a:off x="546701" y="4299942"/>
              <a:ext cx="5730285" cy="429489"/>
              <a:chOff x="546701" y="4279769"/>
              <a:chExt cx="5730285" cy="429489"/>
            </a:xfrm>
          </p:grpSpPr>
          <p:sp>
            <p:nvSpPr>
              <p:cNvPr id="41" name="MG-圆角矩形 1"/>
              <p:cNvSpPr/>
              <p:nvPr>
                <p:custDataLst>
                  <p:tags r:id="rId2"/>
                </p:custDataLst>
              </p:nvPr>
            </p:nvSpPr>
            <p:spPr>
              <a:xfrm>
                <a:off x="546701" y="4286159"/>
                <a:ext cx="939327" cy="423099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b="1" dirty="0">
                    <a:latin typeface="楷体" charset="0"/>
                    <a:ea typeface="楷体" charset="0"/>
                    <a:cs typeface="楷体" charset="0"/>
                  </a:rPr>
                  <a:t>IT</a:t>
                </a:r>
                <a:r>
                  <a:rPr lang="zh-CN" altLang="en-US" sz="1100" b="1" dirty="0">
                    <a:latin typeface="楷体" charset="0"/>
                    <a:ea typeface="楷体" charset="0"/>
                    <a:cs typeface="楷体" charset="0"/>
                  </a:rPr>
                  <a:t>资产清单</a:t>
                </a:r>
              </a:p>
            </p:txBody>
          </p:sp>
          <p:grpSp>
            <p:nvGrpSpPr>
              <p:cNvPr id="49" name="组合 48"/>
              <p:cNvGrpSpPr/>
              <p:nvPr/>
            </p:nvGrpSpPr>
            <p:grpSpPr>
              <a:xfrm>
                <a:off x="1776381" y="4279769"/>
                <a:ext cx="4500605" cy="429488"/>
                <a:chOff x="1776381" y="4279769"/>
                <a:chExt cx="4500605" cy="429488"/>
              </a:xfrm>
            </p:grpSpPr>
            <p:sp>
              <p:nvSpPr>
                <p:cNvPr id="42" name="MG-圆角矩形 6"/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1776381" y="4279770"/>
                  <a:ext cx="939327" cy="42309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100" dirty="0">
                      <a:latin typeface="楷体" charset="0"/>
                      <a:ea typeface="楷体" charset="0"/>
                    </a:rPr>
                    <a:t>主机台账</a:t>
                  </a:r>
                </a:p>
              </p:txBody>
            </p:sp>
            <p:sp>
              <p:nvSpPr>
                <p:cNvPr id="45" name="MG-圆角矩形 6"/>
                <p:cNvSpPr/>
                <p:nvPr>
                  <p:custDataLst>
                    <p:tags r:id="rId4"/>
                  </p:custDataLst>
                </p:nvPr>
              </p:nvSpPr>
              <p:spPr>
                <a:xfrm>
                  <a:off x="2996853" y="4281441"/>
                  <a:ext cx="939327" cy="42309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100" dirty="0">
                      <a:latin typeface="楷体" charset="0"/>
                      <a:ea typeface="楷体" charset="0"/>
                    </a:rPr>
                    <a:t>应用台账</a:t>
                  </a:r>
                </a:p>
              </p:txBody>
            </p:sp>
            <p:sp>
              <p:nvSpPr>
                <p:cNvPr id="46" name="MG-圆角矩形 6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4168048" y="4279769"/>
                  <a:ext cx="939327" cy="42309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100" dirty="0">
                      <a:latin typeface="楷体" charset="0"/>
                      <a:ea typeface="楷体" charset="0"/>
                    </a:rPr>
                    <a:t>设备台账</a:t>
                  </a:r>
                </a:p>
              </p:txBody>
            </p:sp>
            <p:sp>
              <p:nvSpPr>
                <p:cNvPr id="47" name="MG-圆角矩形 6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5337659" y="4286158"/>
                  <a:ext cx="939327" cy="42309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100" dirty="0">
                      <a:latin typeface="楷体" charset="0"/>
                      <a:ea typeface="楷体" charset="0"/>
                    </a:rPr>
                    <a:t>资产</a:t>
                  </a:r>
                  <a:endParaRPr lang="en-US" altLang="zh-CN" sz="1100" dirty="0">
                    <a:latin typeface="楷体" charset="0"/>
                    <a:ea typeface="楷体" charset="0"/>
                  </a:endParaRPr>
                </a:p>
                <a:p>
                  <a:pPr algn="ctr"/>
                  <a:r>
                    <a:rPr lang="zh-CN" altLang="en-US" sz="1100" dirty="0">
                      <a:latin typeface="楷体" charset="0"/>
                      <a:ea typeface="楷体" charset="0"/>
                    </a:rPr>
                    <a:t>归属清单</a:t>
                  </a:r>
                </a:p>
              </p:txBody>
            </p:sp>
          </p:grpSp>
        </p:grpSp>
        <p:sp>
          <p:nvSpPr>
            <p:cNvPr id="51" name="上箭头 50"/>
            <p:cNvSpPr/>
            <p:nvPr/>
          </p:nvSpPr>
          <p:spPr>
            <a:xfrm>
              <a:off x="863377" y="4006268"/>
              <a:ext cx="252239" cy="149658"/>
            </a:xfrm>
            <a:prstGeom prst="upArrow">
              <a:avLst/>
            </a:prstGeom>
            <a:ln w="952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charset="0"/>
                <a:ea typeface="楷体" charset="0"/>
              </a:endParaRPr>
            </a:p>
          </p:txBody>
        </p:sp>
        <p:sp>
          <p:nvSpPr>
            <p:cNvPr id="52" name="上箭头 51"/>
            <p:cNvSpPr/>
            <p:nvPr/>
          </p:nvSpPr>
          <p:spPr>
            <a:xfrm>
              <a:off x="863376" y="3249649"/>
              <a:ext cx="252239" cy="149658"/>
            </a:xfrm>
            <a:prstGeom prst="upArrow">
              <a:avLst/>
            </a:prstGeom>
            <a:ln w="952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charset="0"/>
                <a:ea typeface="楷体" charset="0"/>
              </a:endParaRPr>
            </a:p>
          </p:txBody>
        </p:sp>
        <p:sp>
          <p:nvSpPr>
            <p:cNvPr id="53" name="上箭头 52"/>
            <p:cNvSpPr/>
            <p:nvPr/>
          </p:nvSpPr>
          <p:spPr>
            <a:xfrm>
              <a:off x="863375" y="2334118"/>
              <a:ext cx="252239" cy="149658"/>
            </a:xfrm>
            <a:prstGeom prst="upArrow">
              <a:avLst/>
            </a:prstGeom>
            <a:ln w="952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charset="0"/>
                <a:ea typeface="楷体" charset="0"/>
              </a:endParaRPr>
            </a:p>
          </p:txBody>
        </p:sp>
      </p:grpSp>
      <p:sp>
        <p:nvSpPr>
          <p:cNvPr id="23" name="MG-圆角矩形 6"/>
          <p:cNvSpPr/>
          <p:nvPr>
            <p:custDataLst>
              <p:tags r:id="rId1"/>
            </p:custDataLst>
          </p:nvPr>
        </p:nvSpPr>
        <p:spPr>
          <a:xfrm>
            <a:off x="7861449" y="2523108"/>
            <a:ext cx="939327" cy="4230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风险整改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>
            <a:off x="863377" y="290921"/>
            <a:ext cx="2268463" cy="252730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  <a:cs typeface="+mn-ea"/>
                <a:sym typeface="微软雅黑" charset="-122"/>
              </a:rPr>
              <a:t>IT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  <a:cs typeface="+mn-ea"/>
                <a:sym typeface="微软雅黑" charset="-122"/>
              </a:rPr>
              <a:t>资产管理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1881505" y="1491615"/>
            <a:ext cx="5380355" cy="2952750"/>
            <a:chOff x="1303" y="1895"/>
            <a:chExt cx="8473" cy="4650"/>
          </a:xfrm>
        </p:grpSpPr>
        <p:sp>
          <p:nvSpPr>
            <p:cNvPr id="2" name="圆角矩形 1"/>
            <p:cNvSpPr/>
            <p:nvPr/>
          </p:nvSpPr>
          <p:spPr>
            <a:xfrm>
              <a:off x="1303" y="1895"/>
              <a:ext cx="1021" cy="567"/>
            </a:xfrm>
            <a:prstGeom prst="roundRect">
              <a:avLst/>
            </a:prstGeom>
            <a:noFill/>
            <a:ln w="952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楷体" charset="0"/>
                  <a:ea typeface="楷体" charset="0"/>
                </a:rPr>
                <a:t>应用</a:t>
              </a:r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1360" y="2916"/>
              <a:ext cx="1021" cy="567"/>
            </a:xfrm>
            <a:prstGeom prst="roundRect">
              <a:avLst/>
            </a:prstGeom>
            <a:noFill/>
            <a:ln w="952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楷体" charset="0"/>
                  <a:ea typeface="楷体" charset="0"/>
                </a:rPr>
                <a:t>数据库</a:t>
              </a: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1360" y="3937"/>
              <a:ext cx="1021" cy="567"/>
            </a:xfrm>
            <a:prstGeom prst="roundRect">
              <a:avLst/>
            </a:prstGeom>
            <a:noFill/>
            <a:ln w="952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楷体" charset="0"/>
                  <a:ea typeface="楷体" charset="0"/>
                </a:rPr>
                <a:t>中间件</a:t>
              </a: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1416" y="4957"/>
              <a:ext cx="1021" cy="567"/>
            </a:xfrm>
            <a:prstGeom prst="roundRect">
              <a:avLst/>
            </a:prstGeom>
            <a:noFill/>
            <a:ln w="952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楷体" charset="0"/>
                  <a:ea typeface="楷体" charset="0"/>
                </a:rPr>
                <a:t>网络设备</a:t>
              </a: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416" y="5979"/>
              <a:ext cx="1021" cy="567"/>
            </a:xfrm>
            <a:prstGeom prst="roundRect">
              <a:avLst/>
            </a:prstGeom>
            <a:noFill/>
            <a:ln w="952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楷体" charset="0"/>
                  <a:ea typeface="楷体" charset="0"/>
                </a:rPr>
                <a:t>安全设备</a:t>
              </a: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4818" y="2349"/>
              <a:ext cx="1442" cy="567"/>
            </a:xfrm>
            <a:prstGeom prst="roundRect">
              <a:avLst/>
            </a:prstGeom>
            <a:noFill/>
            <a:ln w="952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latin typeface="楷体" charset="0"/>
                  <a:ea typeface="楷体" charset="0"/>
                </a:rPr>
                <a:t>IP</a:t>
              </a: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4818" y="3369"/>
              <a:ext cx="1452" cy="567"/>
            </a:xfrm>
            <a:prstGeom prst="roundRect">
              <a:avLst/>
            </a:prstGeom>
            <a:noFill/>
            <a:ln w="952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楷体" charset="0"/>
                  <a:ea typeface="楷体" charset="0"/>
                </a:rPr>
                <a:t>资产</a:t>
              </a:r>
            </a:p>
            <a:p>
              <a:pPr algn="ctr"/>
              <a:r>
                <a:rPr lang="zh-CN" altLang="en-US" sz="1200">
                  <a:latin typeface="楷体" charset="0"/>
                  <a:ea typeface="楷体" charset="0"/>
                </a:rPr>
                <a:t>归属部门</a:t>
              </a: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4828" y="4389"/>
              <a:ext cx="1442" cy="567"/>
            </a:xfrm>
            <a:prstGeom prst="roundRect">
              <a:avLst/>
            </a:prstGeom>
            <a:noFill/>
            <a:ln w="952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楷体" charset="0"/>
                  <a:ea typeface="楷体" charset="0"/>
                  <a:cs typeface="楷体" charset="0"/>
                </a:rPr>
                <a:t>资产</a:t>
              </a:r>
            </a:p>
            <a:p>
              <a:pPr algn="ctr"/>
              <a:r>
                <a:rPr lang="en-US" altLang="zh-CN" sz="1200">
                  <a:latin typeface="楷体" charset="0"/>
                  <a:ea typeface="楷体" charset="0"/>
                  <a:cs typeface="楷体" charset="0"/>
                </a:rPr>
                <a:t>  </a:t>
              </a:r>
              <a:r>
                <a:rPr lang="zh-CN" altLang="en-US" sz="1200">
                  <a:latin typeface="楷体" charset="0"/>
                  <a:ea typeface="楷体" charset="0"/>
                  <a:cs typeface="楷体" charset="0"/>
                </a:rPr>
                <a:t>申请人</a:t>
              </a: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828" y="5297"/>
              <a:ext cx="1442" cy="567"/>
            </a:xfrm>
            <a:prstGeom prst="roundRect">
              <a:avLst/>
            </a:prstGeom>
            <a:noFill/>
            <a:ln w="952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latin typeface="楷体" charset="0"/>
                  <a:ea typeface="楷体" charset="0"/>
                  <a:cs typeface="楷体" charset="0"/>
                </a:rPr>
                <a:t>资产</a:t>
              </a:r>
            </a:p>
            <a:p>
              <a:pPr algn="ctr"/>
              <a:r>
                <a:rPr lang="en-US" altLang="zh-CN" sz="1200">
                  <a:latin typeface="楷体" charset="0"/>
                  <a:ea typeface="楷体" charset="0"/>
                  <a:cs typeface="楷体" charset="0"/>
                </a:rPr>
                <a:t>  </a:t>
              </a:r>
              <a:r>
                <a:rPr lang="zh-CN" altLang="en-US" sz="1200">
                  <a:latin typeface="楷体" charset="0"/>
                  <a:ea typeface="楷体" charset="0"/>
                  <a:cs typeface="楷体" charset="0"/>
                </a:rPr>
                <a:t>运维人</a:t>
              </a: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8334" y="3766"/>
              <a:ext cx="1442" cy="567"/>
            </a:xfrm>
            <a:prstGeom prst="roundRect">
              <a:avLst/>
            </a:prstGeom>
            <a:noFill/>
            <a:ln w="9525"/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latin typeface="楷体" charset="0"/>
                  <a:ea typeface="楷体" charset="0"/>
                  <a:cs typeface="楷体" charset="0"/>
                </a:rPr>
                <a:t>IT</a:t>
              </a:r>
              <a:r>
                <a:rPr lang="zh-CN" altLang="en-US" sz="1200">
                  <a:latin typeface="楷体" charset="0"/>
                  <a:ea typeface="楷体" charset="0"/>
                  <a:cs typeface="楷体" charset="0"/>
                </a:rPr>
                <a:t>资产</a:t>
              </a:r>
            </a:p>
            <a:p>
              <a:pPr algn="ctr"/>
              <a:r>
                <a:rPr lang="zh-CN" altLang="en-US" sz="1200">
                  <a:latin typeface="楷体" charset="0"/>
                  <a:ea typeface="楷体" charset="0"/>
                  <a:cs typeface="楷体" charset="0"/>
                </a:rPr>
                <a:t>管理</a:t>
              </a:r>
            </a:p>
          </p:txBody>
        </p:sp>
        <p:cxnSp>
          <p:nvCxnSpPr>
            <p:cNvPr id="14" name="肘形连接符 13"/>
            <p:cNvCxnSpPr>
              <a:stCxn id="7" idx="1"/>
              <a:endCxn id="10" idx="1"/>
            </p:cNvCxnSpPr>
            <p:nvPr/>
          </p:nvCxnSpPr>
          <p:spPr>
            <a:xfrm rot="10800000" flipH="1" flipV="1">
              <a:off x="4818" y="2633"/>
              <a:ext cx="10" cy="2948"/>
            </a:xfrm>
            <a:prstGeom prst="bentConnector3">
              <a:avLst>
                <a:gd name="adj1" fmla="val -3750000"/>
              </a:avLst>
            </a:prstGeom>
            <a:noFill/>
            <a:ln w="9525"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" name="直接箭头连接符 14"/>
            <p:cNvCxnSpPr>
              <a:endCxn id="8" idx="1"/>
            </p:cNvCxnSpPr>
            <p:nvPr/>
          </p:nvCxnSpPr>
          <p:spPr>
            <a:xfrm>
              <a:off x="4454" y="3634"/>
              <a:ext cx="364" cy="19"/>
            </a:xfrm>
            <a:prstGeom prst="straightConnector1">
              <a:avLst/>
            </a:prstGeom>
            <a:noFill/>
            <a:ln w="9525"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" name="直接箭头连接符 15"/>
            <p:cNvCxnSpPr>
              <a:endCxn id="9" idx="1"/>
            </p:cNvCxnSpPr>
            <p:nvPr/>
          </p:nvCxnSpPr>
          <p:spPr>
            <a:xfrm flipV="1">
              <a:off x="4454" y="4673"/>
              <a:ext cx="374" cy="10"/>
            </a:xfrm>
            <a:prstGeom prst="straightConnector1">
              <a:avLst/>
            </a:prstGeom>
            <a:noFill/>
            <a:ln w="9525"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" name="肘形连接符 16"/>
            <p:cNvCxnSpPr/>
            <p:nvPr/>
          </p:nvCxnSpPr>
          <p:spPr>
            <a:xfrm>
              <a:off x="2324" y="2179"/>
              <a:ext cx="113" cy="4084"/>
            </a:xfrm>
            <a:prstGeom prst="bentConnector3">
              <a:avLst>
                <a:gd name="adj1" fmla="val 431858"/>
              </a:avLst>
            </a:prstGeom>
            <a:noFill/>
            <a:ln w="9525"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8" name="直接箭头连接符 17"/>
            <p:cNvCxnSpPr>
              <a:endCxn id="3" idx="3"/>
            </p:cNvCxnSpPr>
            <p:nvPr/>
          </p:nvCxnSpPr>
          <p:spPr>
            <a:xfrm flipH="1">
              <a:off x="2381" y="3184"/>
              <a:ext cx="384" cy="16"/>
            </a:xfrm>
            <a:prstGeom prst="straightConnector1">
              <a:avLst/>
            </a:prstGeom>
            <a:noFill/>
            <a:ln w="9525"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flipH="1">
              <a:off x="2422" y="4176"/>
              <a:ext cx="396" cy="45"/>
            </a:xfrm>
            <a:prstGeom prst="straightConnector1">
              <a:avLst/>
            </a:prstGeom>
            <a:noFill/>
            <a:ln w="9525"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2" name="直接箭头连接符 21"/>
            <p:cNvCxnSpPr>
              <a:endCxn id="5" idx="3"/>
            </p:cNvCxnSpPr>
            <p:nvPr/>
          </p:nvCxnSpPr>
          <p:spPr>
            <a:xfrm flipH="1">
              <a:off x="2437" y="5214"/>
              <a:ext cx="355" cy="27"/>
            </a:xfrm>
            <a:prstGeom prst="straightConnector1">
              <a:avLst/>
            </a:prstGeom>
            <a:noFill/>
            <a:ln w="9525"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flipV="1">
              <a:off x="2891" y="4163"/>
              <a:ext cx="1474" cy="15"/>
            </a:xfrm>
            <a:prstGeom prst="straightConnector1">
              <a:avLst/>
            </a:prstGeom>
            <a:noFill/>
            <a:ln w="9525"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4" name="肘形连接符 23"/>
            <p:cNvCxnSpPr>
              <a:stCxn id="7" idx="3"/>
              <a:endCxn id="10" idx="3"/>
            </p:cNvCxnSpPr>
            <p:nvPr/>
          </p:nvCxnSpPr>
          <p:spPr>
            <a:xfrm>
              <a:off x="6260" y="2633"/>
              <a:ext cx="10" cy="2948"/>
            </a:xfrm>
            <a:prstGeom prst="bentConnector3">
              <a:avLst>
                <a:gd name="adj1" fmla="val 3850000"/>
              </a:avLst>
            </a:prstGeom>
            <a:noFill/>
            <a:ln w="9525"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5" name="直接箭头连接符 24"/>
            <p:cNvCxnSpPr>
              <a:endCxn id="11" idx="1"/>
            </p:cNvCxnSpPr>
            <p:nvPr/>
          </p:nvCxnSpPr>
          <p:spPr>
            <a:xfrm>
              <a:off x="6675" y="3999"/>
              <a:ext cx="1659" cy="51"/>
            </a:xfrm>
            <a:prstGeom prst="straightConnector1">
              <a:avLst/>
            </a:prstGeom>
            <a:noFill/>
            <a:ln w="9525"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>
            <a:off x="863377" y="290921"/>
            <a:ext cx="1620391" cy="438582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  <a:cs typeface="+mn-ea"/>
                <a:sym typeface="微软雅黑" charset="-122"/>
              </a:rPr>
              <a:t>安全基线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27405" y="1203325"/>
            <a:ext cx="766445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zh-CN" altLang="en-US" b="1">
                <a:latin typeface="楷体" charset="0"/>
                <a:ea typeface="楷体" charset="0"/>
                <a:cs typeface="楷体" charset="0"/>
              </a:rPr>
              <a:t>基线编订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楷体" charset="0"/>
                <a:ea typeface="楷体" charset="0"/>
                <a:cs typeface="楷体" charset="0"/>
              </a:rPr>
              <a:t>覆盖范围</a:t>
            </a:r>
            <a:r>
              <a:rPr lang="en-US" altLang="zh-CN">
                <a:latin typeface="楷体" charset="0"/>
                <a:ea typeface="楷体" charset="0"/>
                <a:cs typeface="楷体" charset="0"/>
              </a:rPr>
              <a:t>: </a:t>
            </a:r>
            <a:r>
              <a:rPr lang="zh-CN" altLang="en-US">
                <a:latin typeface="楷体" charset="0"/>
                <a:ea typeface="楷体" charset="0"/>
                <a:cs typeface="楷体" charset="0"/>
              </a:rPr>
              <a:t>物理机房、操作系统、数据库、应用中间件、网络设备、安全设备等；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楷体" charset="0"/>
                <a:ea typeface="楷体" charset="0"/>
                <a:cs typeface="楷体" charset="0"/>
              </a:rPr>
              <a:t>基线要求</a:t>
            </a:r>
            <a:r>
              <a:rPr lang="en-US" altLang="zh-CN">
                <a:latin typeface="楷体" charset="0"/>
                <a:ea typeface="楷体" charset="0"/>
                <a:cs typeface="楷体" charset="0"/>
              </a:rPr>
              <a:t>: </a:t>
            </a:r>
            <a:r>
              <a:rPr lang="zh-CN" altLang="en-US">
                <a:latin typeface="楷体" charset="0"/>
                <a:ea typeface="楷体" charset="0"/>
                <a:cs typeface="楷体" charset="0"/>
              </a:rPr>
              <a:t>账号安全、权限配置、运维配置等</a:t>
            </a:r>
          </a:p>
          <a:p>
            <a:endParaRPr lang="zh-CN" altLang="en-US">
              <a:latin typeface="楷体" charset="0"/>
              <a:ea typeface="楷体" charset="0"/>
              <a:cs typeface="楷体" charset="0"/>
            </a:endParaRPr>
          </a:p>
          <a:p>
            <a:r>
              <a:rPr lang="zh-CN" altLang="en-US" b="1">
                <a:latin typeface="楷体" charset="0"/>
                <a:ea typeface="楷体" charset="0"/>
                <a:cs typeface="楷体" charset="0"/>
              </a:rPr>
              <a:t>基线验证：</a:t>
            </a:r>
            <a:r>
              <a:rPr lang="zh-CN" altLang="en-US">
                <a:latin typeface="楷体" charset="0"/>
                <a:ea typeface="楷体" charset="0"/>
                <a:cs typeface="楷体" charset="0"/>
              </a:rPr>
              <a:t>为了确保安全基线应用于生产环境不影响业务的连续性及稳定性，在测试环境进行验证测试是必要的；</a:t>
            </a:r>
          </a:p>
          <a:p>
            <a:endParaRPr lang="zh-CN" altLang="en-US">
              <a:latin typeface="楷体" charset="0"/>
              <a:ea typeface="楷体" charset="0"/>
              <a:cs typeface="楷体" charset="0"/>
            </a:endParaRPr>
          </a:p>
          <a:p>
            <a:r>
              <a:rPr lang="zh-CN" altLang="en-US" b="1">
                <a:latin typeface="楷体" charset="0"/>
                <a:ea typeface="楷体" charset="0"/>
                <a:cs typeface="楷体" charset="0"/>
              </a:rPr>
              <a:t>基线实施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楷体" charset="0"/>
                <a:ea typeface="楷体" charset="0"/>
                <a:cs typeface="楷体" charset="0"/>
              </a:rPr>
              <a:t>增量实施：定制镜像、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楷体" charset="0"/>
                <a:ea typeface="楷体" charset="0"/>
                <a:cs typeface="楷体" charset="0"/>
              </a:rPr>
              <a:t>存量实施：先边缘业务，后核心业务；实施有流程有审批，落实时有观察有回退方案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>
            <a:off x="863377" y="290921"/>
            <a:ext cx="1620391" cy="438582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  <a:cs typeface="+mn-ea"/>
                <a:sym typeface="微软雅黑" charset="-122"/>
              </a:rPr>
              <a:t>安全巡检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99160" y="915670"/>
            <a:ext cx="766445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zh-CN" altLang="en-US" b="1">
                <a:latin typeface="楷体" charset="0"/>
                <a:ea typeface="楷体" charset="0"/>
                <a:cs typeface="楷体" charset="0"/>
              </a:rPr>
              <a:t>安全运维常规巡检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楷体" charset="0"/>
                <a:ea typeface="楷体" charset="0"/>
                <a:cs typeface="楷体" charset="0"/>
              </a:rPr>
              <a:t>覆盖范围：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>
                <a:latin typeface="楷体" charset="0"/>
                <a:ea typeface="楷体" charset="0"/>
                <a:cs typeface="楷体" charset="0"/>
              </a:rPr>
              <a:t>物理机房：消防、空调、</a:t>
            </a:r>
            <a:r>
              <a:rPr lang="en-US" altLang="zh-CN">
                <a:latin typeface="楷体" charset="0"/>
                <a:ea typeface="楷体" charset="0"/>
                <a:cs typeface="楷体" charset="0"/>
              </a:rPr>
              <a:t>UPS</a:t>
            </a:r>
            <a:r>
              <a:rPr lang="zh-CN" altLang="en-US">
                <a:latin typeface="楷体" charset="0"/>
                <a:ea typeface="楷体" charset="0"/>
                <a:cs typeface="楷体" charset="0"/>
              </a:rPr>
              <a:t>、服务器运行状况；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>
                <a:latin typeface="楷体" charset="0"/>
                <a:ea typeface="楷体" charset="0"/>
                <a:cs typeface="楷体" charset="0"/>
              </a:rPr>
              <a:t>安全设备：安全设备运行状况、安全告警处置处置分析；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楷体" charset="0"/>
                <a:ea typeface="楷体" charset="0"/>
                <a:cs typeface="楷体" charset="0"/>
              </a:rPr>
              <a:t>巡检方式：监控</a:t>
            </a:r>
            <a:r>
              <a:rPr lang="en-US" altLang="zh-CN">
                <a:latin typeface="楷体" charset="0"/>
                <a:ea typeface="楷体" charset="0"/>
                <a:cs typeface="楷体" charset="0"/>
              </a:rPr>
              <a:t>+</a:t>
            </a:r>
            <a:r>
              <a:rPr lang="zh-CN" altLang="en-US">
                <a:latin typeface="楷体" charset="0"/>
                <a:ea typeface="楷体" charset="0"/>
                <a:cs typeface="楷体" charset="0"/>
              </a:rPr>
              <a:t>人工</a:t>
            </a:r>
          </a:p>
          <a:p>
            <a:r>
              <a:rPr lang="zh-CN" altLang="en-US" b="1">
                <a:latin typeface="楷体" charset="0"/>
                <a:ea typeface="楷体" charset="0"/>
                <a:cs typeface="楷体" charset="0"/>
              </a:rPr>
              <a:t>安全基线巡检：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楷体" charset="0"/>
                <a:ea typeface="楷体" charset="0"/>
                <a:cs typeface="楷体" charset="0"/>
              </a:rPr>
              <a:t>覆盖范围：账号安全、主机安全、应用安全、安全设备、数据安全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楷体" charset="0"/>
                <a:ea typeface="楷体" charset="0"/>
                <a:cs typeface="楷体" charset="0"/>
              </a:rPr>
              <a:t>巡检方式：监控</a:t>
            </a:r>
            <a:r>
              <a:rPr lang="en-US" altLang="zh-CN">
                <a:latin typeface="楷体" charset="0"/>
                <a:ea typeface="楷体" charset="0"/>
                <a:cs typeface="楷体" charset="0"/>
              </a:rPr>
              <a:t>+</a:t>
            </a:r>
            <a:r>
              <a:rPr lang="zh-CN" altLang="en-US">
                <a:latin typeface="楷体" charset="0"/>
                <a:ea typeface="楷体" charset="0"/>
                <a:cs typeface="楷体" charset="0"/>
              </a:rPr>
              <a:t>人工</a:t>
            </a:r>
            <a:r>
              <a:rPr lang="en-US" altLang="zh-CN">
                <a:latin typeface="楷体" charset="0"/>
                <a:ea typeface="楷体" charset="0"/>
                <a:cs typeface="楷体" charset="0"/>
              </a:rPr>
              <a:t>+</a:t>
            </a:r>
            <a:r>
              <a:rPr lang="zh-CN" altLang="en-US">
                <a:latin typeface="楷体" charset="0"/>
                <a:ea typeface="楷体" charset="0"/>
                <a:cs typeface="楷体" charset="0"/>
              </a:rPr>
              <a:t>自动化</a:t>
            </a:r>
          </a:p>
          <a:p>
            <a:endParaRPr lang="zh-CN" altLang="en-US">
              <a:latin typeface="楷体" charset="0"/>
              <a:ea typeface="楷体" charset="0"/>
              <a:cs typeface="楷体" charset="0"/>
            </a:endParaRPr>
          </a:p>
          <a:p>
            <a:r>
              <a:rPr lang="zh-CN" altLang="en-US" b="1">
                <a:latin typeface="楷体" charset="0"/>
                <a:ea typeface="楷体" charset="0"/>
                <a:cs typeface="楷体" charset="0"/>
              </a:rPr>
              <a:t>信息安全专项巡检：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楷体" charset="0"/>
                <a:ea typeface="楷体" charset="0"/>
                <a:cs typeface="楷体" charset="0"/>
              </a:rPr>
              <a:t>专项定义：大型节假日、地方或国家级重大网络安全保障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楷体" charset="0"/>
                <a:ea typeface="楷体" charset="0"/>
                <a:cs typeface="楷体" charset="0"/>
                <a:sym typeface="+mn-ea"/>
              </a:rPr>
              <a:t>覆盖范围：账号安全、主机安全、应用安全、安全设备、数据安全</a:t>
            </a:r>
            <a:endParaRPr lang="zh-CN" altLang="en-US">
              <a:latin typeface="楷体" charset="0"/>
              <a:ea typeface="楷体" charset="0"/>
              <a:cs typeface="楷体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楷体" charset="0"/>
                <a:ea typeface="楷体" charset="0"/>
                <a:cs typeface="楷体" charset="0"/>
                <a:sym typeface="+mn-ea"/>
              </a:rPr>
              <a:t>巡检方式：监控</a:t>
            </a:r>
            <a:r>
              <a:rPr lang="en-US" altLang="zh-CN">
                <a:latin typeface="楷体" charset="0"/>
                <a:ea typeface="楷体" charset="0"/>
                <a:cs typeface="楷体" charset="0"/>
                <a:sym typeface="+mn-ea"/>
              </a:rPr>
              <a:t>+</a:t>
            </a:r>
            <a:r>
              <a:rPr lang="zh-CN" altLang="en-US">
                <a:latin typeface="楷体" charset="0"/>
                <a:ea typeface="楷体" charset="0"/>
                <a:cs typeface="楷体" charset="0"/>
                <a:sym typeface="+mn-ea"/>
              </a:rPr>
              <a:t>人工</a:t>
            </a:r>
            <a:r>
              <a:rPr lang="en-US" altLang="zh-CN">
                <a:latin typeface="楷体" charset="0"/>
                <a:ea typeface="楷体" charset="0"/>
                <a:cs typeface="楷体" charset="0"/>
                <a:sym typeface="+mn-ea"/>
              </a:rPr>
              <a:t>+</a:t>
            </a:r>
            <a:r>
              <a:rPr lang="zh-CN" altLang="en-US">
                <a:latin typeface="楷体" charset="0"/>
                <a:ea typeface="楷体" charset="0"/>
                <a:cs typeface="楷体" charset="0"/>
                <a:sym typeface="+mn-ea"/>
              </a:rPr>
              <a:t>自动化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latin typeface="楷体" charset="0"/>
              <a:ea typeface="楷体" charset="0"/>
              <a:cs typeface="楷体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b="1">
                <a:latin typeface="楷体" charset="0"/>
                <a:ea typeface="楷体" charset="0"/>
                <a:cs typeface="楷体" charset="0"/>
              </a:rPr>
              <a:t>风险整改：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楷体" charset="0"/>
                <a:ea typeface="楷体" charset="0"/>
                <a:cs typeface="楷体" charset="0"/>
              </a:rPr>
              <a:t>可整改项目：由安全部门牵头与业务条线及相关运维、</a:t>
            </a:r>
            <a:r>
              <a:rPr lang="en-US" altLang="zh-CN">
                <a:latin typeface="楷体" charset="0"/>
                <a:ea typeface="楷体" charset="0"/>
                <a:cs typeface="楷体" charset="0"/>
              </a:rPr>
              <a:t>SRE</a:t>
            </a:r>
            <a:r>
              <a:rPr lang="zh-CN" altLang="en-US">
                <a:latin typeface="楷体" charset="0"/>
                <a:ea typeface="楷体" charset="0"/>
                <a:cs typeface="楷体" charset="0"/>
              </a:rPr>
              <a:t>人员沟通，制定整改排期，修复进行复测验收；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楷体" charset="0"/>
                <a:ea typeface="楷体" charset="0"/>
                <a:cs typeface="楷体" charset="0"/>
              </a:rPr>
              <a:t>短期无法整改或不可整改项目：申请例外流程，经高管审批，增加重点防护监控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3"/>
          <p:cNvSpPr txBox="1"/>
          <p:nvPr/>
        </p:nvSpPr>
        <p:spPr>
          <a:xfrm>
            <a:off x="863377" y="290921"/>
            <a:ext cx="1620391" cy="438582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charset="-122"/>
                <a:ea typeface="微软雅黑" charset="-122"/>
                <a:cs typeface="+mn-ea"/>
                <a:sym typeface="微软雅黑" charset="-122"/>
              </a:rPr>
              <a:t>安全审计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99160" y="1419225"/>
            <a:ext cx="785495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b="1" dirty="0">
                <a:latin typeface="楷体" charset="0"/>
                <a:ea typeface="楷体" charset="0"/>
                <a:sym typeface="+mn-ea"/>
              </a:rPr>
              <a:t>信息安全管理要素审计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楷体" charset="0"/>
                <a:ea typeface="楷体" charset="0"/>
                <a:sym typeface="+mn-ea"/>
              </a:rPr>
              <a:t>信息安全制度策略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楷体" charset="0"/>
                <a:ea typeface="楷体" charset="0"/>
                <a:sym typeface="+mn-ea"/>
              </a:rPr>
              <a:t>信息安全组织架构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楷体" charset="0"/>
                <a:ea typeface="楷体" charset="0"/>
                <a:sym typeface="+mn-ea"/>
              </a:rPr>
              <a:t>人力资源安全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楷体" charset="0"/>
                <a:ea typeface="楷体" charset="0"/>
                <a:sym typeface="+mn-ea"/>
              </a:rPr>
              <a:t>供应商安全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楷体" charset="0"/>
                <a:ea typeface="楷体" charset="0"/>
                <a:sym typeface="+mn-ea"/>
              </a:rPr>
              <a:t>安全事件管理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dirty="0">
              <a:latin typeface="楷体" charset="0"/>
              <a:ea typeface="楷体" charset="0"/>
              <a:sym typeface="+mn-ea"/>
            </a:endParaRPr>
          </a:p>
          <a:p>
            <a:pPr algn="l"/>
            <a:r>
              <a:rPr lang="zh-CN" altLang="en-US" b="1" dirty="0">
                <a:latin typeface="楷体" charset="0"/>
                <a:ea typeface="楷体" charset="0"/>
                <a:sym typeface="+mn-ea"/>
              </a:rPr>
              <a:t>信息安全关键技术审计</a:t>
            </a:r>
            <a:endParaRPr lang="zh-CN" altLang="en-US" b="1" dirty="0">
              <a:latin typeface="楷体" charset="0"/>
              <a:ea typeface="楷体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楷体" charset="0"/>
                <a:ea typeface="楷体" charset="0"/>
                <a:sym typeface="+mn-ea"/>
              </a:rPr>
              <a:t>访问控制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楷体" charset="0"/>
                <a:ea typeface="楷体" charset="0"/>
                <a:sym typeface="+mn-ea"/>
              </a:rPr>
              <a:t>物理安全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楷体" charset="0"/>
                <a:ea typeface="楷体" charset="0"/>
                <a:sym typeface="+mn-ea"/>
              </a:rPr>
              <a:t>设备安全（网络设备、安全设备）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>
                <a:latin typeface="楷体" charset="0"/>
                <a:ea typeface="楷体" charset="0"/>
                <a:sym typeface="+mn-ea"/>
              </a:rPr>
              <a:t>系统运维、开发</a:t>
            </a:r>
            <a:endParaRPr lang="zh-CN" altLang="en-US">
              <a:latin typeface="楷体" charset="0"/>
              <a:ea typeface="楷体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48"/>
          <p:cNvSpPr txBox="1"/>
          <p:nvPr/>
        </p:nvSpPr>
        <p:spPr>
          <a:xfrm>
            <a:off x="2655418" y="2188552"/>
            <a:ext cx="3667346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D00000"/>
                </a:solidFill>
                <a:latin typeface="微软雅黑" charset="-122"/>
                <a:ea typeface="微软雅黑" charset="-122"/>
                <a:cs typeface="+mn-ea"/>
                <a:sym typeface="微软雅黑" charset="-122"/>
              </a:rPr>
              <a:t>谢谢聆听</a:t>
            </a:r>
          </a:p>
        </p:txBody>
      </p:sp>
      <p:sp>
        <p:nvSpPr>
          <p:cNvPr id="20" name="等腰三角形 19"/>
          <p:cNvSpPr/>
          <p:nvPr/>
        </p:nvSpPr>
        <p:spPr>
          <a:xfrm rot="5400000">
            <a:off x="-112190" y="2855350"/>
            <a:ext cx="2374384" cy="2150007"/>
          </a:xfrm>
          <a:prstGeom prst="triangle">
            <a:avLst/>
          </a:prstGeom>
          <a:solidFill>
            <a:srgbClr val="D00000"/>
          </a:solidFill>
          <a:ln>
            <a:noFill/>
          </a:ln>
          <a:effectLst>
            <a:outerShdw blurRad="317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-122"/>
              <a:ea typeface="微软雅黑" charset="-122"/>
              <a:cs typeface="+mn-ea"/>
              <a:sym typeface="微软雅黑" charset="-122"/>
            </a:endParaRPr>
          </a:p>
        </p:txBody>
      </p:sp>
      <p:sp>
        <p:nvSpPr>
          <p:cNvPr id="22" name="等腰三角形 21"/>
          <p:cNvSpPr/>
          <p:nvPr/>
        </p:nvSpPr>
        <p:spPr>
          <a:xfrm rot="16200000" flipH="1">
            <a:off x="1730131" y="2319873"/>
            <a:ext cx="971173" cy="879398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317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-122"/>
              <a:ea typeface="微软雅黑" charset="-122"/>
              <a:cs typeface="+mn-ea"/>
              <a:sym typeface="微软雅黑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013297" y="1923678"/>
            <a:ext cx="2951588" cy="307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>
              <a:lnSpc>
                <a:spcPts val="2000"/>
              </a:lnSpc>
            </a:pPr>
            <a:r>
              <a:rPr lang="en-US" altLang="zh-CN" sz="3600" b="1" dirty="0">
                <a:solidFill>
                  <a:schemeClr val="bg1">
                    <a:lumMod val="50000"/>
                  </a:schemeClr>
                </a:solidFill>
                <a:latin typeface="微软雅黑" charset="-122"/>
                <a:ea typeface="微软雅黑" charset="-122"/>
                <a:cs typeface="+mn-ea"/>
                <a:sym typeface="微软雅黑" charset="-122"/>
              </a:rPr>
              <a:t>THANKS</a:t>
            </a:r>
            <a:endParaRPr lang="zh-CN" altLang="en-US" sz="3600" b="1" dirty="0">
              <a:solidFill>
                <a:schemeClr val="bg1">
                  <a:lumMod val="50000"/>
                </a:schemeClr>
              </a:solidFill>
              <a:latin typeface="微软雅黑" charset="-122"/>
              <a:ea typeface="微软雅黑" charset="-122"/>
              <a:cs typeface="+mn-ea"/>
              <a:sym typeface="微软雅黑" charset="-122"/>
            </a:endParaRPr>
          </a:p>
        </p:txBody>
      </p:sp>
      <p:sp>
        <p:nvSpPr>
          <p:cNvPr id="25" name="等腰三角形 24"/>
          <p:cNvSpPr/>
          <p:nvPr/>
        </p:nvSpPr>
        <p:spPr>
          <a:xfrm rot="5400000" flipV="1">
            <a:off x="7442861" y="1806716"/>
            <a:ext cx="1951885" cy="1450392"/>
          </a:xfrm>
          <a:prstGeom prst="triangle">
            <a:avLst/>
          </a:prstGeom>
          <a:solidFill>
            <a:srgbClr val="D00000"/>
          </a:solidFill>
          <a:ln>
            <a:noFill/>
          </a:ln>
          <a:effectLst>
            <a:outerShdw blurRad="3175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charset="-122"/>
              <a:ea typeface="微软雅黑" charset="-122"/>
              <a:cs typeface="+mn-ea"/>
              <a:sym typeface="微软雅黑" charset="-122"/>
            </a:endParaRPr>
          </a:p>
        </p:txBody>
      </p:sp>
      <p:sp>
        <p:nvSpPr>
          <p:cNvPr id="7" name="文本框 3"/>
          <p:cNvSpPr txBox="1"/>
          <p:nvPr/>
        </p:nvSpPr>
        <p:spPr>
          <a:xfrm>
            <a:off x="3365385" y="3357814"/>
            <a:ext cx="5198999" cy="300082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  <a:cs typeface="+mn-ea"/>
                <a:sym typeface="微软雅黑" charset="-122"/>
              </a:rPr>
              <a:t>汇报人：田夜明，</a:t>
            </a:r>
            <a:r>
              <a:rPr lang="en-US" altLang="zh-CN" sz="1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-122"/>
                <a:ea typeface="微软雅黑" charset="-122"/>
                <a:cs typeface="+mn-ea"/>
                <a:sym typeface="微软雅黑" charset="-122"/>
              </a:rPr>
              <a:t>1197526680@qq.com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1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2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3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8000">
                                          <p:cBhvr additive="base">
                                            <p:cTn id="15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8000">
                                          <p:cBhvr additive="base">
                                            <p:cTn id="16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1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2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880"/>
                                </p:stCondLst>
                                <p:childTnLst>
                                  <p:par>
                                    <p:cTn id="27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  <p:bldP spid="20" grpId="0" animBg="1"/>
          <p:bldP spid="22" grpId="0" animBg="1"/>
          <p:bldP spid="23" grpId="0"/>
          <p:bldP spid="25" grpId="0" animBg="1"/>
          <p:bldP spid="7" grpId="0" bldLvl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8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1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2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880"/>
                                </p:stCondLst>
                                <p:childTnLst>
                                  <p:par>
                                    <p:cTn id="27" presetID="49" presetClass="entr" presetSubtype="0" decel="10000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  <p:bldP spid="20" grpId="0" animBg="1"/>
          <p:bldP spid="22" grpId="0" animBg="1"/>
          <p:bldP spid="23" grpId="0"/>
          <p:bldP spid="25" grpId="0" animBg="1"/>
          <p:bldP spid="7" grpId="0" bldLvl="0" animBg="1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jb3VudCI6OCwiaGRpZCI6IjY3NzM0YzdjMzVkZGU2ZWE5OWNhMDdjZjI5ZmI3MDJiIiwidXNlckNvdW50Ijo4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D-PA" val="v1.0.0"/>
</p:tagLst>
</file>

<file path=ppt/theme/theme1.xml><?xml version="1.0" encoding="utf-8"?>
<a:theme xmlns:a="http://schemas.openxmlformats.org/drawingml/2006/main" name="ytfcell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522</Words>
  <Application>Microsoft Office PowerPoint</Application>
  <PresentationFormat>全屏显示(16:9)</PresentationFormat>
  <Paragraphs>125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Arial</vt:lpstr>
      <vt:lpstr>楷体</vt:lpstr>
      <vt:lpstr>微软雅黑</vt:lpstr>
      <vt:lpstr>Calibri</vt:lpstr>
      <vt:lpstr>ytfcells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ytfcells;</dc:title>
  <dc:creator>ytfcells</dc:creator>
  <cp:keywords>ytfcells</cp:keywords>
  <cp:lastModifiedBy>china</cp:lastModifiedBy>
  <cp:revision>550</cp:revision>
  <dcterms:created xsi:type="dcterms:W3CDTF">2023-06-16T13:30:17Z</dcterms:created>
  <dcterms:modified xsi:type="dcterms:W3CDTF">2023-06-16T13:35:04Z</dcterms:modified>
  <cp:category>ytfcells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BC7A9350CBD64597A7F09FF8BFE7E132</vt:lpwstr>
  </property>
  <property fmtid="{D5CDD505-2E9C-101B-9397-08002B2CF9AE}" pid="3" name="KSOProductBuildVer">
    <vt:lpwstr>2052-5.1.1.7662</vt:lpwstr>
  </property>
  <property fmtid="{D5CDD505-2E9C-101B-9397-08002B2CF9AE}" pid="4" name="KSOTemplateUUID">
    <vt:lpwstr>v1.0_mb_y5nNpZ0/tIULh+7p2YN9DQ==</vt:lpwstr>
  </property>
</Properties>
</file>