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9" r:id="rId3"/>
    <p:sldId id="300" r:id="rId4"/>
    <p:sldId id="301" r:id="rId5"/>
    <p:sldId id="317" r:id="rId6"/>
    <p:sldId id="314" r:id="rId7"/>
    <p:sldId id="308" r:id="rId8"/>
    <p:sldId id="306" r:id="rId9"/>
    <p:sldId id="307" r:id="rId10"/>
    <p:sldId id="318" r:id="rId11"/>
    <p:sldId id="302" r:id="rId12"/>
    <p:sldId id="303" r:id="rId13"/>
    <p:sldId id="304" r:id="rId14"/>
    <p:sldId id="31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9769F14-377D-47EE-ADB8-2D4C44BED6B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30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99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571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76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7992-BF73-4538-9B2E-6409CEEC35DD}"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69F14-377D-47EE-ADB8-2D4C44BED6B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24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17992-BF73-4538-9B2E-6409CEEC35DD}"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69F14-377D-47EE-ADB8-2D4C44BED6B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64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17992-BF73-4538-9B2E-6409CEEC35DD}"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69F14-377D-47EE-ADB8-2D4C44BED6B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6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17992-BF73-4538-9B2E-6409CEEC35DD}"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69F14-377D-47EE-ADB8-2D4C44BED6B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791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17992-BF73-4538-9B2E-6409CEEC35DD}"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69F14-377D-47EE-ADB8-2D4C44BED6B1}" type="slidenum">
              <a:rPr lang="en-US" smtClean="0"/>
              <a:t>‹#›</a:t>
            </a:fld>
            <a:endParaRPr lang="en-US"/>
          </a:p>
        </p:txBody>
      </p:sp>
    </p:spTree>
    <p:extLst>
      <p:ext uri="{BB962C8B-B14F-4D97-AF65-F5344CB8AC3E}">
        <p14:creationId xmlns:p14="http://schemas.microsoft.com/office/powerpoint/2010/main" val="255396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17992-BF73-4538-9B2E-6409CEEC35DD}"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69F14-377D-47EE-ADB8-2D4C44BED6B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945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E17992-BF73-4538-9B2E-6409CEEC35DD}" type="datetimeFigureOut">
              <a:rPr lang="en-US" smtClean="0"/>
              <a:t>1/15/2021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9769F14-377D-47EE-ADB8-2D4C44BED6B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44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E17992-BF73-4538-9B2E-6409CEEC35DD}" type="datetimeFigureOut">
              <a:rPr lang="en-US" smtClean="0"/>
              <a:t>1/15/2021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9769F14-377D-47EE-ADB8-2D4C44BED6B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2798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C676-C96F-45E8-BEF8-D5F986E70ADC}"/>
              </a:ext>
            </a:extLst>
          </p:cNvPr>
          <p:cNvSpPr>
            <a:spLocks noGrp="1"/>
          </p:cNvSpPr>
          <p:nvPr>
            <p:ph type="ctrTitle"/>
          </p:nvPr>
        </p:nvSpPr>
        <p:spPr>
          <a:xfrm>
            <a:off x="3211033" y="2573079"/>
            <a:ext cx="8038214" cy="806726"/>
          </a:xfrm>
        </p:spPr>
        <p:txBody>
          <a:bodyPr>
            <a:normAutofit/>
          </a:bodyPr>
          <a:lstStyle/>
          <a:p>
            <a:pPr algn="ctr"/>
            <a:r>
              <a:rPr lang="en-US" sz="4800" dirty="0">
                <a:solidFill>
                  <a:srgbClr val="EBEBEB"/>
                </a:solidFill>
                <a:effectLst>
                  <a:outerShdw blurRad="38100" dist="38100" dir="2700000" algn="tl">
                    <a:srgbClr val="000000">
                      <a:alpha val="43137"/>
                    </a:srgbClr>
                  </a:outerShdw>
                </a:effectLst>
                <a:latin typeface="Bernard MT Condensed" panose="02050806060905020404" pitchFamily="18" charset="0"/>
              </a:rPr>
              <a:t>Insight Tech Consulting Group</a:t>
            </a:r>
          </a:p>
        </p:txBody>
      </p:sp>
      <p:sp>
        <p:nvSpPr>
          <p:cNvPr id="3" name="Subtitle 2">
            <a:extLst>
              <a:ext uri="{FF2B5EF4-FFF2-40B4-BE49-F238E27FC236}">
                <a16:creationId xmlns:a16="http://schemas.microsoft.com/office/drawing/2014/main" id="{0B14FBBF-9993-441D-989A-B0918F71DBC3}"/>
              </a:ext>
            </a:extLst>
          </p:cNvPr>
          <p:cNvSpPr>
            <a:spLocks noGrp="1"/>
          </p:cNvSpPr>
          <p:nvPr>
            <p:ph type="subTitle" idx="1"/>
          </p:nvPr>
        </p:nvSpPr>
        <p:spPr>
          <a:xfrm>
            <a:off x="6713032" y="3755399"/>
            <a:ext cx="4254375" cy="404405"/>
          </a:xfrm>
        </p:spPr>
        <p:txBody>
          <a:bodyPr>
            <a:normAutofit fontScale="77500" lnSpcReduction="20000"/>
          </a:bodyPr>
          <a:lstStyle/>
          <a:p>
            <a:pPr algn="r"/>
            <a:r>
              <a:rPr lang="en-US" dirty="0"/>
              <a:t>Providing IT Solutions…</a:t>
            </a:r>
          </a:p>
        </p:txBody>
      </p:sp>
      <p:pic>
        <p:nvPicPr>
          <p:cNvPr id="27" name="Graphic 26" descr="Head with Gears">
            <a:extLst>
              <a:ext uri="{FF2B5EF4-FFF2-40B4-BE49-F238E27FC236}">
                <a16:creationId xmlns:a16="http://schemas.microsoft.com/office/drawing/2014/main" id="{3442C758-DA09-46B0-A371-EB60E0D4B1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31" y="1464597"/>
            <a:ext cx="3830416" cy="383041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813342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5B826F-7448-4F1A-87FF-1447F5CE9712}"/>
              </a:ext>
            </a:extLst>
          </p:cNvPr>
          <p:cNvSpPr>
            <a:spLocks noGrp="1"/>
          </p:cNvSpPr>
          <p:nvPr>
            <p:ph type="title"/>
          </p:nvPr>
        </p:nvSpPr>
        <p:spPr>
          <a:xfrm>
            <a:off x="1451579" y="804519"/>
            <a:ext cx="9603275" cy="1049235"/>
          </a:xfrm>
        </p:spPr>
        <p:txBody>
          <a:bodyPr>
            <a:normAutofit/>
          </a:bodyPr>
          <a:lstStyle/>
          <a:p>
            <a:r>
              <a:rPr lang="en-US" b="1" dirty="0">
                <a:effectLst>
                  <a:outerShdw blurRad="38100" dist="38100" dir="2700000" algn="tl">
                    <a:srgbClr val="000000">
                      <a:alpha val="43137"/>
                    </a:srgbClr>
                  </a:outerShdw>
                </a:effectLst>
              </a:rPr>
              <a:t>POM – Contd..</a:t>
            </a:r>
          </a:p>
        </p:txBody>
      </p:sp>
      <p:sp>
        <p:nvSpPr>
          <p:cNvPr id="3" name="Content Placeholder 2">
            <a:extLst>
              <a:ext uri="{FF2B5EF4-FFF2-40B4-BE49-F238E27FC236}">
                <a16:creationId xmlns:a16="http://schemas.microsoft.com/office/drawing/2014/main" id="{FCCF8D9A-616C-452C-9909-82EEBC8E2D9A}"/>
              </a:ext>
            </a:extLst>
          </p:cNvPr>
          <p:cNvSpPr>
            <a:spLocks noGrp="1"/>
          </p:cNvSpPr>
          <p:nvPr>
            <p:ph idx="1"/>
          </p:nvPr>
        </p:nvSpPr>
        <p:spPr>
          <a:xfrm>
            <a:off x="1451579" y="2015732"/>
            <a:ext cx="9818933" cy="3853440"/>
          </a:xfrm>
        </p:spPr>
        <p:txBody>
          <a:bodyPr>
            <a:normAutofit fontScale="92500" lnSpcReduction="10000"/>
          </a:bodyPr>
          <a:lstStyle/>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project dependencies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plugins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goals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build profiles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project version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developers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375"/>
              </a:spcAft>
              <a:buSzPts val="1000"/>
              <a:buFont typeface="Symbol" panose="05050102010706020507" pitchFamily="18" charset="2"/>
              <a:buChar char=""/>
              <a:tabLst>
                <a:tab pos="457200" algn="l"/>
              </a:tabLs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mailing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30480" indent="0">
              <a:spcBef>
                <a:spcPts val="600"/>
              </a:spcBef>
              <a:spcAft>
                <a:spcPts val="720"/>
              </a:spcAft>
              <a:buNone/>
            </a:pPr>
            <a:r>
              <a:rPr lang="en-US" sz="1800" b="1" dirty="0">
                <a:effectLst/>
                <a:latin typeface="Century Gothic" panose="020B0502020202020204" pitchFamily="34" charset="0"/>
                <a:ea typeface="Times New Roman" panose="02020603050405020304" pitchFamily="18" charset="0"/>
                <a:cs typeface="Arial" panose="020B0604020202020204" pitchFamily="34" charset="0"/>
              </a:rPr>
              <a:t>Note:</a:t>
            </a:r>
          </a:p>
          <a:p>
            <a:pPr marL="0" marR="30480" indent="0">
              <a:spcBef>
                <a:spcPts val="600"/>
              </a:spcBef>
              <a:spcAft>
                <a:spcPts val="720"/>
              </a:spcAft>
              <a:buNone/>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Before creating a POM, we should first decide the project </a:t>
            </a:r>
            <a:r>
              <a:rPr lang="en-US" sz="1800" b="1" dirty="0">
                <a:effectLst/>
                <a:latin typeface="Century Gothic" panose="020B0502020202020204" pitchFamily="34" charset="0"/>
                <a:ea typeface="Times New Roman" panose="02020603050405020304" pitchFamily="18" charset="0"/>
                <a:cs typeface="Arial" panose="020B0604020202020204" pitchFamily="34" charset="0"/>
              </a:rPr>
              <a:t>group</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a:t>
            </a:r>
            <a:r>
              <a:rPr lang="en-US" sz="1800" b="1" dirty="0" err="1">
                <a:solidFill>
                  <a:srgbClr val="FF0000"/>
                </a:solidFill>
                <a:effectLst/>
                <a:latin typeface="Century Gothic" panose="020B0502020202020204" pitchFamily="34" charset="0"/>
                <a:ea typeface="Times New Roman" panose="02020603050405020304" pitchFamily="18" charset="0"/>
                <a:cs typeface="Arial" panose="020B0604020202020204" pitchFamily="34" charset="0"/>
              </a:rPr>
              <a:t>groupId</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its </a:t>
            </a:r>
            <a:r>
              <a:rPr lang="en-US" sz="1800" b="1" dirty="0">
                <a:effectLst/>
                <a:latin typeface="Century Gothic" panose="020B0502020202020204" pitchFamily="34" charset="0"/>
                <a:ea typeface="Times New Roman" panose="02020603050405020304" pitchFamily="18" charset="0"/>
                <a:cs typeface="Arial" panose="020B0604020202020204" pitchFamily="34" charset="0"/>
              </a:rPr>
              <a:t>name</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a:t>
            </a:r>
            <a:r>
              <a:rPr lang="en-US" sz="1800" b="1" dirty="0" err="1">
                <a:solidFill>
                  <a:srgbClr val="FF0000"/>
                </a:solidFill>
                <a:effectLst/>
                <a:latin typeface="Century Gothic" panose="020B0502020202020204" pitchFamily="34" charset="0"/>
                <a:ea typeface="Times New Roman" panose="02020603050405020304" pitchFamily="18" charset="0"/>
                <a:cs typeface="Arial" panose="020B0604020202020204" pitchFamily="34" charset="0"/>
              </a:rPr>
              <a:t>artifactId</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and its version as these attributes help in uniquely identifying the project in repository.</a:t>
            </a:r>
          </a:p>
          <a:p>
            <a:pPr marL="30480" marR="30480">
              <a:spcBef>
                <a:spcPts val="600"/>
              </a:spcBef>
              <a:spcAft>
                <a:spcPts val="72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5282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4" name="Rectangle 1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7FA7A822-A6A7-438E-AAD4-84E6C66017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4130" y="643467"/>
            <a:ext cx="9303489" cy="4873234"/>
          </a:xfrm>
          <a:prstGeom prst="rect">
            <a:avLst/>
          </a:prstGeom>
        </p:spPr>
      </p:pic>
    </p:spTree>
    <p:extLst>
      <p:ext uri="{BB962C8B-B14F-4D97-AF65-F5344CB8AC3E}">
        <p14:creationId xmlns:p14="http://schemas.microsoft.com/office/powerpoint/2010/main" val="84857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DD4B-86BA-4ED3-9A4E-5491918212AA}"/>
              </a:ext>
            </a:extLst>
          </p:cNvPr>
          <p:cNvSpPr>
            <a:spLocks noGrp="1"/>
          </p:cNvSpPr>
          <p:nvPr>
            <p:ph type="title"/>
          </p:nvPr>
        </p:nvSpPr>
        <p:spPr>
          <a:xfrm>
            <a:off x="1451579" y="804519"/>
            <a:ext cx="9603275" cy="1049235"/>
          </a:xfrm>
        </p:spPr>
        <p:txBody>
          <a:bodyPr>
            <a:normAutofit/>
          </a:bodyPr>
          <a:lstStyle/>
          <a:p>
            <a:r>
              <a:rPr lang="en-US" b="1"/>
              <a:t>WAR File</a:t>
            </a:r>
          </a:p>
        </p:txBody>
      </p:sp>
      <p:sp>
        <p:nvSpPr>
          <p:cNvPr id="3" name="Content Placeholder 2">
            <a:extLst>
              <a:ext uri="{FF2B5EF4-FFF2-40B4-BE49-F238E27FC236}">
                <a16:creationId xmlns:a16="http://schemas.microsoft.com/office/drawing/2014/main" id="{9FD562F5-F2A7-4EB4-9E49-4CABF8F665F5}"/>
              </a:ext>
            </a:extLst>
          </p:cNvPr>
          <p:cNvSpPr>
            <a:spLocks noGrp="1"/>
          </p:cNvSpPr>
          <p:nvPr>
            <p:ph idx="1"/>
          </p:nvPr>
        </p:nvSpPr>
        <p:spPr>
          <a:xfrm>
            <a:off x="1451579" y="2270918"/>
            <a:ext cx="9603275" cy="3450613"/>
          </a:xfrm>
        </p:spPr>
        <p:txBody>
          <a:bodyPr>
            <a:normAutofit/>
          </a:bodyPr>
          <a:lstStyle/>
          <a:p>
            <a:pPr marL="0" marR="0" indent="0" algn="just">
              <a:spcBef>
                <a:spcPts val="0"/>
              </a:spcBef>
              <a:spcAft>
                <a:spcPts val="800"/>
              </a:spcAft>
              <a:buNone/>
            </a:pPr>
            <a:r>
              <a:rPr lang="en-US" sz="2800" dirty="0">
                <a:effectLst/>
                <a:latin typeface="Century Gothic" panose="020B0502020202020204" pitchFamily="34" charset="0"/>
                <a:ea typeface="Calibri" panose="020F0502020204030204" pitchFamily="34" charset="0"/>
                <a:cs typeface="Arial" panose="020B0604020202020204" pitchFamily="34" charset="0"/>
              </a:rPr>
              <a:t>In software engineering, a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WAR file</a:t>
            </a:r>
            <a:r>
              <a:rPr lang="en-US" sz="2800" dirty="0">
                <a:effectLst/>
                <a:latin typeface="Calibri" panose="020F0502020204030204" pitchFamily="34" charset="0"/>
                <a:ea typeface="Calibri" panose="020F0502020204030204" pitchFamily="34" charset="0"/>
                <a:cs typeface="Times New Roman" panose="02020603050405020304" pitchFamily="18" charset="0"/>
              </a:rPr>
              <a:t> (Web Application Resource or Web application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ARchive</a:t>
            </a:r>
            <a:r>
              <a:rPr lang="en-US" sz="2800" dirty="0">
                <a:effectLst/>
                <a:latin typeface="Calibri" panose="020F0502020204030204" pitchFamily="34" charset="0"/>
                <a:ea typeface="Calibri" panose="020F0502020204030204" pitchFamily="34" charset="0"/>
                <a:cs typeface="Times New Roman" panose="02020603050405020304" pitchFamily="18" charset="0"/>
              </a:rPr>
              <a:t>) is a file used to distribute a collection of JAR-</a:t>
            </a:r>
            <a:r>
              <a:rPr lang="en-US" sz="2800" b="1" dirty="0">
                <a:effectLst/>
                <a:latin typeface="Calibri" panose="020F0502020204030204" pitchFamily="34" charset="0"/>
                <a:ea typeface="Calibri" panose="020F0502020204030204" pitchFamily="34" charset="0"/>
                <a:cs typeface="Times New Roman" panose="02020603050405020304" pitchFamily="18" charset="0"/>
              </a:rPr>
              <a:t>files</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JavaServer</a:t>
            </a:r>
            <a:r>
              <a:rPr lang="en-US" sz="2800" dirty="0">
                <a:effectLst/>
                <a:latin typeface="Calibri" panose="020F0502020204030204" pitchFamily="34" charset="0"/>
                <a:ea typeface="Calibri" panose="020F0502020204030204" pitchFamily="34" charset="0"/>
                <a:cs typeface="Times New Roman" panose="02020603050405020304" pitchFamily="18" charset="0"/>
              </a:rPr>
              <a:t> Pages, Java Servlets, Java classes, XML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files</a:t>
            </a:r>
            <a:r>
              <a:rPr lang="en-US" sz="2800" dirty="0">
                <a:effectLst/>
                <a:latin typeface="Calibri" panose="020F0502020204030204" pitchFamily="34" charset="0"/>
                <a:ea typeface="Calibri" panose="020F0502020204030204" pitchFamily="34" charset="0"/>
                <a:cs typeface="Times New Roman" panose="02020603050405020304" pitchFamily="18" charset="0"/>
              </a:rPr>
              <a:t>, tag libraries, static web pages (HTML and related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files</a:t>
            </a:r>
            <a:r>
              <a:rPr lang="en-US" sz="2800" dirty="0">
                <a:effectLst/>
                <a:latin typeface="Calibri" panose="020F0502020204030204" pitchFamily="34" charset="0"/>
                <a:ea typeface="Calibri" panose="020F0502020204030204" pitchFamily="34" charset="0"/>
                <a:cs typeface="Times New Roman" panose="02020603050405020304" pitchFamily="18" charset="0"/>
              </a:rPr>
              <a:t>) and other resources that together constitute a web </a:t>
            </a:r>
          </a:p>
        </p:txBody>
      </p:sp>
    </p:spTree>
    <p:extLst>
      <p:ext uri="{BB962C8B-B14F-4D97-AF65-F5344CB8AC3E}">
        <p14:creationId xmlns:p14="http://schemas.microsoft.com/office/powerpoint/2010/main" val="31153667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46E8-D451-498C-9F77-FCBDCCDE5F44}"/>
              </a:ext>
            </a:extLst>
          </p:cNvPr>
          <p:cNvSpPr>
            <a:spLocks noGrp="1"/>
          </p:cNvSpPr>
          <p:nvPr>
            <p:ph type="title"/>
          </p:nvPr>
        </p:nvSpPr>
        <p:spPr>
          <a:xfrm>
            <a:off x="1451579" y="804519"/>
            <a:ext cx="9603275" cy="1049235"/>
          </a:xfrm>
        </p:spPr>
        <p:txBody>
          <a:bodyPr>
            <a:normAutofit/>
          </a:bodyPr>
          <a:lstStyle/>
          <a:p>
            <a:r>
              <a:rPr lang="en-US" b="1"/>
              <a:t>JAR File</a:t>
            </a:r>
          </a:p>
        </p:txBody>
      </p:sp>
      <p:sp>
        <p:nvSpPr>
          <p:cNvPr id="3" name="Content Placeholder 2">
            <a:extLst>
              <a:ext uri="{FF2B5EF4-FFF2-40B4-BE49-F238E27FC236}">
                <a16:creationId xmlns:a16="http://schemas.microsoft.com/office/drawing/2014/main" id="{89F23315-E9E8-4711-8446-8EF4EE1D29F2}"/>
              </a:ext>
            </a:extLst>
          </p:cNvPr>
          <p:cNvSpPr>
            <a:spLocks noGrp="1"/>
          </p:cNvSpPr>
          <p:nvPr>
            <p:ph idx="1"/>
          </p:nvPr>
        </p:nvSpPr>
        <p:spPr>
          <a:xfrm>
            <a:off x="1451579" y="2611156"/>
            <a:ext cx="9603275" cy="2988515"/>
          </a:xfrm>
        </p:spPr>
        <p:txBody>
          <a:bodyPr>
            <a:normAutofit/>
          </a:bodyPr>
          <a:lstStyle/>
          <a:p>
            <a:pPr marL="0" marR="0" indent="0" algn="just">
              <a:spcBef>
                <a:spcPts val="0"/>
              </a:spcBef>
              <a:spcAft>
                <a:spcPts val="800"/>
              </a:spcAft>
              <a:buNone/>
            </a:pPr>
            <a:r>
              <a:rPr lang="en-US" sz="2800" dirty="0">
                <a:effectLst/>
                <a:latin typeface="Century Gothic" panose="020B0502020202020204" pitchFamily="34" charset="0"/>
                <a:ea typeface="Calibri" panose="020F0502020204030204" pitchFamily="34" charset="0"/>
                <a:cs typeface="Arial" panose="020B0604020202020204" pitchFamily="34" charset="0"/>
              </a:rPr>
              <a:t>A </a:t>
            </a:r>
            <a:r>
              <a:rPr lang="en-US" sz="2800" dirty="0">
                <a:effectLst/>
                <a:latin typeface="Calibri" panose="020F0502020204030204" pitchFamily="34" charset="0"/>
                <a:ea typeface="Calibri" panose="020F0502020204030204" pitchFamily="34" charset="0"/>
                <a:cs typeface="Times New Roman" panose="02020603050405020304" pitchFamily="18" charset="0"/>
              </a:rPr>
              <a:t>JAR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J</a:t>
            </a:r>
            <a:r>
              <a:rPr lang="en-US" sz="2800" dirty="0">
                <a:effectLst/>
                <a:latin typeface="Calibri" panose="020F0502020204030204" pitchFamily="34" charset="0"/>
                <a:ea typeface="Calibri" panose="020F0502020204030204" pitchFamily="34" charset="0"/>
                <a:cs typeface="Times New Roman" panose="02020603050405020304" pitchFamily="18" charset="0"/>
              </a:rPr>
              <a:t>ava </a:t>
            </a:r>
            <a:r>
              <a:rPr lang="en-US" sz="2800" b="1" dirty="0" err="1">
                <a:effectLst/>
                <a:latin typeface="Calibri" panose="020F0502020204030204" pitchFamily="34" charset="0"/>
                <a:ea typeface="Calibri" panose="020F0502020204030204" pitchFamily="34" charset="0"/>
                <a:cs typeface="Times New Roman" panose="02020603050405020304" pitchFamily="18" charset="0"/>
              </a:rPr>
              <a:t>AR</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chive</a:t>
            </a:r>
            <a:r>
              <a:rPr lang="en-US" sz="2800" dirty="0">
                <a:effectLst/>
                <a:latin typeface="Calibri" panose="020F0502020204030204" pitchFamily="34" charset="0"/>
                <a:ea typeface="Calibri" panose="020F0502020204030204" pitchFamily="34" charset="0"/>
                <a:cs typeface="Times New Roman" panose="02020603050405020304" pitchFamily="18" charset="0"/>
              </a:rPr>
              <a:t>) is a package file format typically used to aggregate many Java class files and associated metadata and resources (text, images, etc.) into one file for distribution. JAR files are archive files that include a Java-specific manifest file.</a:t>
            </a:r>
          </a:p>
        </p:txBody>
      </p:sp>
    </p:spTree>
    <p:extLst>
      <p:ext uri="{BB962C8B-B14F-4D97-AF65-F5344CB8AC3E}">
        <p14:creationId xmlns:p14="http://schemas.microsoft.com/office/powerpoint/2010/main" val="216848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74FB9B-AE85-4F05-AC63-621CCFF639A2}"/>
              </a:ext>
            </a:extLst>
          </p:cNvPr>
          <p:cNvPicPr>
            <a:picLocks noChangeAspect="1"/>
          </p:cNvPicPr>
          <p:nvPr/>
        </p:nvPicPr>
        <p:blipFill rotWithShape="1">
          <a:blip r:embed="rId3">
            <a:alphaModFix amt="50000"/>
          </a:blip>
          <a:srcRect t="15728" r="-1" b="-1"/>
          <a:stretch/>
        </p:blipFill>
        <p:spPr>
          <a:xfrm>
            <a:off x="20" y="10"/>
            <a:ext cx="12191675" cy="6857990"/>
          </a:xfrm>
          <a:prstGeom prst="rect">
            <a:avLst/>
          </a:prstGeom>
        </p:spPr>
      </p:pic>
      <p:sp>
        <p:nvSpPr>
          <p:cNvPr id="2" name="Title 1">
            <a:extLst>
              <a:ext uri="{FF2B5EF4-FFF2-40B4-BE49-F238E27FC236}">
                <a16:creationId xmlns:a16="http://schemas.microsoft.com/office/drawing/2014/main" id="{AEDE46E8-D451-498C-9F77-FCBDCCDE5F44}"/>
              </a:ext>
            </a:extLst>
          </p:cNvPr>
          <p:cNvSpPr>
            <a:spLocks noGrp="1"/>
          </p:cNvSpPr>
          <p:nvPr>
            <p:ph type="title"/>
          </p:nvPr>
        </p:nvSpPr>
        <p:spPr>
          <a:xfrm>
            <a:off x="4976635" y="992221"/>
            <a:ext cx="6644747" cy="4873558"/>
          </a:xfrm>
        </p:spPr>
        <p:txBody>
          <a:bodyPr vert="horz" lIns="91440" tIns="45720" rIns="91440" bIns="0" rtlCol="0" anchor="ctr">
            <a:normAutofit/>
          </a:bodyPr>
          <a:lstStyle/>
          <a:p>
            <a:pPr algn="ctr"/>
            <a:r>
              <a:rPr lang="en-US" sz="5400" b="1" dirty="0">
                <a:effectLst>
                  <a:outerShdw blurRad="38100" dist="38100" dir="2700000" algn="tl">
                    <a:srgbClr val="000000">
                      <a:alpha val="43137"/>
                    </a:srgbClr>
                  </a:outerShdw>
                </a:effectLst>
              </a:rPr>
              <a:t>Apache Maven Setup</a:t>
            </a:r>
          </a:p>
        </p:txBody>
      </p:sp>
      <p:cxnSp>
        <p:nvCxnSpPr>
          <p:cNvPr id="21" name="Straight Connector 2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781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pache Maven: tool for building Java projects | by Megha Gupta | Medium">
            <a:extLst>
              <a:ext uri="{FF2B5EF4-FFF2-40B4-BE49-F238E27FC236}">
                <a16:creationId xmlns:a16="http://schemas.microsoft.com/office/drawing/2014/main" id="{AEB7BCCA-D87E-4A0C-89A5-78CD4454A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636" y="2052083"/>
            <a:ext cx="8998727" cy="257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72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25D301D-373B-44A4-B1BD-55335B1D9029}"/>
              </a:ext>
            </a:extLst>
          </p:cNvPr>
          <p:cNvSpPr>
            <a:spLocks noGrp="1"/>
          </p:cNvSpPr>
          <p:nvPr>
            <p:ph type="title"/>
          </p:nvPr>
        </p:nvSpPr>
        <p:spPr>
          <a:xfrm>
            <a:off x="812205" y="804519"/>
            <a:ext cx="3241820" cy="4431360"/>
          </a:xfrm>
        </p:spPr>
        <p:txBody>
          <a:bodyPr anchor="ctr">
            <a:normAutofit/>
          </a:bodyPr>
          <a:lstStyle/>
          <a:p>
            <a:pPr marL="0" marR="0">
              <a:spcBef>
                <a:spcPts val="0"/>
              </a:spcBef>
              <a:spcAft>
                <a:spcPts val="800"/>
              </a:spcAft>
            </a:pPr>
            <a:r>
              <a:rPr lang="en-US" b="1">
                <a:effectLst>
                  <a:outerShdw blurRad="38100" dist="38100" dir="2700000" algn="tl">
                    <a:srgbClr val="000000">
                      <a:alpha val="43137"/>
                    </a:srgbClr>
                  </a:outerShdw>
                </a:effectLst>
                <a:latin typeface="Century Gothic" panose="020B0502020202020204" pitchFamily="34" charset="0"/>
                <a:ea typeface="Times New Roman" panose="02020603050405020304" pitchFamily="18" charset="0"/>
                <a:cs typeface="Arial" panose="020B0604020202020204" pitchFamily="34" charset="0"/>
              </a:rPr>
              <a:t>What is Maven?</a:t>
            </a:r>
            <a:endParaRPr lang="en-US">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9208D17-C587-4F82-A37A-07DE22C9B9D0}"/>
              </a:ext>
            </a:extLst>
          </p:cNvPr>
          <p:cNvSpPr>
            <a:spLocks noGrp="1"/>
          </p:cNvSpPr>
          <p:nvPr>
            <p:ph idx="1"/>
          </p:nvPr>
        </p:nvSpPr>
        <p:spPr>
          <a:xfrm>
            <a:off x="4372042" y="425311"/>
            <a:ext cx="7515157" cy="5380075"/>
          </a:xfrm>
        </p:spPr>
        <p:txBody>
          <a:bodyPr anchor="ctr">
            <a:noAutofit/>
          </a:bodyPr>
          <a:lstStyle/>
          <a:p>
            <a:pPr marR="30480" algn="just">
              <a:lnSpc>
                <a:spcPct val="110000"/>
              </a:lnSpc>
              <a:spcBef>
                <a:spcPts val="600"/>
              </a:spcBef>
              <a:spcAft>
                <a:spcPts val="720"/>
              </a:spcAft>
            </a:pPr>
            <a:r>
              <a:rPr lang="en-US" sz="2400" dirty="0">
                <a:effectLst/>
                <a:ea typeface="Times New Roman" panose="02020603050405020304" pitchFamily="18" charset="0"/>
                <a:cs typeface="Arial" panose="020B0604020202020204" pitchFamily="34" charset="0"/>
              </a:rPr>
              <a:t>Maven is a project management and comprehension tool that provides developers a complete build lifecycle framework. Development team can automate the project's build infrastructure in almost no time as Maven uses a standard directory layout and a default build lifecycle.</a:t>
            </a:r>
            <a:endParaRPr lang="en-US" sz="2400" dirty="0">
              <a:effectLst/>
              <a:ea typeface="Calibri" panose="020F0502020204030204" pitchFamily="34" charset="0"/>
              <a:cs typeface="Times New Roman" panose="02020603050405020304" pitchFamily="18" charset="0"/>
            </a:endParaRPr>
          </a:p>
          <a:p>
            <a:pPr algn="just">
              <a:lnSpc>
                <a:spcPct val="110000"/>
              </a:lnSpc>
            </a:pPr>
            <a:endParaRPr lang="en-US" sz="2400" b="0" i="0" u="none" strike="noStrike" baseline="0" dirty="0"/>
          </a:p>
          <a:p>
            <a:pPr marR="30480" algn="just">
              <a:lnSpc>
                <a:spcPct val="110000"/>
              </a:lnSpc>
              <a:spcBef>
                <a:spcPts val="600"/>
              </a:spcBef>
              <a:spcAft>
                <a:spcPts val="720"/>
              </a:spcAft>
            </a:pPr>
            <a:r>
              <a:rPr lang="en-US" sz="2400" dirty="0">
                <a:effectLst/>
                <a:ea typeface="Times New Roman" panose="02020603050405020304" pitchFamily="18" charset="0"/>
                <a:cs typeface="Arial" panose="020B0604020202020204" pitchFamily="34" charset="0"/>
              </a:rPr>
              <a:t>Maven is a project management and comprehension tool that provides developers a complete build lifecycle framework. Development team can automate the project's build infrastructure in almost no time as Maven uses a standard directory layout and a default build lifecycle.</a:t>
            </a:r>
            <a:endParaRPr lang="en-US" sz="2400" dirty="0">
              <a:effectLst/>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5990669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9D6C-E8B5-4CB6-9479-CC09E93FC645}"/>
              </a:ext>
            </a:extLst>
          </p:cNvPr>
          <p:cNvSpPr>
            <a:spLocks noGrp="1"/>
          </p:cNvSpPr>
          <p:nvPr>
            <p:ph type="title"/>
          </p:nvPr>
        </p:nvSpPr>
        <p:spPr>
          <a:xfrm>
            <a:off x="1451579" y="804519"/>
            <a:ext cx="9603275" cy="1049235"/>
          </a:xfrm>
        </p:spPr>
        <p:txBody>
          <a:bodyPr>
            <a:normAutofit/>
          </a:bodyPr>
          <a:lstStyle/>
          <a:p>
            <a:r>
              <a:rPr lang="en-US" b="1" dirty="0"/>
              <a:t>Features of Maven</a:t>
            </a:r>
          </a:p>
        </p:txBody>
      </p:sp>
      <p:sp>
        <p:nvSpPr>
          <p:cNvPr id="3" name="Content Placeholder 2">
            <a:extLst>
              <a:ext uri="{FF2B5EF4-FFF2-40B4-BE49-F238E27FC236}">
                <a16:creationId xmlns:a16="http://schemas.microsoft.com/office/drawing/2014/main" id="{D111619F-B716-46A6-AF7E-A54667674AFD}"/>
              </a:ext>
            </a:extLst>
          </p:cNvPr>
          <p:cNvSpPr>
            <a:spLocks noGrp="1"/>
          </p:cNvSpPr>
          <p:nvPr>
            <p:ph idx="1"/>
          </p:nvPr>
        </p:nvSpPr>
        <p:spPr>
          <a:xfrm>
            <a:off x="1451579" y="2015732"/>
            <a:ext cx="9603275" cy="3842808"/>
          </a:xfrm>
        </p:spPr>
        <p:txBody>
          <a:bodyPr>
            <a:normAutofit fontScale="92500" lnSpcReduction="20000"/>
          </a:bodyPr>
          <a:lstStyle/>
          <a:p>
            <a:pPr marL="0" marR="30480" indent="0" algn="just">
              <a:lnSpc>
                <a:spcPct val="110000"/>
              </a:lnSpc>
              <a:spcBef>
                <a:spcPts val="600"/>
              </a:spcBef>
              <a:spcAft>
                <a:spcPts val="720"/>
              </a:spcAft>
              <a:buNone/>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As most of the project setups are simple and reusable, Maven makes life of developer easy while creating reports, checks, build and testing automation setups.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30480" indent="0" algn="just">
              <a:lnSpc>
                <a:spcPct val="110000"/>
              </a:lnSpc>
              <a:spcBef>
                <a:spcPts val="600"/>
              </a:spcBef>
              <a:spcAft>
                <a:spcPts val="720"/>
              </a:spcAft>
              <a:buNone/>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Maven provides developers ways to manage the followings: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375"/>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Builds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375"/>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Documentation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375"/>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Reporting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375"/>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Dependencies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375"/>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Releases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375"/>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Distribution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7212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9D6C-E8B5-4CB6-9479-CC09E93FC645}"/>
              </a:ext>
            </a:extLst>
          </p:cNvPr>
          <p:cNvSpPr>
            <a:spLocks noGrp="1"/>
          </p:cNvSpPr>
          <p:nvPr>
            <p:ph type="title"/>
          </p:nvPr>
        </p:nvSpPr>
        <p:spPr>
          <a:xfrm>
            <a:off x="1451579" y="804519"/>
            <a:ext cx="9603275" cy="1049235"/>
          </a:xfrm>
        </p:spPr>
        <p:txBody>
          <a:bodyPr>
            <a:normAutofit/>
          </a:bodyPr>
          <a:lstStyle/>
          <a:p>
            <a:r>
              <a:rPr lang="en-US" b="1"/>
              <a:t>Features of Maven</a:t>
            </a:r>
          </a:p>
        </p:txBody>
      </p:sp>
      <p:sp>
        <p:nvSpPr>
          <p:cNvPr id="3" name="Content Placeholder 2">
            <a:extLst>
              <a:ext uri="{FF2B5EF4-FFF2-40B4-BE49-F238E27FC236}">
                <a16:creationId xmlns:a16="http://schemas.microsoft.com/office/drawing/2014/main" id="{D111619F-B716-46A6-AF7E-A54667674AFD}"/>
              </a:ext>
            </a:extLst>
          </p:cNvPr>
          <p:cNvSpPr>
            <a:spLocks noGrp="1"/>
          </p:cNvSpPr>
          <p:nvPr>
            <p:ph idx="1"/>
          </p:nvPr>
        </p:nvSpPr>
        <p:spPr>
          <a:xfrm>
            <a:off x="1451579" y="2015732"/>
            <a:ext cx="9840198" cy="3704584"/>
          </a:xfrm>
        </p:spPr>
        <p:txBody>
          <a:bodyPr>
            <a:normAutofit fontScale="92500"/>
          </a:bodyPr>
          <a:lstStyle/>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Simple project setup that follows best practices.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Consistent usage across all projects.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Dependency management including automatic updating.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A large and growing repository of libraries.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Extensible, with the ability to easily write plugins in Java or scripting languages.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Instant access to new features with little or no extra configuration.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48487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451579" y="804519"/>
            <a:ext cx="9603275" cy="1049235"/>
          </a:xfrm>
        </p:spPr>
        <p:txBody>
          <a:bodyPr>
            <a:normAutofit/>
          </a:bodyPr>
          <a:lstStyle/>
          <a:p>
            <a:r>
              <a:rPr lang="en-US" b="1" dirty="0">
                <a:effectLst>
                  <a:outerShdw blurRad="38100" dist="38100" dir="2700000" algn="tl">
                    <a:srgbClr val="000000">
                      <a:alpha val="43137"/>
                    </a:srgbClr>
                  </a:outerShdw>
                </a:effectLst>
              </a:rPr>
              <a:t>Apache Maven</a:t>
            </a: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1451579" y="2015732"/>
            <a:ext cx="9603275" cy="3450613"/>
          </a:xfrm>
        </p:spPr>
        <p:txBody>
          <a:bodyPr>
            <a:normAutofit lnSpcReduction="10000"/>
          </a:bodyPr>
          <a:lstStyle/>
          <a:p>
            <a:pPr marR="30480" algn="just">
              <a:spcBef>
                <a:spcPts val="600"/>
              </a:spcBef>
              <a:spcAft>
                <a:spcPts val="720"/>
              </a:spcAft>
            </a:pPr>
            <a:r>
              <a:rPr lang="en-US" sz="2800" dirty="0">
                <a:effectLst/>
                <a:latin typeface="Century Gothic" panose="020B0502020202020204" pitchFamily="34" charset="0"/>
                <a:ea typeface="Times New Roman" panose="02020603050405020304" pitchFamily="18" charset="0"/>
                <a:cs typeface="Arial" panose="020B0604020202020204" pitchFamily="34" charset="0"/>
              </a:rPr>
              <a:t>To summarize, Maven simplifies and standardizes the project build process. </a:t>
            </a:r>
          </a:p>
          <a:p>
            <a:pPr marR="30480" algn="just">
              <a:spcBef>
                <a:spcPts val="600"/>
              </a:spcBef>
              <a:spcAft>
                <a:spcPts val="720"/>
              </a:spcAft>
            </a:pPr>
            <a:r>
              <a:rPr lang="en-US" sz="2800" dirty="0">
                <a:effectLst/>
                <a:latin typeface="Century Gothic" panose="020B0502020202020204" pitchFamily="34" charset="0"/>
                <a:ea typeface="Times New Roman" panose="02020603050405020304" pitchFamily="18" charset="0"/>
                <a:cs typeface="Arial" panose="020B0604020202020204" pitchFamily="34" charset="0"/>
              </a:rPr>
              <a:t>It handles compilation, distribution, documentation, team collaboration and other tasks seamlessly.</a:t>
            </a:r>
          </a:p>
          <a:p>
            <a:pPr marR="30480" algn="just">
              <a:spcBef>
                <a:spcPts val="600"/>
              </a:spcBef>
              <a:spcAft>
                <a:spcPts val="720"/>
              </a:spcAft>
            </a:pPr>
            <a:r>
              <a:rPr lang="en-US" sz="2800" dirty="0">
                <a:effectLst/>
                <a:latin typeface="Century Gothic" panose="020B0502020202020204" pitchFamily="34" charset="0"/>
                <a:ea typeface="Times New Roman" panose="02020603050405020304" pitchFamily="18" charset="0"/>
                <a:cs typeface="Arial" panose="020B0604020202020204" pitchFamily="34" charset="0"/>
              </a:rPr>
              <a:t>Maven increases reusability and takes care of most of the build related tasks.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39469412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7A95-776A-44F7-A5BD-6509D2DF8205}"/>
              </a:ext>
            </a:extLst>
          </p:cNvPr>
          <p:cNvSpPr>
            <a:spLocks noGrp="1"/>
          </p:cNvSpPr>
          <p:nvPr>
            <p:ph type="title"/>
          </p:nvPr>
        </p:nvSpPr>
        <p:spPr>
          <a:xfrm>
            <a:off x="1451579" y="804519"/>
            <a:ext cx="9603275" cy="1049235"/>
          </a:xfrm>
        </p:spPr>
        <p:txBody>
          <a:bodyPr>
            <a:normAutofit/>
          </a:bodyPr>
          <a:lstStyle/>
          <a:p>
            <a:pPr marL="0" marR="0">
              <a:spcBef>
                <a:spcPts val="0"/>
              </a:spcBef>
              <a:spcAft>
                <a:spcPts val="800"/>
              </a:spcAft>
            </a:pPr>
            <a:r>
              <a:rPr lang="en-US" b="1" dirty="0">
                <a:effectLst/>
                <a:latin typeface="Century Gothic" panose="020B0502020202020204" pitchFamily="34" charset="0"/>
                <a:ea typeface="Times New Roman" panose="02020603050405020304" pitchFamily="18" charset="0"/>
                <a:cs typeface="Arial" panose="020B0604020202020204" pitchFamily="34" charset="0"/>
              </a:rPr>
              <a:t>Maven Evolution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F7042A-CF9B-4894-B77C-EF98BC37F483}"/>
              </a:ext>
            </a:extLst>
          </p:cNvPr>
          <p:cNvSpPr>
            <a:spLocks noGrp="1"/>
          </p:cNvSpPr>
          <p:nvPr>
            <p:ph idx="1"/>
          </p:nvPr>
        </p:nvSpPr>
        <p:spPr>
          <a:xfrm>
            <a:off x="1398414" y="1960084"/>
            <a:ext cx="9787035" cy="3972888"/>
          </a:xfrm>
        </p:spPr>
        <p:txBody>
          <a:bodyPr>
            <a:normAutofit/>
          </a:bodyPr>
          <a:lstStyle/>
          <a:p>
            <a:pPr marR="30480">
              <a:spcBef>
                <a:spcPts val="600"/>
              </a:spcBef>
              <a:spcAft>
                <a:spcPts val="720"/>
              </a:spcAf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Maven was originally designed to simplify building processes in Jakarta Turbine project. There were several projects and each project contained slightly different ANT build files. JARs were checked into CVS.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30480">
              <a:spcBef>
                <a:spcPts val="600"/>
              </a:spcBef>
              <a:spcAft>
                <a:spcPts val="720"/>
              </a:spcAf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Apache group then developed </a:t>
            </a:r>
            <a:r>
              <a:rPr lang="en-US" sz="2400" b="1" dirty="0">
                <a:effectLst/>
                <a:latin typeface="Century Gothic" panose="020B0502020202020204" pitchFamily="34" charset="0"/>
                <a:ea typeface="Times New Roman" panose="02020603050405020304" pitchFamily="18" charset="0"/>
                <a:cs typeface="Arial" panose="020B0604020202020204" pitchFamily="34" charset="0"/>
              </a:rPr>
              <a:t>Maven</a:t>
            </a:r>
            <a:r>
              <a:rPr lang="en-US" sz="2400" dirty="0">
                <a:effectLst/>
                <a:latin typeface="Century Gothic" panose="020B0502020202020204" pitchFamily="34" charset="0"/>
                <a:ea typeface="Times New Roman" panose="02020603050405020304" pitchFamily="18" charset="0"/>
                <a:cs typeface="Arial" panose="020B0604020202020204" pitchFamily="34" charset="0"/>
              </a:rPr>
              <a:t> which can build multiple projects together, publish projects information, deploy projects, share JARs across several projects and help in collaboration of teams.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3BDAA97-F9D9-4986-8AE8-5C0F14A538EB}"/>
              </a:ext>
            </a:extLst>
          </p:cNvPr>
          <p:cNvSpPr txBox="1">
            <a:spLocks/>
          </p:cNvSpPr>
          <p:nvPr/>
        </p:nvSpPr>
        <p:spPr>
          <a:xfrm>
            <a:off x="481825" y="3829788"/>
            <a:ext cx="11107664" cy="257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solidFill>
                <a:srgbClr val="000000"/>
              </a:solidFill>
              <a:latin typeface="Open Sans"/>
            </a:endParaRPr>
          </a:p>
        </p:txBody>
      </p:sp>
    </p:spTree>
    <p:extLst>
      <p:ext uri="{BB962C8B-B14F-4D97-AF65-F5344CB8AC3E}">
        <p14:creationId xmlns:p14="http://schemas.microsoft.com/office/powerpoint/2010/main" val="388491296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5766-3189-4128-876C-2DB8AA9C7FB9}"/>
              </a:ext>
            </a:extLst>
          </p:cNvPr>
          <p:cNvSpPr>
            <a:spLocks noGrp="1"/>
          </p:cNvSpPr>
          <p:nvPr>
            <p:ph type="title"/>
          </p:nvPr>
        </p:nvSpPr>
        <p:spPr>
          <a:xfrm>
            <a:off x="1451579" y="804519"/>
            <a:ext cx="9603275" cy="1049235"/>
          </a:xfrm>
        </p:spPr>
        <p:txBody>
          <a:bodyPr>
            <a:normAutofit/>
          </a:bodyPr>
          <a:lstStyle/>
          <a:p>
            <a:pPr marL="0" marR="0">
              <a:spcBef>
                <a:spcPts val="0"/>
              </a:spcBef>
              <a:spcAft>
                <a:spcPts val="800"/>
              </a:spcAft>
            </a:pPr>
            <a:r>
              <a:rPr lang="en-US" b="1">
                <a:effectLst/>
                <a:latin typeface="Century Gothic" panose="020B0502020202020204" pitchFamily="34" charset="0"/>
                <a:ea typeface="Times New Roman" panose="02020603050405020304" pitchFamily="18" charset="0"/>
                <a:cs typeface="Arial" panose="020B0604020202020204" pitchFamily="34" charset="0"/>
              </a:rPr>
              <a:t>Objective</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7ED8B4-D9A1-4D32-995D-297D0FC225AD}"/>
              </a:ext>
            </a:extLst>
          </p:cNvPr>
          <p:cNvSpPr>
            <a:spLocks noGrp="1"/>
          </p:cNvSpPr>
          <p:nvPr>
            <p:ph idx="1"/>
          </p:nvPr>
        </p:nvSpPr>
        <p:spPr>
          <a:xfrm>
            <a:off x="1451579" y="2015732"/>
            <a:ext cx="9701974" cy="3842808"/>
          </a:xfrm>
        </p:spPr>
        <p:txBody>
          <a:bodyPr>
            <a:normAutofit lnSpcReduction="10000"/>
          </a:bodyPr>
          <a:lstStyle/>
          <a:p>
            <a:pPr marR="30480">
              <a:spcBef>
                <a:spcPts val="600"/>
              </a:spcBef>
              <a:spcAft>
                <a:spcPts val="720"/>
              </a:spcAft>
            </a:pPr>
            <a:r>
              <a:rPr lang="en-US" sz="2400" dirty="0">
                <a:effectLst/>
                <a:latin typeface="Century Gothic" panose="020B0502020202020204" pitchFamily="34" charset="0"/>
                <a:ea typeface="Times New Roman" panose="02020603050405020304" pitchFamily="18" charset="0"/>
                <a:cs typeface="Arial" panose="020B0604020202020204" pitchFamily="34" charset="0"/>
              </a:rPr>
              <a:t>The primary goal of Maven is to provide developer with the following: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30480" lvl="1" indent="-342900">
              <a:spcBef>
                <a:spcPts val="600"/>
              </a:spcBef>
              <a:spcAft>
                <a:spcPts val="720"/>
              </a:spcAft>
              <a:buSzPts val="1000"/>
              <a:buFont typeface="Symbol" panose="05050102010706020507" pitchFamily="18" charset="2"/>
              <a:buChar char=""/>
              <a:tabLst>
                <a:tab pos="457200" algn="l"/>
              </a:tabLst>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A comprehensive model for projects, which is reusable, maintainable, and easier to comprehend.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30480" lvl="1" indent="-342900">
              <a:spcBef>
                <a:spcPts val="600"/>
              </a:spcBef>
              <a:spcAft>
                <a:spcPts val="720"/>
              </a:spcAft>
              <a:buSzPts val="1000"/>
              <a:buFont typeface="Symbol" panose="05050102010706020507" pitchFamily="18" charset="2"/>
              <a:buChar char=""/>
              <a:tabLst>
                <a:tab pos="457200" algn="l"/>
              </a:tabLst>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Plugins or tools that interact with this declarative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entury Gothic" panose="020B0502020202020204" pitchFamily="34" charset="0"/>
                <a:ea typeface="Times New Roman" panose="02020603050405020304" pitchFamily="18" charset="0"/>
                <a:cs typeface="Arial" panose="020B0604020202020204" pitchFamily="34" charset="0"/>
              </a:rPr>
              <a:t>Maven project structure and contents are declared in an xml file, pom.xml, referred as Project Object Model (POM), which is the fundamental unit of the entire Maven system. </a:t>
            </a:r>
            <a:endParaRPr lang="en-US" sz="2400" b="1" i="0" dirty="0">
              <a:effectLst/>
              <a:latin typeface="Poppins"/>
            </a:endParaRPr>
          </a:p>
        </p:txBody>
      </p:sp>
    </p:spTree>
    <p:extLst>
      <p:ext uri="{BB962C8B-B14F-4D97-AF65-F5344CB8AC3E}">
        <p14:creationId xmlns:p14="http://schemas.microsoft.com/office/powerpoint/2010/main" val="30038251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5B826F-7448-4F1A-87FF-1447F5CE9712}"/>
              </a:ext>
            </a:extLst>
          </p:cNvPr>
          <p:cNvSpPr>
            <a:spLocks noGrp="1"/>
          </p:cNvSpPr>
          <p:nvPr>
            <p:ph type="title"/>
          </p:nvPr>
        </p:nvSpPr>
        <p:spPr>
          <a:xfrm>
            <a:off x="1451579" y="804519"/>
            <a:ext cx="9603275" cy="1049235"/>
          </a:xfrm>
        </p:spPr>
        <p:txBody>
          <a:bodyPr>
            <a:normAutofit/>
          </a:bodyPr>
          <a:lstStyle/>
          <a:p>
            <a:r>
              <a:rPr lang="en-US" b="1">
                <a:effectLst>
                  <a:outerShdw blurRad="38100" dist="38100" dir="2700000" algn="tl">
                    <a:srgbClr val="000000">
                      <a:alpha val="43137"/>
                    </a:srgbClr>
                  </a:outerShdw>
                </a:effectLst>
              </a:rPr>
              <a:t>POM</a:t>
            </a:r>
          </a:p>
        </p:txBody>
      </p:sp>
      <p:sp>
        <p:nvSpPr>
          <p:cNvPr id="3" name="Content Placeholder 2">
            <a:extLst>
              <a:ext uri="{FF2B5EF4-FFF2-40B4-BE49-F238E27FC236}">
                <a16:creationId xmlns:a16="http://schemas.microsoft.com/office/drawing/2014/main" id="{FCCF8D9A-616C-452C-9909-82EEBC8E2D9A}"/>
              </a:ext>
            </a:extLst>
          </p:cNvPr>
          <p:cNvSpPr>
            <a:spLocks noGrp="1"/>
          </p:cNvSpPr>
          <p:nvPr>
            <p:ph idx="1"/>
          </p:nvPr>
        </p:nvSpPr>
        <p:spPr>
          <a:xfrm>
            <a:off x="1451579" y="2015732"/>
            <a:ext cx="9680709" cy="3789645"/>
          </a:xfrm>
        </p:spPr>
        <p:txBody>
          <a:bodyPr>
            <a:normAutofit/>
          </a:bodyPr>
          <a:lstStyle/>
          <a:p>
            <a:pPr marL="0" marR="30480" indent="0" algn="just">
              <a:lnSpc>
                <a:spcPct val="110000"/>
              </a:lnSpc>
              <a:spcBef>
                <a:spcPts val="600"/>
              </a:spcBef>
              <a:spcAft>
                <a:spcPts val="720"/>
              </a:spcAft>
              <a:buNone/>
            </a:pPr>
            <a:r>
              <a:rPr lang="en-US" dirty="0">
                <a:effectLst/>
                <a:latin typeface="Century Gothic" panose="020B0502020202020204" pitchFamily="34" charset="0"/>
                <a:ea typeface="Times New Roman" panose="02020603050405020304" pitchFamily="18" charset="0"/>
                <a:cs typeface="Arial" panose="020B0604020202020204" pitchFamily="34" charset="0"/>
              </a:rPr>
              <a:t>POM stands for Project Object Model. It is fundamental unit of work in Maven. It is an XML file that resides in the base directory of the project as pom.xml.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30480" indent="0" algn="just">
              <a:lnSpc>
                <a:spcPct val="110000"/>
              </a:lnSpc>
              <a:spcBef>
                <a:spcPts val="600"/>
              </a:spcBef>
              <a:spcAft>
                <a:spcPts val="720"/>
              </a:spcAft>
              <a:buNone/>
            </a:pPr>
            <a:r>
              <a:rPr lang="en-US" dirty="0">
                <a:effectLst/>
                <a:latin typeface="Century Gothic" panose="020B0502020202020204" pitchFamily="34" charset="0"/>
                <a:ea typeface="Times New Roman" panose="02020603050405020304" pitchFamily="18" charset="0"/>
                <a:cs typeface="Arial" panose="020B0604020202020204" pitchFamily="34" charset="0"/>
              </a:rPr>
              <a:t>The POM contains information about the project and various configuration detail used by Maven to build the project(s).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30480" indent="0" algn="just">
              <a:lnSpc>
                <a:spcPct val="110000"/>
              </a:lnSpc>
              <a:spcBef>
                <a:spcPts val="600"/>
              </a:spcBef>
              <a:spcAft>
                <a:spcPts val="720"/>
              </a:spcAft>
              <a:buNone/>
            </a:pPr>
            <a:r>
              <a:rPr lang="en-US" dirty="0">
                <a:effectLst/>
                <a:latin typeface="Century Gothic" panose="020B0502020202020204" pitchFamily="34" charset="0"/>
                <a:ea typeface="Times New Roman" panose="02020603050405020304" pitchFamily="18" charset="0"/>
                <a:cs typeface="Arial" panose="020B0604020202020204" pitchFamily="34" charset="0"/>
              </a:rPr>
              <a:t>POM also contains the goals and plugins. While executing a task or goal, Maven looks for the POM in the current directory. It reads the POM, gets the needed configuration information, and then executes the goal. Some of the configuration that can be specified in the POM are following:</a:t>
            </a:r>
          </a:p>
        </p:txBody>
      </p:sp>
    </p:spTree>
    <p:extLst>
      <p:ext uri="{BB962C8B-B14F-4D97-AF65-F5344CB8AC3E}">
        <p14:creationId xmlns:p14="http://schemas.microsoft.com/office/powerpoint/2010/main" val="11780167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19</TotalTime>
  <Words>666</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Bernard MT Condensed</vt:lpstr>
      <vt:lpstr>Calibri</vt:lpstr>
      <vt:lpstr>Century Gothic</vt:lpstr>
      <vt:lpstr>Gill Sans MT</vt:lpstr>
      <vt:lpstr>Open Sans</vt:lpstr>
      <vt:lpstr>Poppins</vt:lpstr>
      <vt:lpstr>Symbol</vt:lpstr>
      <vt:lpstr>Wingdings 3</vt:lpstr>
      <vt:lpstr>Gallery</vt:lpstr>
      <vt:lpstr>Insight Tech Consulting Group</vt:lpstr>
      <vt:lpstr>PowerPoint Presentation</vt:lpstr>
      <vt:lpstr>What is Maven?</vt:lpstr>
      <vt:lpstr>Features of Maven</vt:lpstr>
      <vt:lpstr>Features of Maven</vt:lpstr>
      <vt:lpstr>Apache Maven</vt:lpstr>
      <vt:lpstr>Maven Evolution</vt:lpstr>
      <vt:lpstr>Objective</vt:lpstr>
      <vt:lpstr>POM</vt:lpstr>
      <vt:lpstr>POM – Contd..</vt:lpstr>
      <vt:lpstr>PowerPoint Presentation</vt:lpstr>
      <vt:lpstr>WAR File</vt:lpstr>
      <vt:lpstr>JAR File</vt:lpstr>
      <vt:lpstr>Apache Maven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Tech Consulting Group</dc:title>
  <dc:creator>Insight Tech</dc:creator>
  <cp:lastModifiedBy>Insight Tech</cp:lastModifiedBy>
  <cp:revision>6</cp:revision>
  <dcterms:created xsi:type="dcterms:W3CDTF">2021-01-15T15:35:17Z</dcterms:created>
  <dcterms:modified xsi:type="dcterms:W3CDTF">2021-01-15T15:55:13Z</dcterms:modified>
</cp:coreProperties>
</file>