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326" r:id="rId2"/>
    <p:sldId id="332" r:id="rId3"/>
    <p:sldId id="330" r:id="rId4"/>
    <p:sldId id="329" r:id="rId5"/>
    <p:sldId id="328" r:id="rId6"/>
    <p:sldId id="327" r:id="rId7"/>
    <p:sldId id="300" r:id="rId8"/>
    <p:sldId id="331" r:id="rId9"/>
    <p:sldId id="301" r:id="rId10"/>
    <p:sldId id="317" r:id="rId11"/>
    <p:sldId id="323" r:id="rId12"/>
    <p:sldId id="314" r:id="rId13"/>
    <p:sldId id="308" r:id="rId14"/>
    <p:sldId id="319" r:id="rId15"/>
    <p:sldId id="322" r:id="rId16"/>
    <p:sldId id="320" r:id="rId17"/>
    <p:sldId id="306" r:id="rId18"/>
    <p:sldId id="307" r:id="rId19"/>
    <p:sldId id="324" r:id="rId20"/>
    <p:sldId id="302" r:id="rId21"/>
    <p:sldId id="325" r:id="rId22"/>
    <p:sldId id="31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97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7E17992-BF73-4538-9B2E-6409CEEC35DD}"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11040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22010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1547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577705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690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55952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1533324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407861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4026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04579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97284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17992-BF73-4538-9B2E-6409CEEC35DD}"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23820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17992-BF73-4538-9B2E-6409CEEC35DD}"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60427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17992-BF73-4538-9B2E-6409CEEC35DD}"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21468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54135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301532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E17992-BF73-4538-9B2E-6409CEEC35DD}" type="datetimeFigureOut">
              <a:rPr lang="en-US" smtClean="0"/>
              <a:t>1/15/2021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769F14-377D-47EE-ADB8-2D4C44BED6B1}" type="slidenum">
              <a:rPr lang="en-US" smtClean="0"/>
              <a:t>‹#›</a:t>
            </a:fld>
            <a:endParaRPr lang="en-US"/>
          </a:p>
        </p:txBody>
      </p:sp>
    </p:spTree>
    <p:extLst>
      <p:ext uri="{BB962C8B-B14F-4D97-AF65-F5344CB8AC3E}">
        <p14:creationId xmlns:p14="http://schemas.microsoft.com/office/powerpoint/2010/main" val="177791382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19" name="Picture 18" descr="A picture containing company name&#10;&#10;Description automatically generated">
            <a:extLst>
              <a:ext uri="{FF2B5EF4-FFF2-40B4-BE49-F238E27FC236}">
                <a16:creationId xmlns:a16="http://schemas.microsoft.com/office/drawing/2014/main" id="{D8FEB8D5-B3E9-4EB2-9FA7-39DEAE7E4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 y="0"/>
            <a:ext cx="12185650" cy="6858000"/>
          </a:xfrm>
          <a:prstGeom prst="rect">
            <a:avLst/>
          </a:prstGeom>
        </p:spPr>
      </p:pic>
    </p:spTree>
    <p:extLst>
      <p:ext uri="{BB962C8B-B14F-4D97-AF65-F5344CB8AC3E}">
        <p14:creationId xmlns:p14="http://schemas.microsoft.com/office/powerpoint/2010/main" val="282303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9D6C-E8B5-4CB6-9479-CC09E93FC645}"/>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rPr>
              <a:t>Ansible terms</a:t>
            </a:r>
          </a:p>
        </p:txBody>
      </p:sp>
      <p:sp>
        <p:nvSpPr>
          <p:cNvPr id="3" name="Content Placeholder 2">
            <a:extLst>
              <a:ext uri="{FF2B5EF4-FFF2-40B4-BE49-F238E27FC236}">
                <a16:creationId xmlns:a16="http://schemas.microsoft.com/office/drawing/2014/main" id="{D111619F-B716-46A6-AF7E-A54667674AFD}"/>
              </a:ext>
            </a:extLst>
          </p:cNvPr>
          <p:cNvSpPr>
            <a:spLocks noGrp="1"/>
          </p:cNvSpPr>
          <p:nvPr>
            <p:ph idx="1"/>
          </p:nvPr>
        </p:nvSpPr>
        <p:spPr>
          <a:xfrm>
            <a:off x="6241313" y="467833"/>
            <a:ext cx="5571460" cy="6124353"/>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Controller Machine</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 machine where Ansible is installed, responsible for running the provisioning on the servers you are managing.</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Inventory</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 initialization file that contains information about the servers you are managing.</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Playbook</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 entry point for Ansible provisioning, where the automation is defined through tasks using YAML format.</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Task</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 block that defines a single procedure to be executed, e.g. Install a package.</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48487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9D6C-E8B5-4CB6-9479-CC09E93FC645}"/>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rPr>
              <a:t>Ansible terms</a:t>
            </a:r>
          </a:p>
        </p:txBody>
      </p:sp>
      <p:sp>
        <p:nvSpPr>
          <p:cNvPr id="3" name="Content Placeholder 2">
            <a:extLst>
              <a:ext uri="{FF2B5EF4-FFF2-40B4-BE49-F238E27FC236}">
                <a16:creationId xmlns:a16="http://schemas.microsoft.com/office/drawing/2014/main" id="{D111619F-B716-46A6-AF7E-A54667674AFD}"/>
              </a:ext>
            </a:extLst>
          </p:cNvPr>
          <p:cNvSpPr>
            <a:spLocks noGrp="1"/>
          </p:cNvSpPr>
          <p:nvPr>
            <p:ph idx="1"/>
          </p:nvPr>
        </p:nvSpPr>
        <p:spPr>
          <a:xfrm>
            <a:off x="6241313" y="467833"/>
            <a:ext cx="5571460" cy="6124353"/>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Module</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 module typically abstracts a system task, like dealing with packages or creating and changing files. Ansible has a multitude of built-in modules, but you can also create custom ones.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Role</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 pre-defined way for organizing playbooks and other files in order to facilitate sharing and reusing portions of a provisioning.</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Play</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 provisioning executed from start to finish is called a play</a:t>
            </a:r>
            <a:r>
              <a:rPr lang="en-US" i="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simple words, execution of a playbook is called a play.</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Ad-Hoc</a:t>
            </a:r>
            <a:r>
              <a:rPr lang="en-US"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Single time execution of task directly on command line shell.</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spcBef>
                <a:spcPts val="600"/>
              </a:spcBef>
              <a:spcAft>
                <a:spcPts val="720"/>
              </a:spcAft>
              <a:buSzPts val="1000"/>
              <a:buFont typeface="Symbol" panose="05050102010706020507" pitchFamily="18" charset="2"/>
              <a:buChar char=""/>
              <a:tabLst>
                <a:tab pos="457200" algn="l"/>
              </a:tabLst>
            </a:pP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4173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effectLst>
                  <a:outerShdw blurRad="38100" dist="38100" dir="2700000" algn="tl">
                    <a:srgbClr val="000000">
                      <a:alpha val="43137"/>
                    </a:srgbClr>
                  </a:outerShdw>
                </a:effectLst>
              </a:rPr>
              <a:t>Benefits of ansible</a:t>
            </a: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6516553" y="685800"/>
            <a:ext cx="5140112" cy="5715000"/>
          </a:xfrm>
        </p:spPr>
        <p:txBody>
          <a:bodyPr>
            <a:normAutofit/>
          </a:bodyPr>
          <a:lstStyle/>
          <a:p>
            <a:pPr>
              <a:spcBef>
                <a:spcPts val="0"/>
              </a:spcBef>
            </a:pPr>
            <a:r>
              <a:rPr lang="en-US" dirty="0">
                <a:solidFill>
                  <a:schemeClr val="tx1"/>
                </a:solidFill>
                <a:effectLst/>
                <a:latin typeface="Arial" panose="020B0604020202020204" pitchFamily="34" charset="0"/>
                <a:ea typeface="Times New Roman" panose="02020603050405020304" pitchFamily="18" charset="0"/>
              </a:rPr>
              <a:t>Ansible is a helpful tool that allows you to create groups of machines, describe how these machines should be configured or what actions should be taken on them. Ansible issues all commands from a central location to perform these tasks.</a:t>
            </a:r>
            <a:endParaRPr lang="en-US" dirty="0">
              <a:solidFill>
                <a:schemeClr val="tx1"/>
              </a:solidFill>
              <a:effectLst/>
              <a:latin typeface="Times New Roman" panose="02020603050405020304" pitchFamily="18" charset="0"/>
              <a:ea typeface="Times New Roman" panose="02020603050405020304" pitchFamily="18" charset="0"/>
            </a:endParaRPr>
          </a:p>
          <a:p>
            <a:r>
              <a:rPr lang="en-US" dirty="0">
                <a:solidFill>
                  <a:schemeClr val="tx1"/>
                </a:solidFill>
                <a:effectLst/>
                <a:latin typeface="Arial" panose="020B0604020202020204" pitchFamily="34" charset="0"/>
                <a:ea typeface="Calibri" panose="020F0502020204030204" pitchFamily="34" charset="0"/>
              </a:rPr>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39469412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dirty="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Advantages of ansible</a:t>
            </a:r>
            <a:endPar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6516553" y="685800"/>
            <a:ext cx="4754563" cy="5410200"/>
          </a:xfrm>
        </p:spPr>
        <p:txBody>
          <a:bodyPr>
            <a:normAutofit/>
          </a:bodyPr>
          <a:lstStyle/>
          <a:p>
            <a:pPr marL="0" marR="30480" indent="0">
              <a:spcBef>
                <a:spcPts val="600"/>
              </a:spcBef>
              <a:spcAft>
                <a:spcPts val="720"/>
              </a:spcAft>
              <a:buNone/>
            </a:pPr>
            <a:r>
              <a:rPr lang="en-US" sz="2800" b="1" dirty="0">
                <a:solidFill>
                  <a:srgbClr val="FFFF00"/>
                </a:solidFill>
                <a:effectLst/>
                <a:latin typeface="Arial" panose="020B0604020202020204" pitchFamily="34" charset="0"/>
                <a:ea typeface="Calibri" panose="020F0502020204030204" pitchFamily="34" charset="0"/>
              </a:rPr>
              <a:t>Simple: </a:t>
            </a:r>
          </a:p>
          <a:p>
            <a:pPr marR="30480">
              <a:spcBef>
                <a:spcPts val="600"/>
              </a:spcBef>
              <a:spcAft>
                <a:spcPts val="720"/>
              </a:spcAft>
            </a:pPr>
            <a:r>
              <a:rPr lang="en-US" dirty="0">
                <a:solidFill>
                  <a:schemeClr val="tx1"/>
                </a:solidFill>
                <a:effectLst/>
                <a:latin typeface="Arial" panose="020B0604020202020204" pitchFamily="34" charset="0"/>
                <a:ea typeface="Calibri" panose="020F0502020204030204" pitchFamily="34" charset="0"/>
              </a:rPr>
              <a:t>Ansible uses a simple syntax written in YAML called</a:t>
            </a:r>
            <a:r>
              <a:rPr lang="en-US" b="1" i="1" dirty="0">
                <a:solidFill>
                  <a:schemeClr val="tx1"/>
                </a:solidFill>
                <a:effectLst/>
                <a:latin typeface="Arial" panose="020B0604020202020204" pitchFamily="34" charset="0"/>
                <a:ea typeface="Calibri" panose="020F0502020204030204" pitchFamily="34" charset="0"/>
              </a:rPr>
              <a:t> playbooks</a:t>
            </a:r>
            <a:r>
              <a:rPr lang="en-US" dirty="0">
                <a:solidFill>
                  <a:schemeClr val="tx1"/>
                </a:solidFill>
                <a:effectLst/>
                <a:latin typeface="Arial" panose="020B0604020202020204" pitchFamily="34" charset="0"/>
                <a:ea typeface="Calibri" panose="020F0502020204030204" pitchFamily="34" charset="0"/>
              </a:rPr>
              <a:t>.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38849129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dirty="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Advantages of ansible</a:t>
            </a:r>
            <a:endPar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6516553" y="685800"/>
            <a:ext cx="5193622" cy="5410200"/>
          </a:xfrm>
        </p:spPr>
        <p:txBody>
          <a:bodyPr>
            <a:normAutofit/>
          </a:bodyPr>
          <a:lstStyle/>
          <a:p>
            <a:pPr marL="0" marR="30480" indent="0">
              <a:spcBef>
                <a:spcPts val="600"/>
              </a:spcBef>
              <a:spcAft>
                <a:spcPts val="720"/>
              </a:spcAft>
              <a:buNone/>
            </a:pPr>
            <a:r>
              <a:rPr lang="en-US" sz="2800" b="1" dirty="0">
                <a:solidFill>
                  <a:srgbClr val="FFFF00"/>
                </a:solidFill>
                <a:effectLst/>
                <a:latin typeface="Arial" panose="020B0604020202020204" pitchFamily="34" charset="0"/>
                <a:ea typeface="Calibri" panose="020F0502020204030204" pitchFamily="34" charset="0"/>
              </a:rPr>
              <a:t>Agentless: </a:t>
            </a:r>
          </a:p>
          <a:p>
            <a:pPr marR="30480">
              <a:spcBef>
                <a:spcPts val="600"/>
              </a:spcBef>
              <a:spcAft>
                <a:spcPts val="720"/>
              </a:spcAft>
            </a:pPr>
            <a:r>
              <a:rPr lang="en-US" sz="2400" dirty="0">
                <a:solidFill>
                  <a:schemeClr val="tx1"/>
                </a:solidFill>
                <a:effectLst/>
                <a:latin typeface="Arial" panose="020B0604020202020204" pitchFamily="34" charset="0"/>
                <a:ea typeface="Calibri" panose="020F0502020204030204" pitchFamily="34" charset="0"/>
              </a:rPr>
              <a:t>Ansible uses a simple syntax written in YAML called</a:t>
            </a:r>
            <a:r>
              <a:rPr lang="en-US" sz="2400" b="1" i="1" dirty="0">
                <a:solidFill>
                  <a:schemeClr val="tx1"/>
                </a:solidFill>
                <a:effectLst/>
                <a:latin typeface="Arial" panose="020B0604020202020204" pitchFamily="34" charset="0"/>
                <a:ea typeface="Calibri" panose="020F0502020204030204" pitchFamily="34" charset="0"/>
              </a:rPr>
              <a:t> playbooks</a:t>
            </a:r>
            <a:r>
              <a:rPr lang="en-US" sz="2400" dirty="0">
                <a:solidFill>
                  <a:schemeClr val="tx1"/>
                </a:solidFill>
                <a:effectLst/>
                <a:latin typeface="Arial" panose="020B0604020202020204" pitchFamily="34" charset="0"/>
                <a:ea typeface="Calibri" panose="020F0502020204030204" pitchFamily="34" charset="0"/>
              </a:rPr>
              <a:t>. YAML is a human-readable data serialization language. Ansible always executes tasks in order.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976065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dirty="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Advantages of ansible</a:t>
            </a:r>
            <a:endPar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6516553" y="685800"/>
            <a:ext cx="5193622" cy="5410200"/>
          </a:xfrm>
        </p:spPr>
        <p:txBody>
          <a:bodyPr>
            <a:normAutofit/>
          </a:bodyPr>
          <a:lstStyle/>
          <a:p>
            <a:pPr marL="0" marR="0" indent="0">
              <a:spcBef>
                <a:spcPts val="0"/>
              </a:spcBef>
              <a:buNone/>
            </a:pPr>
            <a:r>
              <a:rPr lang="en-US" sz="2800" b="1" dirty="0">
                <a:solidFill>
                  <a:srgbClr val="FFFF00"/>
                </a:solidFill>
                <a:effectLst/>
                <a:latin typeface="Arial" panose="020B0604020202020204" pitchFamily="34" charset="0"/>
                <a:ea typeface="Times New Roman" panose="02020603050405020304" pitchFamily="18" charset="0"/>
              </a:rPr>
              <a:t>Powerful &amp; Flexible:</a:t>
            </a:r>
            <a:r>
              <a:rPr lang="en-US" sz="2800" dirty="0">
                <a:solidFill>
                  <a:srgbClr val="FFFF00"/>
                </a:solidFill>
                <a:effectLst/>
                <a:latin typeface="Arial" panose="020B0604020202020204" pitchFamily="34" charset="0"/>
                <a:ea typeface="Times New Roman" panose="02020603050405020304" pitchFamily="18" charset="0"/>
              </a:rPr>
              <a:t> </a:t>
            </a:r>
          </a:p>
          <a:p>
            <a:pPr marL="0" marR="0">
              <a:spcBef>
                <a:spcPts val="0"/>
              </a:spcBef>
            </a:pPr>
            <a:r>
              <a:rPr lang="en-US" sz="2400" dirty="0">
                <a:solidFill>
                  <a:schemeClr val="tx1"/>
                </a:solidFill>
                <a:effectLst/>
                <a:latin typeface="Arial" panose="020B0604020202020204" pitchFamily="34" charset="0"/>
                <a:ea typeface="Times New Roman" panose="02020603050405020304" pitchFamily="18" charset="0"/>
              </a:rPr>
              <a:t>Ansible has powerful features that can enable you to model even the most complex IT workflows. Can manage the infrastructure, networks, operating systems and services that you are already using. Ansible’s capabilities allow you to orchestrate the entire application environment regardless of where it is deployed.</a:t>
            </a:r>
            <a:endParaRPr lang="en-US" sz="2400" dirty="0">
              <a:solidFill>
                <a:schemeClr val="tx1"/>
              </a:solidFill>
              <a:effectLst/>
              <a:latin typeface="Times New Roman" panose="02020603050405020304" pitchFamily="18" charset="0"/>
              <a:ea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185456028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dirty="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What can Ansible do?</a:t>
            </a:r>
            <a:endPar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6516553" y="685799"/>
            <a:ext cx="5340286" cy="5512981"/>
          </a:xfrm>
        </p:spPr>
        <p:txBody>
          <a:bodyPr>
            <a:normAutofit/>
          </a:bodyPr>
          <a:lstStyle/>
          <a:p>
            <a:pPr marL="0" marR="30480" indent="0">
              <a:spcBef>
                <a:spcPts val="600"/>
              </a:spcBef>
              <a:spcAft>
                <a:spcPts val="720"/>
              </a:spcAft>
              <a:buNone/>
            </a:pPr>
            <a:r>
              <a:rPr lang="en-US" dirty="0">
                <a:solidFill>
                  <a:schemeClr val="tx1"/>
                </a:solidFill>
                <a:effectLst/>
                <a:latin typeface="Arial" panose="020B0604020202020204" pitchFamily="34" charset="0"/>
                <a:ea typeface="Calibri" panose="020F0502020204030204" pitchFamily="34" charset="0"/>
              </a:rPr>
              <a:t>Ansible is usually grouped along with other Configuration Management tools like Puppet, Chef, </a:t>
            </a:r>
            <a:r>
              <a:rPr lang="en-US" dirty="0" err="1">
                <a:solidFill>
                  <a:schemeClr val="tx1"/>
                </a:solidFill>
                <a:effectLst/>
                <a:latin typeface="Arial" panose="020B0604020202020204" pitchFamily="34" charset="0"/>
                <a:ea typeface="Calibri" panose="020F0502020204030204" pitchFamily="34" charset="0"/>
              </a:rPr>
              <a:t>SaltStack</a:t>
            </a:r>
            <a:r>
              <a:rPr lang="en-US" dirty="0">
                <a:solidFill>
                  <a:schemeClr val="tx1"/>
                </a:solidFill>
                <a:effectLst/>
                <a:latin typeface="Arial" panose="020B0604020202020204" pitchFamily="34" charset="0"/>
                <a:ea typeface="Calibri" panose="020F0502020204030204" pitchFamily="34" charset="0"/>
              </a:rPr>
              <a:t> etc. but, Ansible is not just limited to Configuration Management. It can be used in many different ways as listed below:</a:t>
            </a:r>
          </a:p>
          <a:p>
            <a:pPr marR="30480" lvl="1">
              <a:spcBef>
                <a:spcPts val="600"/>
              </a:spcBef>
              <a:spcAft>
                <a:spcPts val="720"/>
              </a:spcAft>
            </a:pPr>
            <a:r>
              <a:rPr lang="en-US" b="1" dirty="0">
                <a:solidFill>
                  <a:schemeClr val="tx1"/>
                </a:solidFill>
                <a:effectLst/>
                <a:latin typeface="Arial" panose="020B0604020202020204" pitchFamily="34" charset="0"/>
                <a:ea typeface="Calibri" panose="020F0502020204030204" pitchFamily="34" charset="0"/>
              </a:rPr>
              <a:t>Provisioning</a:t>
            </a:r>
            <a:endParaRPr lang="en-US" b="1" dirty="0">
              <a:solidFill>
                <a:schemeClr val="tx1"/>
              </a:solidFill>
              <a:latin typeface="Arial" panose="020B0604020202020204" pitchFamily="34" charset="0"/>
              <a:ea typeface="Calibri" panose="020F0502020204030204" pitchFamily="34" charset="0"/>
            </a:endParaRPr>
          </a:p>
          <a:p>
            <a:pPr marR="30480" lvl="1">
              <a:spcBef>
                <a:spcPts val="600"/>
              </a:spcBef>
              <a:spcAft>
                <a:spcPts val="720"/>
              </a:spcAft>
            </a:pPr>
            <a:r>
              <a:rPr lang="en-US" b="1" dirty="0">
                <a:solidFill>
                  <a:schemeClr val="tx1"/>
                </a:solidFill>
                <a:effectLst/>
                <a:latin typeface="Arial" panose="020B0604020202020204" pitchFamily="34" charset="0"/>
                <a:ea typeface="Calibri" panose="020F0502020204030204" pitchFamily="34" charset="0"/>
              </a:rPr>
              <a:t>Configuration Management</a:t>
            </a:r>
          </a:p>
          <a:p>
            <a:pPr marR="30480" lvl="1">
              <a:spcBef>
                <a:spcPts val="600"/>
              </a:spcBef>
              <a:spcAft>
                <a:spcPts val="720"/>
              </a:spcAft>
            </a:pPr>
            <a:r>
              <a:rPr lang="en-US" b="1" dirty="0">
                <a:solidFill>
                  <a:schemeClr val="tx1"/>
                </a:solidFill>
                <a:effectLst/>
                <a:latin typeface="Arial" panose="020B0604020202020204" pitchFamily="34" charset="0"/>
                <a:ea typeface="Calibri" panose="020F0502020204030204" pitchFamily="34" charset="0"/>
              </a:rPr>
              <a:t>Application Deployment</a:t>
            </a:r>
            <a:endParaRPr lang="en-US" b="1" dirty="0">
              <a:solidFill>
                <a:schemeClr val="tx1"/>
              </a:solidFill>
              <a:latin typeface="Arial" panose="020B0604020202020204" pitchFamily="34" charset="0"/>
              <a:ea typeface="Calibri" panose="020F0502020204030204" pitchFamily="34" charset="0"/>
            </a:endParaRPr>
          </a:p>
          <a:p>
            <a:pPr marR="30480" lvl="1">
              <a:spcBef>
                <a:spcPts val="600"/>
              </a:spcBef>
              <a:spcAft>
                <a:spcPts val="720"/>
              </a:spcAft>
            </a:pPr>
            <a:r>
              <a:rPr lang="en-US" b="1" dirty="0">
                <a:solidFill>
                  <a:schemeClr val="tx1"/>
                </a:solidFill>
                <a:effectLst/>
                <a:latin typeface="Arial" panose="020B0604020202020204" pitchFamily="34" charset="0"/>
                <a:ea typeface="Calibri" panose="020F0502020204030204" pitchFamily="34" charset="0"/>
              </a:rPr>
              <a:t>Security and Compliance</a:t>
            </a:r>
          </a:p>
          <a:p>
            <a:pPr marR="30480" lvl="1">
              <a:spcBef>
                <a:spcPts val="600"/>
              </a:spcBef>
              <a:spcAft>
                <a:spcPts val="720"/>
              </a:spcAft>
            </a:pPr>
            <a:r>
              <a:rPr lang="en-US" b="1" dirty="0">
                <a:solidFill>
                  <a:schemeClr val="tx1"/>
                </a:solidFill>
                <a:effectLst/>
                <a:latin typeface="Arial" panose="020B0604020202020204" pitchFamily="34" charset="0"/>
                <a:ea typeface="Calibri" panose="020F0502020204030204" pitchFamily="34" charset="0"/>
              </a:rPr>
              <a:t>Orchestration</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1767716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B5766-3189-4128-876C-2DB8AA9C7FB9}"/>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Ansible Architecture</a:t>
            </a:r>
            <a:endPar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Ansible Architecture | Simple Architecture of Ansible">
            <a:extLst>
              <a:ext uri="{FF2B5EF4-FFF2-40B4-BE49-F238E27FC236}">
                <a16:creationId xmlns:a16="http://schemas.microsoft.com/office/drawing/2014/main" id="{90C1BBD7-C058-4CF0-9433-E90A409D6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935" y="1520456"/>
            <a:ext cx="6977467" cy="407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82513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3" name="Group 12">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4" name="Straight Connector 13">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A5B826F-7448-4F1A-87FF-1447F5CE9712}"/>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Ansible Architecture Explained:</a:t>
            </a:r>
            <a:endParaRPr lang="en-US" sz="3200" b="1"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CCF8D9A-616C-452C-9909-82EEBC8E2D9A}"/>
              </a:ext>
            </a:extLst>
          </p:cNvPr>
          <p:cNvSpPr>
            <a:spLocks noGrp="1"/>
          </p:cNvSpPr>
          <p:nvPr>
            <p:ph idx="1"/>
          </p:nvPr>
        </p:nvSpPr>
        <p:spPr>
          <a:xfrm>
            <a:off x="6160445" y="297712"/>
            <a:ext cx="5838629" cy="6315739"/>
          </a:xfrm>
        </p:spPr>
        <p:txBody>
          <a:bodyPr>
            <a:normAutofit lnSpcReduction="10000"/>
          </a:bodyPr>
          <a:lstStyle/>
          <a:p>
            <a:pPr>
              <a:lnSpc>
                <a:spcPct val="107000"/>
              </a:lnSpc>
              <a:spcBef>
                <a:spcPts val="0"/>
              </a:spcBef>
              <a:spcAft>
                <a:spcPts val="800"/>
              </a:spcAft>
              <a:buSzPts val="1000"/>
              <a:tabLst>
                <a:tab pos="457200" algn="l"/>
              </a:tabLst>
            </a:pPr>
            <a:r>
              <a:rPr lang="en-US"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Inventories:</a:t>
            </a:r>
            <a:r>
              <a:rPr lang="en-US"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Ansible inventories are lists of hosts (nodes) along with their IP addresses, servers, databases etc. </a:t>
            </a:r>
          </a:p>
          <a:p>
            <a:pPr>
              <a:lnSpc>
                <a:spcPct val="107000"/>
              </a:lnSpc>
              <a:spcBef>
                <a:spcPts val="0"/>
              </a:spcBef>
              <a:spcAft>
                <a:spcPts val="800"/>
              </a:spcAft>
              <a:buSzPts val="1000"/>
              <a:tabLst>
                <a:tab pos="457200" algn="l"/>
              </a:tabLst>
            </a:pPr>
            <a:r>
              <a:rPr lang="en-US"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APIs:</a:t>
            </a:r>
            <a:r>
              <a:rPr lang="en-US"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APIs in Ansible are used as transport for Cloud services, public or private.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Modules:</a:t>
            </a:r>
            <a:r>
              <a:rPr lang="en-US"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Modules are executed directly on remote hosts through playbooks.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Plugins:</a:t>
            </a:r>
            <a:r>
              <a:rPr lang="en-US"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Plugins allows to execute Ansible tasks as a job build step. Plugins are pieces of code that augment Ansible’s core functionality. </a:t>
            </a:r>
          </a:p>
          <a:p>
            <a:pPr>
              <a:lnSpc>
                <a:spcPct val="107000"/>
              </a:lnSpc>
              <a:spcBef>
                <a:spcPts val="0"/>
              </a:spcBef>
              <a:spcAft>
                <a:spcPts val="800"/>
              </a:spcAft>
              <a:buSzPts val="1000"/>
              <a:tabLst>
                <a:tab pos="457200" algn="l"/>
              </a:tabLst>
            </a:pPr>
            <a:r>
              <a:rPr lang="en-US" sz="1600" b="1" dirty="0">
                <a:solidFill>
                  <a:schemeClr val="tx1"/>
                </a:solidFill>
                <a:effectLst/>
                <a:latin typeface="Arial" panose="020B0604020202020204" pitchFamily="34" charset="0"/>
                <a:ea typeface="Times New Roman" panose="02020603050405020304" pitchFamily="18" charset="0"/>
              </a:rPr>
              <a:t>Networking</a:t>
            </a:r>
            <a:r>
              <a:rPr lang="en-US" sz="1600" dirty="0">
                <a:solidFill>
                  <a:schemeClr val="tx1"/>
                </a:solidFill>
                <a:effectLst/>
                <a:latin typeface="Arial" panose="020B0604020202020204" pitchFamily="34" charset="0"/>
                <a:ea typeface="Times New Roman" panose="02020603050405020304" pitchFamily="18" charset="0"/>
              </a:rPr>
              <a:t>: Ansible can also be used to automate different networks. </a:t>
            </a:r>
            <a:endParaRPr lang="en-US" sz="1600" dirty="0">
              <a:solidFill>
                <a:schemeClr val="tx1"/>
              </a:solidFill>
              <a:effectLst/>
              <a:latin typeface="Times New Roman" panose="02020603050405020304" pitchFamily="18" charset="0"/>
              <a:ea typeface="Times New Roman" panose="02020603050405020304" pitchFamily="18" charset="0"/>
            </a:endParaRPr>
          </a:p>
          <a:p>
            <a:pPr>
              <a:spcBef>
                <a:spcPts val="0"/>
              </a:spcBef>
            </a:pPr>
            <a:r>
              <a:rPr lang="en-US" sz="1600" b="1" dirty="0">
                <a:solidFill>
                  <a:schemeClr val="tx1"/>
                </a:solidFill>
                <a:effectLst/>
                <a:latin typeface="Arial" panose="020B0604020202020204" pitchFamily="34" charset="0"/>
                <a:ea typeface="Times New Roman" panose="02020603050405020304" pitchFamily="18" charset="0"/>
              </a:rPr>
              <a:t>Hosts</a:t>
            </a:r>
            <a:r>
              <a:rPr lang="en-US" sz="1600" dirty="0">
                <a:solidFill>
                  <a:schemeClr val="tx1"/>
                </a:solidFill>
                <a:effectLst/>
                <a:latin typeface="Arial" panose="020B0604020202020204" pitchFamily="34" charset="0"/>
                <a:ea typeface="Times New Roman" panose="02020603050405020304" pitchFamily="18" charset="0"/>
              </a:rPr>
              <a:t>: The hosts in the Ansible architecture are just node systems which are getting automated by Ansible. It can be any kind of machine – Windows, Linux, RedHat etc.</a:t>
            </a:r>
            <a:endParaRPr lang="en-US" sz="1600" dirty="0">
              <a:solidFill>
                <a:schemeClr val="tx1"/>
              </a:solidFill>
              <a:effectLst/>
              <a:latin typeface="Times New Roman" panose="02020603050405020304" pitchFamily="18" charset="0"/>
              <a:ea typeface="Times New Roman" panose="02020603050405020304" pitchFamily="18" charset="0"/>
            </a:endParaRPr>
          </a:p>
          <a:p>
            <a:pPr>
              <a:spcBef>
                <a:spcPts val="0"/>
              </a:spcBef>
            </a:pPr>
            <a:r>
              <a:rPr lang="en-US" sz="1600" b="1" dirty="0">
                <a:solidFill>
                  <a:schemeClr val="tx1"/>
                </a:solidFill>
                <a:effectLst/>
                <a:latin typeface="Arial" panose="020B0604020202020204" pitchFamily="34" charset="0"/>
                <a:ea typeface="Times New Roman" panose="02020603050405020304" pitchFamily="18" charset="0"/>
              </a:rPr>
              <a:t>Playbooks:</a:t>
            </a:r>
            <a:r>
              <a:rPr lang="en-US" sz="1600" dirty="0">
                <a:solidFill>
                  <a:schemeClr val="tx1"/>
                </a:solidFill>
                <a:effectLst/>
                <a:latin typeface="Arial" panose="020B0604020202020204" pitchFamily="34" charset="0"/>
                <a:ea typeface="Times New Roman" panose="02020603050405020304" pitchFamily="18" charset="0"/>
              </a:rPr>
              <a:t> Playbooks are simple files written in YAML format which describes the tasks to be executed by Ansible. </a:t>
            </a:r>
          </a:p>
          <a:p>
            <a:pPr>
              <a:spcBef>
                <a:spcPts val="0"/>
              </a:spcBef>
            </a:pPr>
            <a:r>
              <a:rPr lang="en-US" sz="1600" b="1" dirty="0">
                <a:solidFill>
                  <a:schemeClr val="tx1"/>
                </a:solidFill>
                <a:effectLst/>
                <a:latin typeface="Arial" panose="020B0604020202020204" pitchFamily="34" charset="0"/>
                <a:ea typeface="Times New Roman" panose="02020603050405020304" pitchFamily="18" charset="0"/>
              </a:rPr>
              <a:t>CMDB</a:t>
            </a:r>
            <a:r>
              <a:rPr lang="en-US" sz="1600" dirty="0">
                <a:solidFill>
                  <a:schemeClr val="tx1"/>
                </a:solidFill>
                <a:effectLst/>
                <a:latin typeface="Arial" panose="020B0604020202020204" pitchFamily="34" charset="0"/>
                <a:ea typeface="Times New Roman" panose="02020603050405020304" pitchFamily="18" charset="0"/>
              </a:rPr>
              <a:t> : It is a repository that acts as a data warehouse for IT installations. It holds data relating to a collection of IT assets (commonly referred to as configuration items (CI)), as well as to describe relationships between such assets.</a:t>
            </a:r>
            <a:endParaRPr lang="en-US" sz="1600" dirty="0">
              <a:solidFill>
                <a:schemeClr val="tx1"/>
              </a:solidFill>
              <a:effectLst/>
              <a:latin typeface="Times New Roman" panose="02020603050405020304" pitchFamily="18" charset="0"/>
              <a:ea typeface="Times New Roman" panose="02020603050405020304" pitchFamily="18" charset="0"/>
            </a:endParaRPr>
          </a:p>
          <a:p>
            <a:pPr>
              <a:spcBef>
                <a:spcPts val="0"/>
              </a:spcBef>
            </a:pPr>
            <a:r>
              <a:rPr lang="en-US" sz="1600" b="1" dirty="0">
                <a:solidFill>
                  <a:schemeClr val="tx1"/>
                </a:solidFill>
                <a:effectLst/>
                <a:latin typeface="Arial" panose="020B0604020202020204" pitchFamily="34" charset="0"/>
                <a:ea typeface="Times New Roman" panose="02020603050405020304" pitchFamily="18" charset="0"/>
              </a:rPr>
              <a:t>Cloud:</a:t>
            </a:r>
            <a:r>
              <a:rPr lang="en-US" sz="1600" dirty="0">
                <a:solidFill>
                  <a:schemeClr val="tx1"/>
                </a:solidFill>
                <a:effectLst/>
                <a:latin typeface="Arial" panose="020B0604020202020204" pitchFamily="34" charset="0"/>
                <a:ea typeface="Times New Roman" panose="02020603050405020304" pitchFamily="18" charset="0"/>
              </a:rPr>
              <a:t> It is a network of remote servers hosted on the Internet to store, manage, and process data, rather than a local server. </a:t>
            </a:r>
            <a:endParaRPr lang="en-US" sz="16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801675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3" name="Group 12">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4" name="Straight Connector 13">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A5B826F-7448-4F1A-87FF-1447F5CE9712}"/>
              </a:ext>
            </a:extLst>
          </p:cNvPr>
          <p:cNvSpPr>
            <a:spLocks noGrp="1"/>
          </p:cNvSpPr>
          <p:nvPr>
            <p:ph type="title"/>
          </p:nvPr>
        </p:nvSpPr>
        <p:spPr>
          <a:xfrm>
            <a:off x="1834919" y="685800"/>
            <a:ext cx="3705269" cy="5308599"/>
          </a:xfrm>
        </p:spPr>
        <p:txBody>
          <a:bodyPr>
            <a:normAutofit/>
          </a:bodyPr>
          <a:lstStyle/>
          <a:p>
            <a:r>
              <a:rPr lang="en-US" sz="3200" b="1" dirty="0">
                <a:effectLst>
                  <a:outerShdw blurRad="38100" dist="38100" dir="2700000" algn="tl">
                    <a:srgbClr val="000000">
                      <a:alpha val="43137"/>
                    </a:srgbClr>
                  </a:outerShdw>
                </a:effectLst>
              </a:rPr>
              <a:t>Ansible in </a:t>
            </a:r>
            <a:r>
              <a:rPr lang="en-US" sz="3200" b="1" dirty="0" err="1">
                <a:effectLst>
                  <a:outerShdw blurRad="38100" dist="38100" dir="2700000" algn="tl">
                    <a:srgbClr val="000000">
                      <a:alpha val="43137"/>
                    </a:srgbClr>
                  </a:outerShdw>
                </a:effectLst>
              </a:rPr>
              <a:t>Devops</a:t>
            </a:r>
            <a:endParaRPr lang="en-US" sz="3200" b="1"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CCF8D9A-616C-452C-9909-82EEBC8E2D9A}"/>
              </a:ext>
            </a:extLst>
          </p:cNvPr>
          <p:cNvSpPr>
            <a:spLocks noGrp="1"/>
          </p:cNvSpPr>
          <p:nvPr>
            <p:ph idx="1"/>
          </p:nvPr>
        </p:nvSpPr>
        <p:spPr>
          <a:xfrm>
            <a:off x="6347757" y="685800"/>
            <a:ext cx="5443749" cy="5380074"/>
          </a:xfrm>
        </p:spPr>
        <p:txBody>
          <a:bodyPr>
            <a:normAutofit/>
          </a:bodyPr>
          <a:lstStyle/>
          <a:p>
            <a:pPr marL="0" marR="0" lvl="0" indent="0">
              <a:spcBef>
                <a:spcPts val="0"/>
              </a:spcBef>
              <a:spcAft>
                <a:spcPts val="375"/>
              </a:spcAft>
              <a:buSzPts val="1000"/>
              <a:buNone/>
              <a:tabLst>
                <a:tab pos="457200" algn="l"/>
              </a:tabLst>
            </a:pPr>
            <a:r>
              <a:rPr lang="en-US" sz="2800" dirty="0">
                <a:solidFill>
                  <a:schemeClr val="tx1"/>
                </a:solidFill>
                <a:effectLst/>
                <a:latin typeface="Arial" panose="020B0604020202020204" pitchFamily="34" charset="0"/>
                <a:ea typeface="Calibri" panose="020F0502020204030204" pitchFamily="34" charset="0"/>
              </a:rPr>
              <a:t>In DevOps, as we know development and operations work is integrated. This integration is very important for modern test-driven application design. Hence, Ansible integrates this by providing a stable environment to both development and operations resulting in smooth orchestration.</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21242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1499585" y="685800"/>
            <a:ext cx="4403504" cy="5308599"/>
          </a:xfrm>
        </p:spPr>
        <p:txBody>
          <a:bodyPr>
            <a:normAutofit/>
          </a:bodyPr>
          <a:lstStyle/>
          <a:p>
            <a:pPr algn="l"/>
            <a:br>
              <a:rPr lang="en-US" sz="5600" b="1" i="0" u="none" strike="noStrike" baseline="0" dirty="0">
                <a:effectLst>
                  <a:outerShdw blurRad="38100" dist="38100" dir="2700000" algn="tl">
                    <a:srgbClr val="000000">
                      <a:alpha val="43137"/>
                    </a:srgbClr>
                  </a:outerShdw>
                </a:effectLst>
                <a:latin typeface="Chiller" panose="04020404031007020602" pitchFamily="82" charset="0"/>
              </a:rPr>
            </a:br>
            <a:r>
              <a:rPr lang="en-US" sz="5600" b="1" i="0" u="none" strike="noStrike" baseline="0" dirty="0">
                <a:effectLst>
                  <a:outerShdw blurRad="38100" dist="38100" dir="2700000" algn="tl">
                    <a:srgbClr val="000000">
                      <a:alpha val="43137"/>
                    </a:srgbClr>
                  </a:outerShdw>
                </a:effectLst>
                <a:latin typeface="Chiller" panose="04020404031007020602" pitchFamily="82" charset="0"/>
              </a:rPr>
              <a:t>Configuration Management</a:t>
            </a:r>
            <a:endParaRPr lang="en-US" sz="5600" b="1" dirty="0">
              <a:effectLst>
                <a:outerShdw blurRad="38100" dist="38100" dir="2700000" algn="tl">
                  <a:srgbClr val="000000">
                    <a:alpha val="43137"/>
                  </a:srgbClr>
                </a:outerShdw>
              </a:effectLst>
              <a:latin typeface="Chiller" panose="04020404031007020602" pitchFamily="82" charset="0"/>
              <a:ea typeface="Calibri" panose="020F0502020204030204" pitchFamily="34" charset="0"/>
              <a:cs typeface="Times New Roman" panose="02020603050405020304" pitchFamily="18" charset="0"/>
            </a:endParaRPr>
          </a:p>
        </p:txBody>
      </p:sp>
      <p:pic>
        <p:nvPicPr>
          <p:cNvPr id="8194" name="Picture 2" descr="11 BEST Software Configuration Management Tools (SCM Tools in 2021)">
            <a:extLst>
              <a:ext uri="{FF2B5EF4-FFF2-40B4-BE49-F238E27FC236}">
                <a16:creationId xmlns:a16="http://schemas.microsoft.com/office/drawing/2014/main" id="{76EB4FF5-AF91-450C-8156-CCD3CDC75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246" y="1158949"/>
            <a:ext cx="4859080" cy="452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6094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BF6F3917-FAEF-4F5C-BE12-CF65574CE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2" name="Straight Connector 71">
              <a:extLst>
                <a:ext uri="{FF2B5EF4-FFF2-40B4-BE49-F238E27FC236}">
                  <a16:creationId xmlns:a16="http://schemas.microsoft.com/office/drawing/2014/main" id="{9EFF6467-061A-4EB4-A666-8ED016C0C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DA5CB9C-6466-4DB3-83C9-AE3B536A5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AA604B4-1AE4-48CB-981A-54CC4AE3C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5D1C11E-228A-44D3-B3E8-1364E7393D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F0FD3847-BF68-4ACE-83F8-1E7CC32B1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8" name="Rectangle 77">
            <a:extLst>
              <a:ext uri="{FF2B5EF4-FFF2-40B4-BE49-F238E27FC236}">
                <a16:creationId xmlns:a16="http://schemas.microsoft.com/office/drawing/2014/main" id="{547BBBDC-7066-4AF7-9C62-1803AB2F9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nip Diagonal Corner Rectangle 24">
            <a:extLst>
              <a:ext uri="{FF2B5EF4-FFF2-40B4-BE49-F238E27FC236}">
                <a16:creationId xmlns:a16="http://schemas.microsoft.com/office/drawing/2014/main" id="{350FA329-CBE0-46FE-A19B-84D688DAD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A8FFEFAE-4471-4EAA-92D7-76C13B4D4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1" y="1593669"/>
            <a:ext cx="0" cy="3222171"/>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Configuration management tool -Ansible | by Ashish Rajbhar | Nov, 2020 |  Medium">
            <a:extLst>
              <a:ext uri="{FF2B5EF4-FFF2-40B4-BE49-F238E27FC236}">
                <a16:creationId xmlns:a16="http://schemas.microsoft.com/office/drawing/2014/main" id="{6AB169F4-28F0-4BC4-B70C-4C1C885B10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7702" y="1481559"/>
            <a:ext cx="9079301" cy="3688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7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3" name="Group 12">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4" name="Straight Connector 13">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A5B826F-7448-4F1A-87FF-1447F5CE9712}"/>
              </a:ext>
            </a:extLst>
          </p:cNvPr>
          <p:cNvSpPr>
            <a:spLocks noGrp="1"/>
          </p:cNvSpPr>
          <p:nvPr>
            <p:ph type="title"/>
          </p:nvPr>
        </p:nvSpPr>
        <p:spPr>
          <a:xfrm>
            <a:off x="1834919" y="685800"/>
            <a:ext cx="3705269" cy="5308599"/>
          </a:xfrm>
        </p:spPr>
        <p:txBody>
          <a:bodyPr>
            <a:normAutofit/>
          </a:bodyPr>
          <a:lstStyle/>
          <a:p>
            <a:r>
              <a:rPr lang="en-US" sz="3200" b="1" dirty="0"/>
              <a:t>Ansible Case Study</a:t>
            </a:r>
            <a:endParaRPr lang="en-US" sz="3200" b="1"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CCF8D9A-616C-452C-9909-82EEBC8E2D9A}"/>
              </a:ext>
            </a:extLst>
          </p:cNvPr>
          <p:cNvSpPr>
            <a:spLocks noGrp="1"/>
          </p:cNvSpPr>
          <p:nvPr>
            <p:ph idx="1"/>
          </p:nvPr>
        </p:nvSpPr>
        <p:spPr>
          <a:xfrm>
            <a:off x="6347757" y="685800"/>
            <a:ext cx="5527868" cy="5749724"/>
          </a:xfrm>
        </p:spPr>
        <p:txBody>
          <a:bodyPr>
            <a:normAutofit/>
          </a:bodyPr>
          <a:lstStyle/>
          <a:p>
            <a:pPr marL="0" indent="0">
              <a:lnSpc>
                <a:spcPct val="90000"/>
              </a:lnSpc>
              <a:buNone/>
            </a:pPr>
            <a:r>
              <a:rPr lang="en-US" b="1" i="0" dirty="0">
                <a:solidFill>
                  <a:srgbClr val="FFFF00"/>
                </a:solidFill>
                <a:effectLst/>
                <a:latin typeface="sohne"/>
              </a:rPr>
              <a:t>Amazon Web Services (AWS)</a:t>
            </a:r>
          </a:p>
          <a:p>
            <a:pPr>
              <a:lnSpc>
                <a:spcPct val="90000"/>
              </a:lnSpc>
            </a:pPr>
            <a:r>
              <a:rPr lang="en-US" b="0" i="0" dirty="0">
                <a:solidFill>
                  <a:schemeClr val="tx1"/>
                </a:solidFill>
                <a:effectLst/>
                <a:latin typeface="charter"/>
              </a:rPr>
              <a:t>Ansible is used to define, deploy, and manage a wide variety of services. Most complicated AWS environments can be provisioned very easily using a playbook. The best feature is, you create a server-host connection and then run the playbook on just one system and provision multiple other systems with an option to scale up and scale down as per requirement.</a:t>
            </a:r>
          </a:p>
          <a:p>
            <a:pPr>
              <a:lnSpc>
                <a:spcPct val="90000"/>
              </a:lnSpc>
            </a:pPr>
            <a:r>
              <a:rPr lang="en-US" b="0" i="0" dirty="0">
                <a:solidFill>
                  <a:schemeClr val="tx1"/>
                </a:solidFill>
                <a:effectLst/>
                <a:latin typeface="charter"/>
              </a:rPr>
              <a:t>Ansible has hundreds of modules supporting AWS and some of them include:</a:t>
            </a:r>
          </a:p>
          <a:p>
            <a:pPr lvl="1">
              <a:lnSpc>
                <a:spcPct val="90000"/>
              </a:lnSpc>
              <a:buFont typeface="Arial" panose="020B0604020202020204" pitchFamily="34" charset="0"/>
              <a:buChar char="•"/>
            </a:pPr>
            <a:r>
              <a:rPr lang="en-US" b="0" i="0" dirty="0">
                <a:solidFill>
                  <a:schemeClr val="tx1"/>
                </a:solidFill>
                <a:effectLst/>
                <a:latin typeface="charter"/>
              </a:rPr>
              <a:t>Autoscaling groups</a:t>
            </a:r>
          </a:p>
          <a:p>
            <a:pPr lvl="1">
              <a:lnSpc>
                <a:spcPct val="90000"/>
              </a:lnSpc>
              <a:buFont typeface="Arial" panose="020B0604020202020204" pitchFamily="34" charset="0"/>
              <a:buChar char="•"/>
            </a:pPr>
            <a:r>
              <a:rPr lang="en-US" b="0" i="0" dirty="0">
                <a:solidFill>
                  <a:schemeClr val="tx1"/>
                </a:solidFill>
                <a:effectLst/>
                <a:latin typeface="charter"/>
              </a:rPr>
              <a:t>CloudFormation</a:t>
            </a:r>
          </a:p>
          <a:p>
            <a:pPr lvl="1">
              <a:lnSpc>
                <a:spcPct val="90000"/>
              </a:lnSpc>
              <a:buFont typeface="Arial" panose="020B0604020202020204" pitchFamily="34" charset="0"/>
              <a:buChar char="•"/>
            </a:pPr>
            <a:r>
              <a:rPr lang="en-US" b="0" i="0" dirty="0">
                <a:solidFill>
                  <a:schemeClr val="tx1"/>
                </a:solidFill>
                <a:effectLst/>
                <a:latin typeface="charter"/>
              </a:rPr>
              <a:t>CloudTrail</a:t>
            </a:r>
          </a:p>
          <a:p>
            <a:pPr lvl="1">
              <a:lnSpc>
                <a:spcPct val="90000"/>
              </a:lnSpc>
              <a:buFont typeface="Arial" panose="020B0604020202020204" pitchFamily="34" charset="0"/>
              <a:buChar char="•"/>
            </a:pPr>
            <a:r>
              <a:rPr lang="en-US" b="0" i="0" dirty="0">
                <a:solidFill>
                  <a:schemeClr val="tx1"/>
                </a:solidFill>
                <a:effectLst/>
                <a:latin typeface="charter"/>
              </a:rPr>
              <a:t>CloudWatch</a:t>
            </a:r>
          </a:p>
          <a:p>
            <a:pPr lvl="1">
              <a:lnSpc>
                <a:spcPct val="90000"/>
              </a:lnSpc>
              <a:buFont typeface="Arial" panose="020B0604020202020204" pitchFamily="34" charset="0"/>
              <a:buChar char="•"/>
            </a:pPr>
            <a:r>
              <a:rPr lang="en-US" b="0" i="0" dirty="0">
                <a:solidFill>
                  <a:schemeClr val="tx1"/>
                </a:solidFill>
                <a:effectLst/>
                <a:latin typeface="charter"/>
              </a:rPr>
              <a:t>DynamoDB</a:t>
            </a:r>
          </a:p>
          <a:p>
            <a:pPr lvl="1">
              <a:lnSpc>
                <a:spcPct val="90000"/>
              </a:lnSpc>
              <a:buFont typeface="Arial" panose="020B0604020202020204" pitchFamily="34" charset="0"/>
              <a:buChar char="•"/>
            </a:pPr>
            <a:r>
              <a:rPr lang="en-US" b="0" i="0" dirty="0">
                <a:solidFill>
                  <a:schemeClr val="tx1"/>
                </a:solidFill>
                <a:effectLst/>
                <a:latin typeface="charter"/>
              </a:rPr>
              <a:t>Elastic Cloud Compute (EC2)</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4" descr="Introduction to Cloud Security with AWS | by Aregbesola Olumuyiwa | Data  Driven Investor | Medium">
            <a:extLst>
              <a:ext uri="{FF2B5EF4-FFF2-40B4-BE49-F238E27FC236}">
                <a16:creationId xmlns:a16="http://schemas.microsoft.com/office/drawing/2014/main" id="{BCC6B96A-41BC-4CAE-9D76-D1090BCD17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1536" y="5376702"/>
            <a:ext cx="1908739" cy="1303497"/>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pic>
        <p:nvPicPr>
          <p:cNvPr id="5126" name="Picture 6" descr="What is Microsoft Azure? - AionSolution">
            <a:extLst>
              <a:ext uri="{FF2B5EF4-FFF2-40B4-BE49-F238E27FC236}">
                <a16:creationId xmlns:a16="http://schemas.microsoft.com/office/drawing/2014/main" id="{28AA5DE7-13D6-48EF-9BFE-9B3EC6997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51" y="5399347"/>
            <a:ext cx="2079737" cy="130349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Nasa Case Study. let's see how ansible is solving the… | by Venkatesh  Pensalwar | Dec, 2020 | Medium">
            <a:extLst>
              <a:ext uri="{FF2B5EF4-FFF2-40B4-BE49-F238E27FC236}">
                <a16:creationId xmlns:a16="http://schemas.microsoft.com/office/drawing/2014/main" id="{E1A539A2-7BAE-449A-B68A-13D0BD37B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36" y="206375"/>
            <a:ext cx="4177931" cy="158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44244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BF6F3917-FAEF-4F5C-BE12-CF65574CE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0" name="Straight Connector 139">
              <a:extLst>
                <a:ext uri="{FF2B5EF4-FFF2-40B4-BE49-F238E27FC236}">
                  <a16:creationId xmlns:a16="http://schemas.microsoft.com/office/drawing/2014/main" id="{9EFF6467-061A-4EB4-A666-8ED016C0C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DA5CB9C-6466-4DB3-83C9-AE3B536A5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4AA604B4-1AE4-48CB-981A-54CC4AE3C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65D1C11E-228A-44D3-B3E8-1364E7393D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F0FD3847-BF68-4ACE-83F8-1E7CC32B1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6" name="Rectangle 145">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48" name="Rectangle: Single Corner Snipped 147">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pic>
        <p:nvPicPr>
          <p:cNvPr id="6148" name="Picture 4" descr="How to Install and Configure Ansible? - Whizlabs Blog">
            <a:extLst>
              <a:ext uri="{FF2B5EF4-FFF2-40B4-BE49-F238E27FC236}">
                <a16:creationId xmlns:a16="http://schemas.microsoft.com/office/drawing/2014/main" id="{F8E40C5B-2184-48D9-9520-18203BAAB7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9189" y="998318"/>
            <a:ext cx="7592993" cy="375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812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1834919" y="685800"/>
            <a:ext cx="3705269" cy="5308599"/>
          </a:xfrm>
        </p:spPr>
        <p:txBody>
          <a:bodyPr>
            <a:normAutofit/>
          </a:bodyPr>
          <a:lstStyle/>
          <a:p>
            <a:pPr algn="l"/>
            <a:br>
              <a:rPr lang="en-US" sz="3200" b="0" i="0" u="none" strike="noStrike" baseline="0" dirty="0">
                <a:solidFill>
                  <a:srgbClr val="000000"/>
                </a:solidFill>
                <a:latin typeface="Open Sans"/>
              </a:rPr>
            </a:br>
            <a:r>
              <a:rPr lang="en-US" sz="3200" b="1" i="0" u="none" strike="noStrike" baseline="0" dirty="0">
                <a:latin typeface="Open Sans"/>
              </a:rPr>
              <a:t>Configuration Management Tools</a:t>
            </a:r>
            <a:endParaRPr lang="en-US" sz="48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Content Placeholder 2">
            <a:extLst>
              <a:ext uri="{FF2B5EF4-FFF2-40B4-BE49-F238E27FC236}">
                <a16:creationId xmlns:a16="http://schemas.microsoft.com/office/drawing/2014/main" id="{F9208D17-C587-4F82-A37A-07DE22C9B9D0}"/>
              </a:ext>
            </a:extLst>
          </p:cNvPr>
          <p:cNvSpPr>
            <a:spLocks noGrp="1"/>
          </p:cNvSpPr>
          <p:nvPr>
            <p:ph idx="1"/>
          </p:nvPr>
        </p:nvSpPr>
        <p:spPr>
          <a:xfrm>
            <a:off x="6319938" y="414670"/>
            <a:ext cx="5524731" cy="6071190"/>
          </a:xfrm>
        </p:spPr>
        <p:txBody>
          <a:bodyPr>
            <a:normAutofit fontScale="92500" lnSpcReduction="20000"/>
          </a:bodyPr>
          <a:lstStyle/>
          <a:p>
            <a:pPr algn="l"/>
            <a:endParaRPr lang="en-US" sz="2400" b="0" i="0" u="none" strike="noStrike" baseline="0" dirty="0">
              <a:solidFill>
                <a:schemeClr val="tx1"/>
              </a:solidFill>
              <a:latin typeface="Open Sans"/>
            </a:endParaRPr>
          </a:p>
          <a:p>
            <a:endParaRPr lang="en-US" sz="2400" b="0" i="0" u="none" strike="noStrike" baseline="0" dirty="0">
              <a:solidFill>
                <a:schemeClr val="tx1"/>
              </a:solidFill>
              <a:latin typeface="Open Sans"/>
            </a:endParaRPr>
          </a:p>
          <a:p>
            <a:pPr marR="0" algn="l"/>
            <a:r>
              <a:rPr lang="en-US" sz="2400" b="0" i="0" u="none" strike="noStrike" baseline="0" dirty="0">
                <a:solidFill>
                  <a:schemeClr val="tx1"/>
                </a:solidFill>
                <a:latin typeface="Open Sans"/>
              </a:rPr>
              <a:t>Configuration management tools manage all configuration items in a software for all environments.</a:t>
            </a:r>
          </a:p>
          <a:p>
            <a:pPr marR="0" algn="l"/>
            <a:r>
              <a:rPr lang="en-US" sz="2400" b="0" i="0" u="none" strike="noStrike" baseline="0" dirty="0">
                <a:solidFill>
                  <a:schemeClr val="tx1"/>
                </a:solidFill>
                <a:latin typeface="Open Sans"/>
              </a:rPr>
              <a:t>These configuration items can be software application files, software packages, and software installations which need to be configured for specific environments.</a:t>
            </a:r>
          </a:p>
          <a:p>
            <a:pPr marR="0" algn="l"/>
            <a:r>
              <a:rPr lang="en-US" sz="2400" b="0" i="0" u="none" strike="noStrike" baseline="0" dirty="0">
                <a:solidFill>
                  <a:schemeClr val="tx1"/>
                </a:solidFill>
                <a:latin typeface="Open Sans"/>
              </a:rPr>
              <a:t>Configuration management tools cover both, software and server configurations.</a:t>
            </a:r>
          </a:p>
          <a:p>
            <a:pPr marR="0" algn="l"/>
            <a:r>
              <a:rPr lang="en-US" sz="2400" b="0" i="0" u="none" strike="noStrike" baseline="0" dirty="0">
                <a:solidFill>
                  <a:schemeClr val="tx1"/>
                </a:solidFill>
                <a:latin typeface="Open Sans"/>
              </a:rPr>
              <a:t>They help enforce standardization in software configurations without any errors.</a:t>
            </a:r>
          </a:p>
          <a:p>
            <a:pPr marR="0" algn="l"/>
            <a:r>
              <a:rPr lang="en-US" sz="2400" b="0" i="0" u="none" strike="noStrike" baseline="0" dirty="0">
                <a:solidFill>
                  <a:schemeClr val="tx1"/>
                </a:solidFill>
                <a:latin typeface="Open Sans"/>
              </a:rPr>
              <a:t>They also help to reduce the time taken to manage configurations manually on each server.</a:t>
            </a:r>
          </a:p>
        </p:txBody>
      </p:sp>
    </p:spTree>
    <p:extLst>
      <p:ext uri="{BB962C8B-B14F-4D97-AF65-F5344CB8AC3E}">
        <p14:creationId xmlns:p14="http://schemas.microsoft.com/office/powerpoint/2010/main" val="24368395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1834919" y="685800"/>
            <a:ext cx="3705269" cy="5308599"/>
          </a:xfrm>
        </p:spPr>
        <p:txBody>
          <a:bodyPr>
            <a:normAutofit/>
          </a:bodyPr>
          <a:lstStyle/>
          <a:p>
            <a:pPr algn="l"/>
            <a:br>
              <a:rPr lang="en-US" sz="3200" b="0" i="0" u="none" strike="noStrike" baseline="0" dirty="0">
                <a:solidFill>
                  <a:srgbClr val="000000"/>
                </a:solidFill>
                <a:latin typeface="Open Sans"/>
              </a:rPr>
            </a:br>
            <a:r>
              <a:rPr lang="en-US" sz="3200" b="1" i="0" u="none" strike="noStrike" baseline="0" dirty="0">
                <a:latin typeface="Open Sans"/>
              </a:rPr>
              <a:t>Purpose of Configuration Management Tool</a:t>
            </a:r>
            <a:endParaRPr lang="en-US" sz="48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Content Placeholder 2">
            <a:extLst>
              <a:ext uri="{FF2B5EF4-FFF2-40B4-BE49-F238E27FC236}">
                <a16:creationId xmlns:a16="http://schemas.microsoft.com/office/drawing/2014/main" id="{F9208D17-C587-4F82-A37A-07DE22C9B9D0}"/>
              </a:ext>
            </a:extLst>
          </p:cNvPr>
          <p:cNvSpPr>
            <a:spLocks noGrp="1"/>
          </p:cNvSpPr>
          <p:nvPr>
            <p:ph idx="1"/>
          </p:nvPr>
        </p:nvSpPr>
        <p:spPr>
          <a:xfrm>
            <a:off x="6319939" y="685800"/>
            <a:ext cx="5397146" cy="5410200"/>
          </a:xfrm>
        </p:spPr>
        <p:txBody>
          <a:bodyPr>
            <a:normAutofit/>
          </a:bodyPr>
          <a:lstStyle/>
          <a:p>
            <a:endParaRPr lang="en-US" sz="2400" b="0" i="0" u="none" strike="noStrike" baseline="0" dirty="0">
              <a:solidFill>
                <a:schemeClr val="tx1"/>
              </a:solidFill>
              <a:latin typeface="Open Sans"/>
            </a:endParaRPr>
          </a:p>
          <a:p>
            <a:endParaRPr lang="en-US" sz="2400" b="0" i="0" u="none" strike="noStrike" baseline="0" dirty="0">
              <a:solidFill>
                <a:schemeClr val="tx1"/>
              </a:solidFill>
              <a:latin typeface="Open Sans"/>
            </a:endParaRPr>
          </a:p>
          <a:p>
            <a:r>
              <a:rPr lang="en-US" sz="2400" b="0" i="0" u="none" strike="noStrike" baseline="0" dirty="0">
                <a:solidFill>
                  <a:schemeClr val="tx1"/>
                </a:solidFill>
                <a:latin typeface="Open Sans"/>
              </a:rPr>
              <a:t>Helps to manage software configurations effectively</a:t>
            </a:r>
          </a:p>
          <a:p>
            <a:pPr marR="143410"/>
            <a:r>
              <a:rPr lang="en-US" sz="2400" b="0" i="0" u="none" strike="noStrike" baseline="0" dirty="0">
                <a:solidFill>
                  <a:schemeClr val="tx1"/>
                </a:solidFill>
                <a:latin typeface="Open Sans"/>
              </a:rPr>
              <a:t>Helps to remove manual errors while performing configuration changes for application software</a:t>
            </a:r>
            <a:endParaRPr lang="en-US" sz="2400" dirty="0">
              <a:solidFill>
                <a:schemeClr val="tx1"/>
              </a:solidFill>
              <a:latin typeface="Open Sans"/>
            </a:endParaRPr>
          </a:p>
          <a:p>
            <a:pPr marR="31060"/>
            <a:r>
              <a:rPr lang="en-US" sz="2400" b="0" i="0" u="none" strike="noStrike" baseline="0" dirty="0">
                <a:solidFill>
                  <a:schemeClr val="tx1"/>
                </a:solidFill>
                <a:latin typeface="Open Sans"/>
              </a:rPr>
              <a:t>Helps to manage configurations in multiple environments</a:t>
            </a:r>
          </a:p>
          <a:p>
            <a:pPr marR="143500"/>
            <a:r>
              <a:rPr lang="en-US" sz="2400" b="0" i="0" u="none" strike="noStrike" baseline="0" dirty="0">
                <a:solidFill>
                  <a:schemeClr val="tx1"/>
                </a:solidFill>
                <a:latin typeface="Open Sans"/>
              </a:rPr>
              <a:t>CM tools can be used to deploy application source codes across vast infrastructure</a:t>
            </a:r>
            <a:endParaRPr lang="en-US" sz="32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89542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1834919" y="685800"/>
            <a:ext cx="3705269" cy="5308599"/>
          </a:xfrm>
        </p:spPr>
        <p:txBody>
          <a:bodyPr>
            <a:normAutofit/>
          </a:bodyPr>
          <a:lstStyle/>
          <a:p>
            <a:pPr algn="l"/>
            <a:br>
              <a:rPr lang="en-US" sz="3200" b="0" i="0" u="none" strike="noStrike" baseline="0" dirty="0">
                <a:solidFill>
                  <a:srgbClr val="000000"/>
                </a:solidFill>
                <a:latin typeface="Open Sans"/>
              </a:rPr>
            </a:br>
            <a:r>
              <a:rPr lang="en-US" sz="3200" b="1" i="0" u="none" strike="noStrike" baseline="0" dirty="0">
                <a:latin typeface="Open Sans"/>
              </a:rPr>
              <a:t>Role of Infrastructure as Code in DevOps Environment</a:t>
            </a:r>
            <a:endParaRPr lang="en-US" sz="48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Content Placeholder 2">
            <a:extLst>
              <a:ext uri="{FF2B5EF4-FFF2-40B4-BE49-F238E27FC236}">
                <a16:creationId xmlns:a16="http://schemas.microsoft.com/office/drawing/2014/main" id="{F9208D17-C587-4F82-A37A-07DE22C9B9D0}"/>
              </a:ext>
            </a:extLst>
          </p:cNvPr>
          <p:cNvSpPr>
            <a:spLocks noGrp="1"/>
          </p:cNvSpPr>
          <p:nvPr>
            <p:ph idx="1"/>
          </p:nvPr>
        </p:nvSpPr>
        <p:spPr>
          <a:xfrm>
            <a:off x="6319938" y="685800"/>
            <a:ext cx="5524731" cy="5410200"/>
          </a:xfrm>
        </p:spPr>
        <p:txBody>
          <a:bodyPr>
            <a:normAutofit/>
          </a:bodyPr>
          <a:lstStyle/>
          <a:p>
            <a:endParaRPr lang="en-US" sz="2400" b="0" i="0" u="none" strike="noStrike" baseline="0" dirty="0">
              <a:solidFill>
                <a:schemeClr val="tx1"/>
              </a:solidFill>
              <a:latin typeface="Open Sans"/>
            </a:endParaRPr>
          </a:p>
          <a:p>
            <a:pPr marR="102770"/>
            <a:r>
              <a:rPr lang="en-US" sz="2400" b="0" i="0" u="none" strike="noStrike" baseline="0" dirty="0">
                <a:solidFill>
                  <a:schemeClr val="tx1"/>
                </a:solidFill>
                <a:latin typeface="Open Sans"/>
              </a:rPr>
              <a:t>Modern way to manage configuration items</a:t>
            </a:r>
          </a:p>
          <a:p>
            <a:pPr marR="22820"/>
            <a:r>
              <a:rPr lang="en-US" sz="2400" b="0" i="0" u="none" strike="noStrike" baseline="0" dirty="0">
                <a:solidFill>
                  <a:schemeClr val="tx1"/>
                </a:solidFill>
                <a:latin typeface="Open Sans"/>
              </a:rPr>
              <a:t>Admins can manage multiple environments with infrastructure scripts/codes</a:t>
            </a:r>
            <a:endParaRPr lang="en-US" sz="2400" dirty="0">
              <a:solidFill>
                <a:schemeClr val="tx1"/>
              </a:solidFill>
              <a:latin typeface="Open Sans"/>
            </a:endParaRPr>
          </a:p>
          <a:p>
            <a:pPr marR="31220"/>
            <a:r>
              <a:rPr lang="en-US" sz="2400" b="0" i="0" u="none" strike="noStrike" baseline="0" dirty="0">
                <a:solidFill>
                  <a:schemeClr val="tx1"/>
                </a:solidFill>
                <a:latin typeface="Open Sans"/>
              </a:rPr>
              <a:t>Easy to integrate with version control and share with others</a:t>
            </a:r>
          </a:p>
          <a:p>
            <a:pPr marR="167790"/>
            <a:r>
              <a:rPr lang="en-US" sz="2400" b="0" i="0" u="none" strike="noStrike" baseline="0" dirty="0">
                <a:solidFill>
                  <a:schemeClr val="tx1"/>
                </a:solidFill>
                <a:latin typeface="Open Sans"/>
              </a:rPr>
              <a:t>Considered an essential component of DevOps</a:t>
            </a:r>
            <a:endParaRPr lang="en-US" sz="32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8492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081AB9DF-86B9-4220-AD67-4CE4CBA5AF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F6013B6-E0B7-41A3-9DA7-11D867B593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2CEC6818-3AD0-4019-823A-B0CC67830D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4186FC50-A93F-47BA-BA20-217F3CA25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C518C33E-6AA5-412F-BF22-EB4DF3D6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9" name="Rectangle 88">
            <a:extLst>
              <a:ext uri="{FF2B5EF4-FFF2-40B4-BE49-F238E27FC236}">
                <a16:creationId xmlns:a16="http://schemas.microsoft.com/office/drawing/2014/main" id="{8D5EBD1F-30ED-48F5-AC6F-DAEED833B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665641" y="4976812"/>
            <a:ext cx="8790875" cy="730118"/>
          </a:xfrm>
        </p:spPr>
        <p:txBody>
          <a:bodyPr vert="horz" lIns="91440" tIns="45720" rIns="91440" bIns="45720" rtlCol="0" anchor="b">
            <a:normAutofit fontScale="90000"/>
          </a:bodyPr>
          <a:lstStyle/>
          <a:p>
            <a:pPr>
              <a:lnSpc>
                <a:spcPct val="90000"/>
              </a:lnSpc>
            </a:pPr>
            <a:br>
              <a:rPr lang="en-US" sz="3000" b="1" i="0" u="none" strike="noStrike" kern="1200" cap="all" baseline="0" dirty="0">
                <a:ln w="3175" cmpd="sng">
                  <a:noFill/>
                </a:ln>
                <a:solidFill>
                  <a:schemeClr val="tx1"/>
                </a:solidFill>
                <a:effectLst>
                  <a:outerShdw blurRad="38100" dist="38100" dir="2700000" algn="tl">
                    <a:srgbClr val="000000">
                      <a:alpha val="43137"/>
                    </a:srgbClr>
                  </a:outerShdw>
                </a:effectLst>
                <a:latin typeface="+mj-lt"/>
                <a:ea typeface="+mj-ea"/>
                <a:cs typeface="+mj-cs"/>
              </a:rPr>
            </a:br>
            <a:r>
              <a:rPr lang="en-US" sz="3000" b="1" i="0" u="none" strike="noStrike" kern="1200" cap="all" baseline="0" dirty="0">
                <a:ln w="3175" cmpd="sng">
                  <a:noFill/>
                </a:ln>
                <a:solidFill>
                  <a:schemeClr val="tx1"/>
                </a:solidFill>
                <a:effectLst>
                  <a:outerShdw blurRad="38100" dist="38100" dir="2700000" algn="tl">
                    <a:srgbClr val="000000">
                      <a:alpha val="43137"/>
                    </a:srgbClr>
                  </a:outerShdw>
                </a:effectLst>
                <a:latin typeface="+mj-lt"/>
                <a:ea typeface="+mj-ea"/>
                <a:cs typeface="+mj-cs"/>
              </a:rPr>
              <a:t>Popular Configuration Management Tools</a:t>
            </a:r>
            <a:endParaRPr lang="en-US" sz="3000" b="1" kern="1200" cap="all" dirty="0">
              <a:ln w="3175" cmpd="sng">
                <a:noFill/>
              </a:ln>
              <a:solidFill>
                <a:schemeClr val="tx1"/>
              </a:solidFill>
              <a:effectLst>
                <a:outerShdw blurRad="38100" dist="38100" dir="2700000" algn="tl">
                  <a:srgbClr val="000000">
                    <a:alpha val="43137"/>
                  </a:srgbClr>
                </a:outerShdw>
              </a:effectLst>
              <a:latin typeface="+mj-lt"/>
              <a:ea typeface="+mj-ea"/>
              <a:cs typeface="+mj-cs"/>
            </a:endParaRPr>
          </a:p>
        </p:txBody>
      </p:sp>
      <p:sp>
        <p:nvSpPr>
          <p:cNvPr id="91" name="Snip Diagonal Corner Rectangle 12">
            <a:extLst>
              <a:ext uri="{FF2B5EF4-FFF2-40B4-BE49-F238E27FC236}">
                <a16:creationId xmlns:a16="http://schemas.microsoft.com/office/drawing/2014/main" id="{FA7A5403-B09D-406F-BAEE-94AA9A7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2"/>
            <a:ext cx="2512406" cy="3262023"/>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Getting started with Ansible - first playbook - Open Virtualization">
            <a:extLst>
              <a:ext uri="{FF2B5EF4-FFF2-40B4-BE49-F238E27FC236}">
                <a16:creationId xmlns:a16="http://schemas.microsoft.com/office/drawing/2014/main" id="{08040DF6-764E-4368-923E-ED1C1A6807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9963" y="1716601"/>
            <a:ext cx="1871375" cy="1214046"/>
          </a:xfrm>
          <a:prstGeom prst="rect">
            <a:avLst/>
          </a:prstGeom>
          <a:noFill/>
          <a:extLst>
            <a:ext uri="{909E8E84-426E-40DD-AFC4-6F175D3DCCD1}">
              <a14:hiddenFill xmlns:a14="http://schemas.microsoft.com/office/drawing/2010/main">
                <a:solidFill>
                  <a:srgbClr val="FFFFFF"/>
                </a:solidFill>
              </a14:hiddenFill>
            </a:ext>
          </a:extLst>
        </p:spPr>
      </p:pic>
      <p:sp>
        <p:nvSpPr>
          <p:cNvPr id="93" name="Snip Diagonal Corner Rectangle 45">
            <a:extLst>
              <a:ext uri="{FF2B5EF4-FFF2-40B4-BE49-F238E27FC236}">
                <a16:creationId xmlns:a16="http://schemas.microsoft.com/office/drawing/2014/main" id="{E67CC0B0-1DB0-43C2-A841-23687C76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8962" y="690852"/>
            <a:ext cx="2512406" cy="3262023"/>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8" name="Picture 10" descr="About SaltStack | Black and white logos, Lion logo, Home decor decals">
            <a:extLst>
              <a:ext uri="{FF2B5EF4-FFF2-40B4-BE49-F238E27FC236}">
                <a16:creationId xmlns:a16="http://schemas.microsoft.com/office/drawing/2014/main" id="{C0CC372C-4010-4CDE-AB48-C39684638B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9478" y="1735411"/>
            <a:ext cx="1871375" cy="1172904"/>
          </a:xfrm>
          <a:prstGeom prst="rect">
            <a:avLst/>
          </a:prstGeom>
          <a:noFill/>
          <a:extLst>
            <a:ext uri="{909E8E84-426E-40DD-AFC4-6F175D3DCCD1}">
              <a14:hiddenFill xmlns:a14="http://schemas.microsoft.com/office/drawing/2010/main">
                <a:solidFill>
                  <a:srgbClr val="FFFFFF"/>
                </a:solidFill>
              </a14:hiddenFill>
            </a:ext>
          </a:extLst>
        </p:spPr>
      </p:pic>
      <p:sp>
        <p:nvSpPr>
          <p:cNvPr id="95" name="Snip Diagonal Corner Rectangle 47">
            <a:extLst>
              <a:ext uri="{FF2B5EF4-FFF2-40B4-BE49-F238E27FC236}">
                <a16:creationId xmlns:a16="http://schemas.microsoft.com/office/drawing/2014/main" id="{01DA31F8-66A8-4CDA-BB12-0C115BBC2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673" y="690852"/>
            <a:ext cx="2512406" cy="3262023"/>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6" name="Picture 8" descr="How to Install and Configure Chef on Ubuntu 18.04 | Liquid Web">
            <a:extLst>
              <a:ext uri="{FF2B5EF4-FFF2-40B4-BE49-F238E27FC236}">
                <a16:creationId xmlns:a16="http://schemas.microsoft.com/office/drawing/2014/main" id="{CA87216F-69FE-41D0-BA7E-74B42181DD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66189" y="1829872"/>
            <a:ext cx="1871375" cy="983981"/>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a:extLst>
              <a:ext uri="{FF2B5EF4-FFF2-40B4-BE49-F238E27FC236}">
                <a16:creationId xmlns:a16="http://schemas.microsoft.com/office/drawing/2014/main" id="{7CD88EE2-F72D-424E-966C-28A83EFB0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8" name="Straight Connector 97">
              <a:extLst>
                <a:ext uri="{FF2B5EF4-FFF2-40B4-BE49-F238E27FC236}">
                  <a16:creationId xmlns:a16="http://schemas.microsoft.com/office/drawing/2014/main" id="{6D0B7594-EC52-4C8E-A2F7-8C67BF726E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3D4E70EE-6120-4100-B633-AF51A07099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960105-D8A6-4BD4-B557-B49D0AAEBE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90654AC-10A7-4132-B7A7-5551732C9A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9756AD80-8F02-4CA7-A445-C501375E6E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 name="Snip Diagonal Corner Rectangle 49">
            <a:extLst>
              <a:ext uri="{FF2B5EF4-FFF2-40B4-BE49-F238E27FC236}">
                <a16:creationId xmlns:a16="http://schemas.microsoft.com/office/drawing/2014/main" id="{26816589-40CA-483B-B743-7A43E2ECF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385" y="690852"/>
            <a:ext cx="2512406" cy="3262023"/>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descr="Powerful infrastructure automation and delivery | Puppet">
            <a:extLst>
              <a:ext uri="{FF2B5EF4-FFF2-40B4-BE49-F238E27FC236}">
                <a16:creationId xmlns:a16="http://schemas.microsoft.com/office/drawing/2014/main" id="{26D3E079-49A5-405A-8D87-FF3C215CDA5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52901" y="1988400"/>
            <a:ext cx="1871375" cy="66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28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637214A4-997B-4C95-951E-08E1B51B5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212CE9F0-8300-4D59-8224-8A917D2EB033}"/>
              </a:ext>
            </a:extLst>
          </p:cNvPr>
          <p:cNvSpPr>
            <a:spLocks noGrp="1"/>
          </p:cNvSpPr>
          <p:nvPr>
            <p:ph type="title"/>
          </p:nvPr>
        </p:nvSpPr>
        <p:spPr>
          <a:xfrm>
            <a:off x="390662" y="2533699"/>
            <a:ext cx="6965285" cy="4095701"/>
          </a:xfrm>
        </p:spPr>
        <p:txBody>
          <a:bodyPr vert="horz" lIns="91440" tIns="45720" rIns="91440" bIns="45720" rtlCol="0" anchor="b">
            <a:noAutofit/>
          </a:bodyPr>
          <a:lstStyle/>
          <a:p>
            <a:pPr marL="0" marR="0" algn="ctr">
              <a:spcAft>
                <a:spcPts val="800"/>
              </a:spcAft>
            </a:pPr>
            <a:r>
              <a:rPr lang="en-US" sz="8000" b="1" dirty="0">
                <a:effectLst>
                  <a:outerShdw blurRad="38100" dist="38100" dir="2700000" algn="tl">
                    <a:srgbClr val="000000">
                      <a:alpha val="43137"/>
                    </a:srgbClr>
                  </a:outerShdw>
                </a:effectLst>
                <a:latin typeface="Chiller" panose="04020404031007020602" pitchFamily="82" charset="0"/>
              </a:rPr>
              <a:t>Introduction </a:t>
            </a:r>
            <a:br>
              <a:rPr lang="en-US" sz="8000" b="1" dirty="0">
                <a:effectLst>
                  <a:outerShdw blurRad="38100" dist="38100" dir="2700000" algn="tl">
                    <a:srgbClr val="000000">
                      <a:alpha val="43137"/>
                    </a:srgbClr>
                  </a:outerShdw>
                </a:effectLst>
                <a:latin typeface="Chiller" panose="04020404031007020602" pitchFamily="82" charset="0"/>
              </a:rPr>
            </a:br>
            <a:r>
              <a:rPr lang="en-US" sz="8000" b="1" dirty="0">
                <a:effectLst>
                  <a:outerShdw blurRad="38100" dist="38100" dir="2700000" algn="tl">
                    <a:srgbClr val="000000">
                      <a:alpha val="43137"/>
                    </a:srgbClr>
                  </a:outerShdw>
                </a:effectLst>
                <a:latin typeface="Chiller" panose="04020404031007020602" pitchFamily="82" charset="0"/>
              </a:rPr>
              <a:t>to </a:t>
            </a:r>
            <a:br>
              <a:rPr lang="en-US" sz="8000" b="1" dirty="0">
                <a:effectLst>
                  <a:outerShdw blurRad="38100" dist="38100" dir="2700000" algn="tl">
                    <a:srgbClr val="000000">
                      <a:alpha val="43137"/>
                    </a:srgbClr>
                  </a:outerShdw>
                </a:effectLst>
                <a:latin typeface="Chiller" panose="04020404031007020602" pitchFamily="82" charset="0"/>
              </a:rPr>
            </a:br>
            <a:r>
              <a:rPr lang="en-US" sz="8000" b="1" dirty="0">
                <a:effectLst>
                  <a:outerShdw blurRad="38100" dist="38100" dir="2700000" algn="tl">
                    <a:srgbClr val="000000">
                      <a:alpha val="43137"/>
                    </a:srgbClr>
                  </a:outerShdw>
                </a:effectLst>
                <a:latin typeface="Chiller" panose="04020404031007020602" pitchFamily="82" charset="0"/>
              </a:rPr>
              <a:t>Ansible</a:t>
            </a:r>
            <a:endParaRPr lang="en-US" sz="8000" dirty="0">
              <a:effectLst>
                <a:outerShdw blurRad="38100" dist="38100" dir="2700000" algn="tl">
                  <a:srgbClr val="000000">
                    <a:alpha val="43137"/>
                  </a:srgbClr>
                </a:outerShdw>
              </a:effectLst>
              <a:latin typeface="Chiller" panose="04020404031007020602" pitchFamily="82" charset="0"/>
            </a:endParaRPr>
          </a:p>
        </p:txBody>
      </p:sp>
      <p:pic>
        <p:nvPicPr>
          <p:cNvPr id="9218" name="Picture 2" descr="Getting started with Ansible - first playbook - Open Virtualization">
            <a:extLst>
              <a:ext uri="{FF2B5EF4-FFF2-40B4-BE49-F238E27FC236}">
                <a16:creationId xmlns:a16="http://schemas.microsoft.com/office/drawing/2014/main" id="{7F838756-BCD9-4779-8520-1870CE2D0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53628" y="427523"/>
            <a:ext cx="3556417" cy="2307209"/>
          </a:xfrm>
          <a:prstGeom prst="rect">
            <a:avLst/>
          </a:prstGeom>
          <a:noFill/>
          <a:ln w="15875">
            <a:solidFill>
              <a:srgbClr val="FFFFFF">
                <a:alpha val="40000"/>
              </a:srgbClr>
            </a:solidFill>
          </a:ln>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307A8868-805D-4C18-8A8B-4817BA9FF9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4" name="Straight Connector 83">
              <a:extLst>
                <a:ext uri="{FF2B5EF4-FFF2-40B4-BE49-F238E27FC236}">
                  <a16:creationId xmlns:a16="http://schemas.microsoft.com/office/drawing/2014/main" id="{0CF59EB9-1EAB-47CE-AC8B-8EFD96929F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B8786ADE-071C-435B-81E3-54A82DD5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46AF6B-37AC-410E-9A0A-2F70B937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FAEF4DD0-8A5B-40F1-88BA-ABE5ADE4D2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BA5EA8C-8F33-4994-A748-233E839E4A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990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2" name="Straight Connector 4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8" name="Rectangle 4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1834919" y="685800"/>
            <a:ext cx="3705269" cy="5308599"/>
          </a:xfrm>
        </p:spPr>
        <p:txBody>
          <a:bodyPr>
            <a:normAutofit/>
          </a:bodyPr>
          <a:lstStyle/>
          <a:p>
            <a:pPr marL="0" marR="0">
              <a:spcBef>
                <a:spcPts val="0"/>
              </a:spcBef>
              <a:spcAft>
                <a:spcPts val="800"/>
              </a:spcAft>
            </a:pPr>
            <a:r>
              <a:rPr lang="en-US" sz="3200" b="1" dirty="0">
                <a:solidFill>
                  <a:srgbClr val="FFFFFF"/>
                </a:solidFill>
                <a:effectLst>
                  <a:outerShdw blurRad="38100" dist="38100" dir="2700000" algn="tl">
                    <a:srgbClr val="000000">
                      <a:alpha val="43137"/>
                    </a:srgbClr>
                  </a:outerShdw>
                </a:effectLst>
                <a:latin typeface="Century Gothic" panose="020B0502020202020204" pitchFamily="34" charset="0"/>
                <a:ea typeface="Times New Roman" panose="02020603050405020304" pitchFamily="18" charset="0"/>
                <a:cs typeface="Arial" panose="020B0604020202020204" pitchFamily="34" charset="0"/>
              </a:rPr>
              <a:t>What is Ansible?</a:t>
            </a:r>
            <a:endParaRPr lang="en-US" sz="32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Content Placeholder 2">
            <a:extLst>
              <a:ext uri="{FF2B5EF4-FFF2-40B4-BE49-F238E27FC236}">
                <a16:creationId xmlns:a16="http://schemas.microsoft.com/office/drawing/2014/main" id="{F9208D17-C587-4F82-A37A-07DE22C9B9D0}"/>
              </a:ext>
            </a:extLst>
          </p:cNvPr>
          <p:cNvSpPr>
            <a:spLocks noGrp="1"/>
          </p:cNvSpPr>
          <p:nvPr>
            <p:ph idx="1"/>
          </p:nvPr>
        </p:nvSpPr>
        <p:spPr>
          <a:xfrm>
            <a:off x="6319939" y="685800"/>
            <a:ext cx="5397146" cy="5410200"/>
          </a:xfrm>
        </p:spPr>
        <p:txBody>
          <a:bodyPr>
            <a:normAutofit/>
          </a:bodyPr>
          <a:lstStyle/>
          <a:p>
            <a:pPr marL="0" marR="0" indent="0">
              <a:spcBef>
                <a:spcPts val="0"/>
              </a:spcBef>
              <a:buNone/>
            </a:pPr>
            <a:r>
              <a:rPr lang="en-US" sz="2600" dirty="0">
                <a:solidFill>
                  <a:schemeClr val="tx1"/>
                </a:solidFill>
                <a:effectLst/>
                <a:latin typeface="Arial" panose="020B0604020202020204" pitchFamily="34" charset="0"/>
                <a:ea typeface="Times New Roman" panose="02020603050405020304" pitchFamily="18" charset="0"/>
              </a:rPr>
              <a:t>Ansible is an open-source IT Configuration Management, Deployment &amp; Orchestration tool. It aims to provide large productivity gains to a wide variety of automation challenges. This tool is very simple to use yet powerful enough to automate complex multi-tier IT application environments.</a:t>
            </a:r>
            <a:endParaRPr lang="en-US" sz="26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73810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9D6C-E8B5-4CB6-9479-CC09E93FC645}"/>
              </a:ext>
            </a:extLst>
          </p:cNvPr>
          <p:cNvSpPr>
            <a:spLocks noGrp="1"/>
          </p:cNvSpPr>
          <p:nvPr>
            <p:ph type="title"/>
          </p:nvPr>
        </p:nvSpPr>
        <p:spPr>
          <a:xfrm>
            <a:off x="1834919" y="685800"/>
            <a:ext cx="3705269" cy="5308599"/>
          </a:xfrm>
        </p:spPr>
        <p:txBody>
          <a:bodyPr>
            <a:normAutofit/>
          </a:bodyPr>
          <a:lstStyle/>
          <a:p>
            <a:pPr marL="0" marR="0">
              <a:spcBef>
                <a:spcPts val="0"/>
              </a:spcBef>
            </a:pPr>
            <a:r>
              <a:rPr lang="en-US" sz="3200" b="1" dirty="0">
                <a:effectLst/>
                <a:latin typeface="inherit"/>
                <a:ea typeface="Times New Roman" panose="02020603050405020304" pitchFamily="18" charset="0"/>
                <a:cs typeface="Arial" panose="020B0604020202020204" pitchFamily="34" charset="0"/>
              </a:rPr>
              <a:t>Why Do We Need Ansible?</a:t>
            </a:r>
            <a:endParaRPr lang="en-US" sz="32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D111619F-B716-46A6-AF7E-A54667674AFD}"/>
              </a:ext>
            </a:extLst>
          </p:cNvPr>
          <p:cNvSpPr>
            <a:spLocks noGrp="1"/>
          </p:cNvSpPr>
          <p:nvPr>
            <p:ph idx="1"/>
          </p:nvPr>
        </p:nvSpPr>
        <p:spPr>
          <a:xfrm>
            <a:off x="6516553" y="685800"/>
            <a:ext cx="4754563" cy="5410200"/>
          </a:xfrm>
        </p:spPr>
        <p:txBody>
          <a:bodyPr>
            <a:normAutofit/>
          </a:bodyPr>
          <a:lstStyle/>
          <a:p>
            <a:pPr marL="0" marR="30480" indent="0">
              <a:spcBef>
                <a:spcPts val="600"/>
              </a:spcBef>
              <a:spcAft>
                <a:spcPts val="720"/>
              </a:spcAft>
              <a:buNone/>
            </a:pPr>
            <a:r>
              <a:rPr lang="en-US" sz="2800" dirty="0">
                <a:solidFill>
                  <a:schemeClr val="tx1"/>
                </a:solidFill>
                <a:effectLst/>
                <a:latin typeface="Arial" panose="020B0604020202020204" pitchFamily="34" charset="0"/>
                <a:ea typeface="Calibri" panose="020F0502020204030204" pitchFamily="34" charset="0"/>
              </a:rPr>
              <a:t>Previously, system administrators managed servers by hand, installing software, changing configurations, and administering services on individual servers.</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7212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6</TotalTime>
  <Words>1124</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Century Gothic</vt:lpstr>
      <vt:lpstr>charter</vt:lpstr>
      <vt:lpstr>Chiller</vt:lpstr>
      <vt:lpstr>inherit</vt:lpstr>
      <vt:lpstr>Open Sans</vt:lpstr>
      <vt:lpstr>sohne</vt:lpstr>
      <vt:lpstr>Symbol</vt:lpstr>
      <vt:lpstr>Times New Roman</vt:lpstr>
      <vt:lpstr>Wingdings 3</vt:lpstr>
      <vt:lpstr>Slice</vt:lpstr>
      <vt:lpstr>PowerPoint Presentation</vt:lpstr>
      <vt:lpstr> Configuration Management</vt:lpstr>
      <vt:lpstr> Configuration Management Tools</vt:lpstr>
      <vt:lpstr> Purpose of Configuration Management Tool</vt:lpstr>
      <vt:lpstr> Role of Infrastructure as Code in DevOps Environment</vt:lpstr>
      <vt:lpstr> Popular Configuration Management Tools</vt:lpstr>
      <vt:lpstr>Introduction  to  Ansible</vt:lpstr>
      <vt:lpstr>What is Ansible?</vt:lpstr>
      <vt:lpstr>Why Do We Need Ansible?</vt:lpstr>
      <vt:lpstr>Ansible terms</vt:lpstr>
      <vt:lpstr>Ansible terms</vt:lpstr>
      <vt:lpstr>Benefits of ansible</vt:lpstr>
      <vt:lpstr>Advantages of ansible</vt:lpstr>
      <vt:lpstr>Advantages of ansible</vt:lpstr>
      <vt:lpstr>Advantages of ansible</vt:lpstr>
      <vt:lpstr>What can Ansible do?</vt:lpstr>
      <vt:lpstr>Ansible Architecture</vt:lpstr>
      <vt:lpstr>Ansible Architecture Explained:</vt:lpstr>
      <vt:lpstr>Ansible in Devops</vt:lpstr>
      <vt:lpstr>PowerPoint Presentation</vt:lpstr>
      <vt:lpstr>Ansible 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Tech Consulting Group</dc:title>
  <dc:creator>Insight Tech</dc:creator>
  <cp:lastModifiedBy>Insight Tech</cp:lastModifiedBy>
  <cp:revision>2</cp:revision>
  <dcterms:created xsi:type="dcterms:W3CDTF">2021-01-15T18:16:33Z</dcterms:created>
  <dcterms:modified xsi:type="dcterms:W3CDTF">2021-01-15T18:22:54Z</dcterms:modified>
</cp:coreProperties>
</file>