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2" r:id="rId2"/>
    <p:sldMasterId id="2147483653" r:id="rId3"/>
    <p:sldMasterId id="2147483654" r:id="rId4"/>
    <p:sldMasterId id="2147483976" r:id="rId5"/>
  </p:sldMasterIdLst>
  <p:notesMasterIdLst>
    <p:notesMasterId r:id="rId42"/>
  </p:notesMasterIdLst>
  <p:handoutMasterIdLst>
    <p:handoutMasterId r:id="rId43"/>
  </p:handoutMasterIdLst>
  <p:sldIdLst>
    <p:sldId id="344" r:id="rId6"/>
    <p:sldId id="356" r:id="rId7"/>
    <p:sldId id="256" r:id="rId8"/>
    <p:sldId id="273" r:id="rId9"/>
    <p:sldId id="304" r:id="rId10"/>
    <p:sldId id="321" r:id="rId11"/>
    <p:sldId id="363" r:id="rId12"/>
    <p:sldId id="308" r:id="rId13"/>
    <p:sldId id="358" r:id="rId14"/>
    <p:sldId id="307" r:id="rId15"/>
    <p:sldId id="327" r:id="rId16"/>
    <p:sldId id="306" r:id="rId17"/>
    <p:sldId id="352" r:id="rId18"/>
    <p:sldId id="353" r:id="rId19"/>
    <p:sldId id="354" r:id="rId20"/>
    <p:sldId id="309" r:id="rId21"/>
    <p:sldId id="310" r:id="rId22"/>
    <p:sldId id="311" r:id="rId23"/>
    <p:sldId id="312" r:id="rId24"/>
    <p:sldId id="316" r:id="rId25"/>
    <p:sldId id="317" r:id="rId26"/>
    <p:sldId id="340" r:id="rId27"/>
    <p:sldId id="258" r:id="rId28"/>
    <p:sldId id="320" r:id="rId29"/>
    <p:sldId id="330" r:id="rId30"/>
    <p:sldId id="341" r:id="rId31"/>
    <p:sldId id="331" r:id="rId32"/>
    <p:sldId id="332" r:id="rId33"/>
    <p:sldId id="333" r:id="rId34"/>
    <p:sldId id="336" r:id="rId35"/>
    <p:sldId id="335" r:id="rId36"/>
    <p:sldId id="337" r:id="rId37"/>
    <p:sldId id="342" r:id="rId38"/>
    <p:sldId id="343" r:id="rId39"/>
    <p:sldId id="302" r:id="rId40"/>
    <p:sldId id="359" r:id="rId41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11476" algn="ctr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822952" algn="ctr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234427" algn="ctr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645904" algn="ctr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057379" algn="l" defTabSz="411476" rtl="0" eaLnBrk="1" latinLnBrk="0" hangingPunct="1"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468856" algn="l" defTabSz="411476" rtl="0" eaLnBrk="1" latinLnBrk="0" hangingPunct="1"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2880331" algn="l" defTabSz="411476" rtl="0" eaLnBrk="1" latinLnBrk="0" hangingPunct="1"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291807" algn="l" defTabSz="411476" rtl="0" eaLnBrk="1" latinLnBrk="0" hangingPunct="1"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E467D29-5AE9-BD4D-B239-995C4005D2C8}">
          <p14:sldIdLst>
            <p14:sldId id="344"/>
            <p14:sldId id="356"/>
            <p14:sldId id="256"/>
            <p14:sldId id="273"/>
          </p14:sldIdLst>
        </p14:section>
        <p14:section name="Introduction" id="{C6FB97E5-999A-9447-858E-574F7F464BEA}">
          <p14:sldIdLst>
            <p14:sldId id="304"/>
            <p14:sldId id="321"/>
            <p14:sldId id="363"/>
            <p14:sldId id="308"/>
            <p14:sldId id="358"/>
            <p14:sldId id="307"/>
            <p14:sldId id="327"/>
            <p14:sldId id="306"/>
            <p14:sldId id="352"/>
            <p14:sldId id="353"/>
            <p14:sldId id="354"/>
            <p14:sldId id="309"/>
            <p14:sldId id="310"/>
          </p14:sldIdLst>
        </p14:section>
        <p14:section name="Part II: Traversals" id="{5E9E1831-2D65-1D4A-93F1-544B6BF2444F}">
          <p14:sldIdLst>
            <p14:sldId id="311"/>
            <p14:sldId id="312"/>
            <p14:sldId id="316"/>
            <p14:sldId id="317"/>
            <p14:sldId id="340"/>
            <p14:sldId id="258"/>
          </p14:sldIdLst>
        </p14:section>
        <p14:section name="Binary Search Tree" id="{4FFD34C5-A42D-9C44-85A2-825DF34FA9CF}">
          <p14:sldIdLst>
            <p14:sldId id="320"/>
            <p14:sldId id="330"/>
            <p14:sldId id="341"/>
            <p14:sldId id="331"/>
            <p14:sldId id="332"/>
            <p14:sldId id="333"/>
            <p14:sldId id="336"/>
            <p14:sldId id="335"/>
            <p14:sldId id="337"/>
            <p14:sldId id="342"/>
            <p14:sldId id="343"/>
            <p14:sldId id="302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0"/>
    <p:restoredTop sz="91246" autoAdjust="0"/>
  </p:normalViewPr>
  <p:slideViewPr>
    <p:cSldViewPr>
      <p:cViewPr varScale="1">
        <p:scale>
          <a:sx n="156" d="100"/>
          <a:sy n="156" d="100"/>
        </p:scale>
        <p:origin x="200" y="4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1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48F7A-5B8F-2E4D-9596-972F346E0B67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F0D3D-A3BF-5049-A05E-69AF42ED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88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922CED2-ADA4-8343-B6FE-875BABE99C55}" type="datetimeFigureOut">
              <a:rPr lang="en-US"/>
              <a:pPr>
                <a:defRPr/>
              </a:pPr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F2F72F2-D4F4-D845-B4F9-03BD5D6F1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12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1147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82295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234427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64590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057379" algn="l" defTabSz="8229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8856" algn="l" defTabSz="8229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0331" algn="l" defTabSz="8229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91807" algn="l" defTabSz="8229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F6D11324-9F8D-C54E-8C38-E09D64DF4C40}" type="slidenum">
              <a:rPr lang="en-US" sz="1300"/>
              <a:pPr eaLnBrk="1" hangingPunct="1"/>
              <a:t>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90998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847CF650-E28A-0841-BD12-94550DDE2DF8}" type="slidenum">
              <a:rPr lang="en-US" sz="1300"/>
              <a:pPr eaLnBrk="1" hangingPunct="1"/>
              <a:t>12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126710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2F72F2-D4F4-D845-B4F9-03BD5D6F1E8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32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9655A7F3-0E49-6147-9ECE-7D1F46A31FEF}" type="slidenum">
              <a:rPr lang="en-US" sz="1300"/>
              <a:pPr eaLnBrk="1" hangingPunct="1"/>
              <a:t>16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708389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799EF66D-6E39-6E4E-8B4B-F1F9B07CCF59}" type="slidenum">
              <a:rPr lang="en-US" sz="1300"/>
              <a:pPr eaLnBrk="1" hangingPunct="1"/>
              <a:t>17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47323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D02980B5-79C8-834D-859A-5E71B79D6392}" type="slidenum">
              <a:rPr lang="en-US" sz="1300"/>
              <a:pPr eaLnBrk="1" hangingPunct="1"/>
              <a:t>18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86434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DDF4F762-B25B-DC48-8695-18BCFDBEF05B}" type="slidenum">
              <a:rPr lang="en-US" sz="1300"/>
              <a:pPr eaLnBrk="1" hangingPunct="1"/>
              <a:t>19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606500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9C94B917-5E30-1B45-A0B1-BC2ECC283F43}" type="slidenum">
              <a:rPr lang="en-US" sz="1300"/>
              <a:pPr eaLnBrk="1" hangingPunct="1"/>
              <a:t>20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5488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36B3A0BE-47F8-9B47-9956-9A30F580DBEC}" type="slidenum">
              <a:rPr lang="en-US" sz="1300"/>
              <a:pPr eaLnBrk="1" hangingPunct="1"/>
              <a:t>21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25125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1484CD52-A3B9-A740-ACEB-7DCEE50AD89F}" type="slidenum">
              <a:rPr lang="en-US" sz="1300"/>
              <a:pPr eaLnBrk="1" hangingPunct="1"/>
              <a:t>22</a:t>
            </a:fld>
            <a:endParaRPr lang="en-US" sz="13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04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126D7206-EFFA-A946-A51E-077BF47B6C84}" type="slidenum">
              <a:rPr lang="en-US" sz="1300"/>
              <a:pPr eaLnBrk="1" hangingPunct="1"/>
              <a:t>23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65248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CA0F128E-9D7C-A849-A309-9D3C3F889EAA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766262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ABF0E81E-5537-C64B-BF91-578988FDEC8A}" type="slidenum">
              <a:rPr lang="en-US" sz="1300"/>
              <a:pPr eaLnBrk="1" hangingPunct="1"/>
              <a:t>24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67225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D3749846-1C6C-5842-880F-036CA1BFDD6F}" type="slidenum">
              <a:rPr lang="en-US" sz="1300"/>
              <a:pPr eaLnBrk="1" hangingPunct="1"/>
              <a:t>25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464160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FEAA5EA2-6902-7242-BAA2-55981519787D}" type="slidenum">
              <a:rPr lang="en-US" sz="1300"/>
              <a:pPr eaLnBrk="1" hangingPunct="1"/>
              <a:t>26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23941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E1425A58-B97C-AB47-A7AD-F4EAF69BA259}" type="slidenum">
              <a:rPr lang="en-US" sz="1300"/>
              <a:pPr eaLnBrk="1" hangingPunct="1"/>
              <a:t>27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1232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20DA0DA8-4AFA-664E-8E68-00652943CBCC}" type="slidenum">
              <a:rPr lang="en-US" sz="1300"/>
              <a:pPr eaLnBrk="1" hangingPunct="1"/>
              <a:t>28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44231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67ECF55D-D6C1-034D-AF7B-19FBB7BBDC3C}" type="slidenum">
              <a:rPr lang="en-US" sz="1300"/>
              <a:pPr eaLnBrk="1" hangingPunct="1"/>
              <a:t>29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936606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8C6B98F6-0C3F-1144-815F-391EFBA0646F}" type="slidenum">
              <a:rPr lang="en-US" sz="1300"/>
              <a:pPr eaLnBrk="1" hangingPunct="1"/>
              <a:t>30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283409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06E55877-0273-3148-91D8-DEB6B9E398FB}" type="slidenum">
              <a:rPr lang="en-US" sz="1300"/>
              <a:pPr eaLnBrk="1" hangingPunct="1"/>
              <a:t>31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32959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1ABD4B97-947D-0149-8661-7F603A4303AA}" type="slidenum">
              <a:rPr lang="en-US" sz="1300"/>
              <a:pPr eaLnBrk="1" hangingPunct="1"/>
              <a:t>32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474747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28005DF5-E3B4-8B4F-9AED-A8F702BE9B52}" type="slidenum">
              <a:rPr lang="en-US" sz="1300"/>
              <a:pPr eaLnBrk="1" hangingPunct="1"/>
              <a:t>33</a:t>
            </a:fld>
            <a:endParaRPr lang="en-US" sz="13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5C43C92B-FBBD-EE45-9673-BB9546829AE1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12712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D6F857E6-3659-C64E-8576-AE332A20D25C}" type="slidenum">
              <a:rPr lang="en-US" sz="1300"/>
              <a:pPr eaLnBrk="1" hangingPunct="1"/>
              <a:t>34</a:t>
            </a:fld>
            <a:endParaRPr lang="en-US" sz="130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1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3CF1E923-8EB8-284F-A6FC-15EF5F06B72B}" type="slidenum">
              <a:rPr lang="en-US" sz="1300"/>
              <a:pPr eaLnBrk="1" hangingPunct="1"/>
              <a:t>35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0107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34E89AD7-877E-564D-8274-621330F58359}" type="slidenum">
              <a:rPr lang="en-US" sz="1300"/>
              <a:pPr eaLnBrk="1" hangingPunct="1"/>
              <a:t>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97652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FFDB50B4-759D-684F-AC0B-6362C16313FC}" type="slidenum">
              <a:rPr lang="en-US" sz="1300"/>
              <a:pPr eaLnBrk="1" hangingPunct="1"/>
              <a:t>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61274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779F75A7-440E-7046-8744-2F3D7DE09A32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033593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C0E16632-B21D-D84F-ACD4-6BECE9D129FC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53027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DAB34973-BE6E-E34D-B91A-70C3B81D4AB8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8977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54759307-2109-3B46-9E9F-E05A962B1BD0}" type="slidenum">
              <a:rPr lang="en-US" sz="1300"/>
              <a:pPr eaLnBrk="1" hangingPunct="1"/>
              <a:t>11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75365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269"/>
            <a:ext cx="10363200" cy="1470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11476" indent="0" algn="ctr">
              <a:buNone/>
              <a:defRPr/>
            </a:lvl2pPr>
            <a:lvl3pPr marL="822952" indent="0" algn="ctr">
              <a:buNone/>
              <a:defRPr/>
            </a:lvl3pPr>
            <a:lvl4pPr marL="1234427" indent="0" algn="ctr">
              <a:buNone/>
              <a:defRPr/>
            </a:lvl4pPr>
            <a:lvl5pPr marL="1645904" indent="0" algn="ctr">
              <a:buNone/>
              <a:defRPr/>
            </a:lvl5pPr>
            <a:lvl6pPr marL="2057379" indent="0" algn="ctr">
              <a:buNone/>
              <a:defRPr/>
            </a:lvl6pPr>
            <a:lvl7pPr marL="2468856" indent="0" algn="ctr">
              <a:buNone/>
              <a:defRPr/>
            </a:lvl7pPr>
            <a:lvl8pPr marL="2880331" indent="0" algn="ctr">
              <a:buNone/>
              <a:defRPr/>
            </a:lvl8pPr>
            <a:lvl9pPr marL="329180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34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857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182880"/>
            <a:ext cx="2667000" cy="61836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"/>
            <a:ext cx="7818120" cy="61836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4416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1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20801" y="1828801"/>
            <a:ext cx="5080001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1" y="1828801"/>
            <a:ext cx="5080001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322071" y="6096477"/>
            <a:ext cx="4672965" cy="457200"/>
          </a:xfrm>
          <a:prstGeom prst="rect">
            <a:avLst/>
          </a:prstGeom>
        </p:spPr>
        <p:txBody>
          <a:bodyPr lIns="91433" tIns="45716" rIns="91433" bIns="45716"/>
          <a:lstStyle>
            <a:lvl1pPr>
              <a:defRPr>
                <a:latin typeface="Arial" pitchFamily="34" charset="0"/>
                <a:ea typeface="宋体"/>
                <a:cs typeface="宋体"/>
                <a:sym typeface="Gill Sans" pitchFamily="-84" charset="0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142098" y="6096477"/>
            <a:ext cx="2543175" cy="457200"/>
          </a:xfrm>
          <a:prstGeom prst="rect">
            <a:avLst/>
          </a:prstGeom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90B3893-2E7D-F44F-B302-7C193DB60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0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269"/>
            <a:ext cx="10363200" cy="1470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11476" indent="0" algn="ctr">
              <a:buNone/>
              <a:defRPr/>
            </a:lvl2pPr>
            <a:lvl3pPr marL="822952" indent="0" algn="ctr">
              <a:buNone/>
              <a:defRPr/>
            </a:lvl3pPr>
            <a:lvl4pPr marL="1234427" indent="0" algn="ctr">
              <a:buNone/>
              <a:defRPr/>
            </a:lvl4pPr>
            <a:lvl5pPr marL="1645904" indent="0" algn="ctr">
              <a:buNone/>
              <a:defRPr/>
            </a:lvl5pPr>
            <a:lvl6pPr marL="2057379" indent="0" algn="ctr">
              <a:buNone/>
              <a:defRPr/>
            </a:lvl6pPr>
            <a:lvl7pPr marL="2468856" indent="0" algn="ctr">
              <a:buNone/>
              <a:defRPr/>
            </a:lvl7pPr>
            <a:lvl8pPr marL="2880331" indent="0" algn="ctr">
              <a:buNone/>
              <a:defRPr/>
            </a:lvl8pPr>
            <a:lvl9pPr marL="329180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012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794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1" y="4406265"/>
            <a:ext cx="103632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931" y="2906078"/>
            <a:ext cx="103632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76" indent="0">
              <a:buNone/>
              <a:defRPr sz="1600"/>
            </a:lvl2pPr>
            <a:lvl3pPr marL="822952" indent="0">
              <a:buNone/>
              <a:defRPr sz="1400"/>
            </a:lvl3pPr>
            <a:lvl4pPr marL="1234427" indent="0">
              <a:buNone/>
              <a:defRPr sz="1300"/>
            </a:lvl4pPr>
            <a:lvl5pPr marL="1645904" indent="0">
              <a:buNone/>
              <a:defRPr sz="1300"/>
            </a:lvl5pPr>
            <a:lvl6pPr marL="2057379" indent="0">
              <a:buNone/>
              <a:defRPr sz="1300"/>
            </a:lvl6pPr>
            <a:lvl7pPr marL="2468856" indent="0">
              <a:buNone/>
              <a:defRPr sz="1300"/>
            </a:lvl7pPr>
            <a:lvl8pPr marL="2880331" indent="0">
              <a:buNone/>
              <a:defRPr sz="1300"/>
            </a:lvl8pPr>
            <a:lvl9pPr marL="32918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8109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4120" y="2148840"/>
            <a:ext cx="2270760" cy="40233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760" y="2148840"/>
            <a:ext cx="2270760" cy="40233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578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4478"/>
            <a:ext cx="5387340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00" b="1"/>
            </a:lvl3pPr>
            <a:lvl4pPr marL="1234427" indent="0">
              <a:buNone/>
              <a:defRPr sz="1400" b="1"/>
            </a:lvl4pPr>
            <a:lvl5pPr marL="1645904" indent="0">
              <a:buNone/>
              <a:defRPr sz="1400" b="1"/>
            </a:lvl5pPr>
            <a:lvl6pPr marL="2057379" indent="0">
              <a:buNone/>
              <a:defRPr sz="1400" b="1"/>
            </a:lvl6pPr>
            <a:lvl7pPr marL="2468856" indent="0">
              <a:buNone/>
              <a:defRPr sz="1400" b="1"/>
            </a:lvl7pPr>
            <a:lvl8pPr marL="2880331" indent="0">
              <a:buNone/>
              <a:defRPr sz="1400" b="1"/>
            </a:lvl8pPr>
            <a:lvl9pPr marL="32918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560"/>
            <a:ext cx="5387340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158" y="1534478"/>
            <a:ext cx="5389244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00" b="1"/>
            </a:lvl3pPr>
            <a:lvl4pPr marL="1234427" indent="0">
              <a:buNone/>
              <a:defRPr sz="1400" b="1"/>
            </a:lvl4pPr>
            <a:lvl5pPr marL="1645904" indent="0">
              <a:buNone/>
              <a:defRPr sz="1400" b="1"/>
            </a:lvl5pPr>
            <a:lvl6pPr marL="2057379" indent="0">
              <a:buNone/>
              <a:defRPr sz="1400" b="1"/>
            </a:lvl6pPr>
            <a:lvl7pPr marL="2468856" indent="0">
              <a:buNone/>
              <a:defRPr sz="1400" b="1"/>
            </a:lvl7pPr>
            <a:lvl8pPr marL="2880331" indent="0">
              <a:buNone/>
              <a:defRPr sz="1400" b="1"/>
            </a:lvl8pPr>
            <a:lvl9pPr marL="32918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158" y="2174560"/>
            <a:ext cx="5389244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3535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259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468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043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894"/>
            <a:ext cx="4011931" cy="1161573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311" y="272892"/>
            <a:ext cx="6816091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4467"/>
            <a:ext cx="4011931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76" indent="0">
              <a:buNone/>
              <a:defRPr sz="1100"/>
            </a:lvl2pPr>
            <a:lvl3pPr marL="822952" indent="0">
              <a:buNone/>
              <a:defRPr sz="900"/>
            </a:lvl3pPr>
            <a:lvl4pPr marL="1234427" indent="0">
              <a:buNone/>
              <a:defRPr sz="800"/>
            </a:lvl4pPr>
            <a:lvl5pPr marL="1645904" indent="0">
              <a:buNone/>
              <a:defRPr sz="800"/>
            </a:lvl5pPr>
            <a:lvl6pPr marL="2057379" indent="0">
              <a:buNone/>
              <a:defRPr sz="800"/>
            </a:lvl6pPr>
            <a:lvl7pPr marL="2468856" indent="0">
              <a:buNone/>
              <a:defRPr sz="800"/>
            </a:lvl7pPr>
            <a:lvl8pPr marL="2880331" indent="0">
              <a:buNone/>
              <a:defRPr sz="800"/>
            </a:lvl8pPr>
            <a:lvl9pPr marL="32918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39763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71" y="4800600"/>
            <a:ext cx="7315200" cy="56721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8871" y="612934"/>
            <a:ext cx="73152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76" indent="0">
              <a:buNone/>
              <a:defRPr sz="2500"/>
            </a:lvl2pPr>
            <a:lvl3pPr marL="822952" indent="0">
              <a:buNone/>
              <a:defRPr sz="2200"/>
            </a:lvl3pPr>
            <a:lvl4pPr marL="1234427" indent="0">
              <a:buNone/>
              <a:defRPr sz="1800"/>
            </a:lvl4pPr>
            <a:lvl5pPr marL="1645904" indent="0">
              <a:buNone/>
              <a:defRPr sz="1800"/>
            </a:lvl5pPr>
            <a:lvl6pPr marL="2057379" indent="0">
              <a:buNone/>
              <a:defRPr sz="1800"/>
            </a:lvl6pPr>
            <a:lvl7pPr marL="2468856" indent="0">
              <a:buNone/>
              <a:defRPr sz="1800"/>
            </a:lvl7pPr>
            <a:lvl8pPr marL="2880331" indent="0">
              <a:buNone/>
              <a:defRPr sz="1800"/>
            </a:lvl8pPr>
            <a:lvl9pPr marL="3291807" indent="0">
              <a:buNone/>
              <a:defRPr sz="1800"/>
            </a:lvl9pPr>
          </a:lstStyle>
          <a:p>
            <a:pPr lvl="0"/>
            <a:endParaRPr lang="en-US" noProof="0" smtClean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8871" y="5367814"/>
            <a:ext cx="73152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76" indent="0">
              <a:buNone/>
              <a:defRPr sz="1100"/>
            </a:lvl2pPr>
            <a:lvl3pPr marL="822952" indent="0">
              <a:buNone/>
              <a:defRPr sz="900"/>
            </a:lvl3pPr>
            <a:lvl4pPr marL="1234427" indent="0">
              <a:buNone/>
              <a:defRPr sz="800"/>
            </a:lvl4pPr>
            <a:lvl5pPr marL="1645904" indent="0">
              <a:buNone/>
              <a:defRPr sz="800"/>
            </a:lvl5pPr>
            <a:lvl6pPr marL="2057379" indent="0">
              <a:buNone/>
              <a:defRPr sz="800"/>
            </a:lvl6pPr>
            <a:lvl7pPr marL="2468856" indent="0">
              <a:buNone/>
              <a:defRPr sz="800"/>
            </a:lvl7pPr>
            <a:lvl8pPr marL="2880331" indent="0">
              <a:buNone/>
              <a:defRPr sz="800"/>
            </a:lvl8pPr>
            <a:lvl9pPr marL="32918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354802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957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61071" y="182880"/>
            <a:ext cx="2457451" cy="5989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8721" y="182880"/>
            <a:ext cx="7189471" cy="5989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4956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269"/>
            <a:ext cx="10363200" cy="1470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11476" indent="0" algn="ctr">
              <a:buNone/>
              <a:defRPr/>
            </a:lvl2pPr>
            <a:lvl3pPr marL="822952" indent="0" algn="ctr">
              <a:buNone/>
              <a:defRPr/>
            </a:lvl3pPr>
            <a:lvl4pPr marL="1234427" indent="0" algn="ctr">
              <a:buNone/>
              <a:defRPr/>
            </a:lvl4pPr>
            <a:lvl5pPr marL="1645904" indent="0" algn="ctr">
              <a:buNone/>
              <a:defRPr/>
            </a:lvl5pPr>
            <a:lvl6pPr marL="2057379" indent="0" algn="ctr">
              <a:buNone/>
              <a:defRPr/>
            </a:lvl6pPr>
            <a:lvl7pPr marL="2468856" indent="0" algn="ctr">
              <a:buNone/>
              <a:defRPr/>
            </a:lvl7pPr>
            <a:lvl8pPr marL="2880331" indent="0" algn="ctr">
              <a:buNone/>
              <a:defRPr/>
            </a:lvl8pPr>
            <a:lvl9pPr marL="329180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67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3175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1" y="4406265"/>
            <a:ext cx="103632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931" y="2906078"/>
            <a:ext cx="103632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76" indent="0">
              <a:buNone/>
              <a:defRPr sz="1600"/>
            </a:lvl2pPr>
            <a:lvl3pPr marL="822952" indent="0">
              <a:buNone/>
              <a:defRPr sz="1400"/>
            </a:lvl3pPr>
            <a:lvl4pPr marL="1234427" indent="0">
              <a:buNone/>
              <a:defRPr sz="1300"/>
            </a:lvl4pPr>
            <a:lvl5pPr marL="1645904" indent="0">
              <a:buNone/>
              <a:defRPr sz="1300"/>
            </a:lvl5pPr>
            <a:lvl6pPr marL="2057379" indent="0">
              <a:buNone/>
              <a:defRPr sz="1300"/>
            </a:lvl6pPr>
            <a:lvl7pPr marL="2468856" indent="0">
              <a:buNone/>
              <a:defRPr sz="1300"/>
            </a:lvl7pPr>
            <a:lvl8pPr marL="2880331" indent="0">
              <a:buNone/>
              <a:defRPr sz="1300"/>
            </a:lvl8pPr>
            <a:lvl9pPr marL="32918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1761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77340"/>
            <a:ext cx="5242560" cy="478917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5040" y="1577340"/>
            <a:ext cx="5242560" cy="478917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933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4478"/>
            <a:ext cx="5387340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00" b="1"/>
            </a:lvl3pPr>
            <a:lvl4pPr marL="1234427" indent="0">
              <a:buNone/>
              <a:defRPr sz="1400" b="1"/>
            </a:lvl4pPr>
            <a:lvl5pPr marL="1645904" indent="0">
              <a:buNone/>
              <a:defRPr sz="1400" b="1"/>
            </a:lvl5pPr>
            <a:lvl6pPr marL="2057379" indent="0">
              <a:buNone/>
              <a:defRPr sz="1400" b="1"/>
            </a:lvl6pPr>
            <a:lvl7pPr marL="2468856" indent="0">
              <a:buNone/>
              <a:defRPr sz="1400" b="1"/>
            </a:lvl7pPr>
            <a:lvl8pPr marL="2880331" indent="0">
              <a:buNone/>
              <a:defRPr sz="1400" b="1"/>
            </a:lvl8pPr>
            <a:lvl9pPr marL="32918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560"/>
            <a:ext cx="5387340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158" y="1534478"/>
            <a:ext cx="5389244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00" b="1"/>
            </a:lvl3pPr>
            <a:lvl4pPr marL="1234427" indent="0">
              <a:buNone/>
              <a:defRPr sz="1400" b="1"/>
            </a:lvl4pPr>
            <a:lvl5pPr marL="1645904" indent="0">
              <a:buNone/>
              <a:defRPr sz="1400" b="1"/>
            </a:lvl5pPr>
            <a:lvl6pPr marL="2057379" indent="0">
              <a:buNone/>
              <a:defRPr sz="1400" b="1"/>
            </a:lvl6pPr>
            <a:lvl7pPr marL="2468856" indent="0">
              <a:buNone/>
              <a:defRPr sz="1400" b="1"/>
            </a:lvl7pPr>
            <a:lvl8pPr marL="2880331" indent="0">
              <a:buNone/>
              <a:defRPr sz="1400" b="1"/>
            </a:lvl8pPr>
            <a:lvl9pPr marL="32918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158" y="2174560"/>
            <a:ext cx="5389244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024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774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1" y="4406265"/>
            <a:ext cx="103632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931" y="2906078"/>
            <a:ext cx="103632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76" indent="0">
              <a:buNone/>
              <a:defRPr sz="1600"/>
            </a:lvl2pPr>
            <a:lvl3pPr marL="822952" indent="0">
              <a:buNone/>
              <a:defRPr sz="1400"/>
            </a:lvl3pPr>
            <a:lvl4pPr marL="1234427" indent="0">
              <a:buNone/>
              <a:defRPr sz="1300"/>
            </a:lvl4pPr>
            <a:lvl5pPr marL="1645904" indent="0">
              <a:buNone/>
              <a:defRPr sz="1300"/>
            </a:lvl5pPr>
            <a:lvl6pPr marL="2057379" indent="0">
              <a:buNone/>
              <a:defRPr sz="1300"/>
            </a:lvl6pPr>
            <a:lvl7pPr marL="2468856" indent="0">
              <a:buNone/>
              <a:defRPr sz="1300"/>
            </a:lvl7pPr>
            <a:lvl8pPr marL="2880331" indent="0">
              <a:buNone/>
              <a:defRPr sz="1300"/>
            </a:lvl8pPr>
            <a:lvl9pPr marL="32918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473233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03095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894"/>
            <a:ext cx="4011931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311" y="272892"/>
            <a:ext cx="6816091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4467"/>
            <a:ext cx="4011931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76" indent="0">
              <a:buNone/>
              <a:defRPr sz="1100"/>
            </a:lvl2pPr>
            <a:lvl3pPr marL="822952" indent="0">
              <a:buNone/>
              <a:defRPr sz="900"/>
            </a:lvl3pPr>
            <a:lvl4pPr marL="1234427" indent="0">
              <a:buNone/>
              <a:defRPr sz="800"/>
            </a:lvl4pPr>
            <a:lvl5pPr marL="1645904" indent="0">
              <a:buNone/>
              <a:defRPr sz="800"/>
            </a:lvl5pPr>
            <a:lvl6pPr marL="2057379" indent="0">
              <a:buNone/>
              <a:defRPr sz="800"/>
            </a:lvl6pPr>
            <a:lvl7pPr marL="2468856" indent="0">
              <a:buNone/>
              <a:defRPr sz="800"/>
            </a:lvl7pPr>
            <a:lvl8pPr marL="2880331" indent="0">
              <a:buNone/>
              <a:defRPr sz="800"/>
            </a:lvl8pPr>
            <a:lvl9pPr marL="32918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48239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71" y="4800600"/>
            <a:ext cx="73152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8871" y="612934"/>
            <a:ext cx="73152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76" indent="0">
              <a:buNone/>
              <a:defRPr sz="2500"/>
            </a:lvl2pPr>
            <a:lvl3pPr marL="822952" indent="0">
              <a:buNone/>
              <a:defRPr sz="2200"/>
            </a:lvl3pPr>
            <a:lvl4pPr marL="1234427" indent="0">
              <a:buNone/>
              <a:defRPr sz="1800"/>
            </a:lvl4pPr>
            <a:lvl5pPr marL="1645904" indent="0">
              <a:buNone/>
              <a:defRPr sz="1800"/>
            </a:lvl5pPr>
            <a:lvl6pPr marL="2057379" indent="0">
              <a:buNone/>
              <a:defRPr sz="1800"/>
            </a:lvl6pPr>
            <a:lvl7pPr marL="2468856" indent="0">
              <a:buNone/>
              <a:defRPr sz="1800"/>
            </a:lvl7pPr>
            <a:lvl8pPr marL="2880331" indent="0">
              <a:buNone/>
              <a:defRPr sz="1800"/>
            </a:lvl8pPr>
            <a:lvl9pPr marL="3291807" indent="0">
              <a:buNone/>
              <a:defRPr sz="1800"/>
            </a:lvl9pPr>
          </a:lstStyle>
          <a:p>
            <a:pPr lvl="0"/>
            <a:endParaRPr lang="en-US" noProof="0" smtClean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8871" y="5367814"/>
            <a:ext cx="73152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76" indent="0">
              <a:buNone/>
              <a:defRPr sz="1100"/>
            </a:lvl2pPr>
            <a:lvl3pPr marL="822952" indent="0">
              <a:buNone/>
              <a:defRPr sz="900"/>
            </a:lvl3pPr>
            <a:lvl4pPr marL="1234427" indent="0">
              <a:buNone/>
              <a:defRPr sz="800"/>
            </a:lvl4pPr>
            <a:lvl5pPr marL="1645904" indent="0">
              <a:buNone/>
              <a:defRPr sz="800"/>
            </a:lvl5pPr>
            <a:lvl6pPr marL="2057379" indent="0">
              <a:buNone/>
              <a:defRPr sz="800"/>
            </a:lvl6pPr>
            <a:lvl7pPr marL="2468856" indent="0">
              <a:buNone/>
              <a:defRPr sz="800"/>
            </a:lvl7pPr>
            <a:lvl8pPr marL="2880331" indent="0">
              <a:buNone/>
              <a:defRPr sz="800"/>
            </a:lvl8pPr>
            <a:lvl9pPr marL="32918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74502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6631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182880"/>
            <a:ext cx="2667000" cy="61836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"/>
            <a:ext cx="7818120" cy="61836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6062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269"/>
            <a:ext cx="10363200" cy="1470183"/>
          </a:xfrm>
          <a:prstGeom prst="rect">
            <a:avLst/>
          </a:prstGeom>
        </p:spPr>
        <p:txBody>
          <a:bodyPr vert="horz" lIns="82295" tIns="41148" rIns="82295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1753077"/>
          </a:xfrm>
          <a:prstGeom prst="rect">
            <a:avLst/>
          </a:prstGeom>
        </p:spPr>
        <p:txBody>
          <a:bodyPr vert="horz" lIns="82295" tIns="41148" rIns="82295" bIns="41148"/>
          <a:lstStyle>
            <a:lvl1pPr marL="0" indent="0" algn="ctr">
              <a:buNone/>
              <a:defRPr/>
            </a:lvl1pPr>
            <a:lvl2pPr marL="411476" indent="0" algn="ctr">
              <a:buNone/>
              <a:defRPr/>
            </a:lvl2pPr>
            <a:lvl3pPr marL="822952" indent="0" algn="ctr">
              <a:buNone/>
              <a:defRPr/>
            </a:lvl3pPr>
            <a:lvl4pPr marL="1234427" indent="0" algn="ctr">
              <a:buNone/>
              <a:defRPr/>
            </a:lvl4pPr>
            <a:lvl5pPr marL="1645904" indent="0" algn="ctr">
              <a:buNone/>
              <a:defRPr/>
            </a:lvl5pPr>
            <a:lvl6pPr marL="2057379" indent="0" algn="ctr">
              <a:buNone/>
              <a:defRPr/>
            </a:lvl6pPr>
            <a:lvl7pPr marL="2468856" indent="0" algn="ctr">
              <a:buNone/>
              <a:defRPr/>
            </a:lvl7pPr>
            <a:lvl8pPr marL="2880331" indent="0" algn="ctr">
              <a:buNone/>
              <a:defRPr/>
            </a:lvl8pPr>
            <a:lvl9pPr marL="329180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8666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 vert="horz" lIns="82295" tIns="41148" rIns="82295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 vert="horz" lIns="82295" tIns="41148" rIns="82295" bIns="4114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1198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1" y="4406265"/>
            <a:ext cx="10363200" cy="1363028"/>
          </a:xfrm>
          <a:prstGeom prst="rect">
            <a:avLst/>
          </a:prstGeom>
        </p:spPr>
        <p:txBody>
          <a:bodyPr vert="horz" lIns="82295" tIns="41148" rIns="82295" bIns="41148"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931" y="2906078"/>
            <a:ext cx="10363200" cy="1500188"/>
          </a:xfrm>
          <a:prstGeom prst="rect">
            <a:avLst/>
          </a:prstGeom>
        </p:spPr>
        <p:txBody>
          <a:bodyPr vert="horz" lIns="82295" tIns="41148" rIns="82295" bIns="41148" anchor="b"/>
          <a:lstStyle>
            <a:lvl1pPr marL="0" indent="0">
              <a:buNone/>
              <a:defRPr sz="1800"/>
            </a:lvl1pPr>
            <a:lvl2pPr marL="411476" indent="0">
              <a:buNone/>
              <a:defRPr sz="1600"/>
            </a:lvl2pPr>
            <a:lvl3pPr marL="822952" indent="0">
              <a:buNone/>
              <a:defRPr sz="1400"/>
            </a:lvl3pPr>
            <a:lvl4pPr marL="1234427" indent="0">
              <a:buNone/>
              <a:defRPr sz="1300"/>
            </a:lvl4pPr>
            <a:lvl5pPr marL="1645904" indent="0">
              <a:buNone/>
              <a:defRPr sz="1300"/>
            </a:lvl5pPr>
            <a:lvl6pPr marL="2057379" indent="0">
              <a:buNone/>
              <a:defRPr sz="1300"/>
            </a:lvl6pPr>
            <a:lvl7pPr marL="2468856" indent="0">
              <a:buNone/>
              <a:defRPr sz="1300"/>
            </a:lvl7pPr>
            <a:lvl8pPr marL="2880331" indent="0">
              <a:buNone/>
              <a:defRPr sz="1300"/>
            </a:lvl8pPr>
            <a:lvl9pPr marL="32918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544711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 vert="horz" lIns="82295" tIns="41148" rIns="82295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94960" cy="4526280"/>
          </a:xfrm>
          <a:prstGeom prst="rect">
            <a:avLst/>
          </a:prstGeom>
        </p:spPr>
        <p:txBody>
          <a:bodyPr vert="horz" lIns="82295" tIns="41148" rIns="82295" bIns="41148"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600200"/>
            <a:ext cx="5394960" cy="4526280"/>
          </a:xfrm>
          <a:prstGeom prst="rect">
            <a:avLst/>
          </a:prstGeom>
        </p:spPr>
        <p:txBody>
          <a:bodyPr vert="horz" lIns="82295" tIns="41148" rIns="82295" bIns="41148"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0355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 vert="horz" lIns="82295" tIns="41148" rIns="82295" bIns="4114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4478"/>
            <a:ext cx="5387340" cy="640080"/>
          </a:xfrm>
          <a:prstGeom prst="rect">
            <a:avLst/>
          </a:prstGeom>
        </p:spPr>
        <p:txBody>
          <a:bodyPr vert="horz" lIns="82295" tIns="41148" rIns="82295" bIns="41148" anchor="b"/>
          <a:lstStyle>
            <a:lvl1pPr marL="0" indent="0">
              <a:buNone/>
              <a:defRPr sz="220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00" b="1"/>
            </a:lvl3pPr>
            <a:lvl4pPr marL="1234427" indent="0">
              <a:buNone/>
              <a:defRPr sz="1400" b="1"/>
            </a:lvl4pPr>
            <a:lvl5pPr marL="1645904" indent="0">
              <a:buNone/>
              <a:defRPr sz="1400" b="1"/>
            </a:lvl5pPr>
            <a:lvl6pPr marL="2057379" indent="0">
              <a:buNone/>
              <a:defRPr sz="1400" b="1"/>
            </a:lvl6pPr>
            <a:lvl7pPr marL="2468856" indent="0">
              <a:buNone/>
              <a:defRPr sz="1400" b="1"/>
            </a:lvl7pPr>
            <a:lvl8pPr marL="2880331" indent="0">
              <a:buNone/>
              <a:defRPr sz="1400" b="1"/>
            </a:lvl8pPr>
            <a:lvl9pPr marL="32918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560"/>
            <a:ext cx="5387340" cy="3951923"/>
          </a:xfrm>
          <a:prstGeom prst="rect">
            <a:avLst/>
          </a:prstGeom>
        </p:spPr>
        <p:txBody>
          <a:bodyPr vert="horz" lIns="82295" tIns="41148" rIns="82295" bIns="41148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158" y="1534478"/>
            <a:ext cx="5389244" cy="640080"/>
          </a:xfrm>
          <a:prstGeom prst="rect">
            <a:avLst/>
          </a:prstGeom>
        </p:spPr>
        <p:txBody>
          <a:bodyPr vert="horz" lIns="82295" tIns="41148" rIns="82295" bIns="41148" anchor="b"/>
          <a:lstStyle>
            <a:lvl1pPr marL="0" indent="0">
              <a:buNone/>
              <a:defRPr sz="220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00" b="1"/>
            </a:lvl3pPr>
            <a:lvl4pPr marL="1234427" indent="0">
              <a:buNone/>
              <a:defRPr sz="1400" b="1"/>
            </a:lvl4pPr>
            <a:lvl5pPr marL="1645904" indent="0">
              <a:buNone/>
              <a:defRPr sz="1400" b="1"/>
            </a:lvl5pPr>
            <a:lvl6pPr marL="2057379" indent="0">
              <a:buNone/>
              <a:defRPr sz="1400" b="1"/>
            </a:lvl6pPr>
            <a:lvl7pPr marL="2468856" indent="0">
              <a:buNone/>
              <a:defRPr sz="1400" b="1"/>
            </a:lvl7pPr>
            <a:lvl8pPr marL="2880331" indent="0">
              <a:buNone/>
              <a:defRPr sz="1400" b="1"/>
            </a:lvl8pPr>
            <a:lvl9pPr marL="32918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158" y="2174560"/>
            <a:ext cx="5389244" cy="3951923"/>
          </a:xfrm>
          <a:prstGeom prst="rect">
            <a:avLst/>
          </a:prstGeom>
        </p:spPr>
        <p:txBody>
          <a:bodyPr vert="horz" lIns="82295" tIns="41148" rIns="82295" bIns="41148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63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77340"/>
            <a:ext cx="5242560" cy="478917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5040" y="1577340"/>
            <a:ext cx="5242560" cy="478917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897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 vert="horz" lIns="82295" tIns="41148" rIns="82295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5003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26449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894"/>
            <a:ext cx="4011931" cy="1161573"/>
          </a:xfrm>
          <a:prstGeom prst="rect">
            <a:avLst/>
          </a:prstGeom>
        </p:spPr>
        <p:txBody>
          <a:bodyPr vert="horz" lIns="82295" tIns="41148" rIns="82295" bIns="41148"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311" y="272892"/>
            <a:ext cx="6816091" cy="5853588"/>
          </a:xfrm>
          <a:prstGeom prst="rect">
            <a:avLst/>
          </a:prstGeom>
        </p:spPr>
        <p:txBody>
          <a:bodyPr vert="horz" lIns="82295" tIns="41148" rIns="82295" bIns="41148"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4467"/>
            <a:ext cx="4011931" cy="4692015"/>
          </a:xfrm>
          <a:prstGeom prst="rect">
            <a:avLst/>
          </a:prstGeom>
        </p:spPr>
        <p:txBody>
          <a:bodyPr vert="horz" lIns="82295" tIns="41148" rIns="82295" bIns="41148"/>
          <a:lstStyle>
            <a:lvl1pPr marL="0" indent="0">
              <a:buNone/>
              <a:defRPr sz="1300"/>
            </a:lvl1pPr>
            <a:lvl2pPr marL="411476" indent="0">
              <a:buNone/>
              <a:defRPr sz="1100"/>
            </a:lvl2pPr>
            <a:lvl3pPr marL="822952" indent="0">
              <a:buNone/>
              <a:defRPr sz="900"/>
            </a:lvl3pPr>
            <a:lvl4pPr marL="1234427" indent="0">
              <a:buNone/>
              <a:defRPr sz="800"/>
            </a:lvl4pPr>
            <a:lvl5pPr marL="1645904" indent="0">
              <a:buNone/>
              <a:defRPr sz="800"/>
            </a:lvl5pPr>
            <a:lvl6pPr marL="2057379" indent="0">
              <a:buNone/>
              <a:defRPr sz="800"/>
            </a:lvl6pPr>
            <a:lvl7pPr marL="2468856" indent="0">
              <a:buNone/>
              <a:defRPr sz="800"/>
            </a:lvl7pPr>
            <a:lvl8pPr marL="2880331" indent="0">
              <a:buNone/>
              <a:defRPr sz="800"/>
            </a:lvl8pPr>
            <a:lvl9pPr marL="32918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51088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71" y="4800600"/>
            <a:ext cx="7315200" cy="567214"/>
          </a:xfrm>
          <a:prstGeom prst="rect">
            <a:avLst/>
          </a:prstGeom>
        </p:spPr>
        <p:txBody>
          <a:bodyPr vert="horz" lIns="82295" tIns="41148" rIns="82295" bIns="41148"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8871" y="612934"/>
            <a:ext cx="7315200" cy="4114800"/>
          </a:xfrm>
          <a:prstGeom prst="rect">
            <a:avLst/>
          </a:prstGeom>
        </p:spPr>
        <p:txBody>
          <a:bodyPr vert="horz" lIns="82295" tIns="41148" rIns="82295" bIns="41148"/>
          <a:lstStyle>
            <a:lvl1pPr marL="0" indent="0">
              <a:buNone/>
              <a:defRPr sz="2900"/>
            </a:lvl1pPr>
            <a:lvl2pPr marL="411476" indent="0">
              <a:buNone/>
              <a:defRPr sz="2500"/>
            </a:lvl2pPr>
            <a:lvl3pPr marL="822952" indent="0">
              <a:buNone/>
              <a:defRPr sz="2200"/>
            </a:lvl3pPr>
            <a:lvl4pPr marL="1234427" indent="0">
              <a:buNone/>
              <a:defRPr sz="1800"/>
            </a:lvl4pPr>
            <a:lvl5pPr marL="1645904" indent="0">
              <a:buNone/>
              <a:defRPr sz="1800"/>
            </a:lvl5pPr>
            <a:lvl6pPr marL="2057379" indent="0">
              <a:buNone/>
              <a:defRPr sz="1800"/>
            </a:lvl6pPr>
            <a:lvl7pPr marL="2468856" indent="0">
              <a:buNone/>
              <a:defRPr sz="1800"/>
            </a:lvl7pPr>
            <a:lvl8pPr marL="2880331" indent="0">
              <a:buNone/>
              <a:defRPr sz="1800"/>
            </a:lvl8pPr>
            <a:lvl9pPr marL="3291807" indent="0">
              <a:buNone/>
              <a:defRPr sz="1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8871" y="5367814"/>
            <a:ext cx="7315200" cy="804386"/>
          </a:xfrm>
          <a:prstGeom prst="rect">
            <a:avLst/>
          </a:prstGeom>
        </p:spPr>
        <p:txBody>
          <a:bodyPr vert="horz" lIns="82295" tIns="41148" rIns="82295" bIns="41148"/>
          <a:lstStyle>
            <a:lvl1pPr marL="0" indent="0">
              <a:buNone/>
              <a:defRPr sz="1300"/>
            </a:lvl1pPr>
            <a:lvl2pPr marL="411476" indent="0">
              <a:buNone/>
              <a:defRPr sz="1100"/>
            </a:lvl2pPr>
            <a:lvl3pPr marL="822952" indent="0">
              <a:buNone/>
              <a:defRPr sz="900"/>
            </a:lvl3pPr>
            <a:lvl4pPr marL="1234427" indent="0">
              <a:buNone/>
              <a:defRPr sz="800"/>
            </a:lvl4pPr>
            <a:lvl5pPr marL="1645904" indent="0">
              <a:buNone/>
              <a:defRPr sz="800"/>
            </a:lvl5pPr>
            <a:lvl6pPr marL="2057379" indent="0">
              <a:buNone/>
              <a:defRPr sz="800"/>
            </a:lvl6pPr>
            <a:lvl7pPr marL="2468856" indent="0">
              <a:buNone/>
              <a:defRPr sz="800"/>
            </a:lvl7pPr>
            <a:lvl8pPr marL="2880331" indent="0">
              <a:buNone/>
              <a:defRPr sz="800"/>
            </a:lvl8pPr>
            <a:lvl9pPr marL="32918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76206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 vert="horz" lIns="82295" tIns="41148" rIns="82295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 vert="eaVert" lIns="82295" tIns="41148" rIns="82295" bIns="4114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096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320"/>
            <a:ext cx="2743200" cy="5852160"/>
          </a:xfrm>
          <a:prstGeom prst="rect">
            <a:avLst/>
          </a:prstGeom>
        </p:spPr>
        <p:txBody>
          <a:bodyPr vert="eaVert" lIns="82295" tIns="41148" rIns="82295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320"/>
            <a:ext cx="8046720" cy="5852160"/>
          </a:xfrm>
          <a:prstGeom prst="rect">
            <a:avLst/>
          </a:prstGeom>
        </p:spPr>
        <p:txBody>
          <a:bodyPr vert="eaVert" lIns="82295" tIns="41148" rIns="82295" bIns="4114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099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6006-1B8C-4841-AF78-604A86AD75A6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" y="993777"/>
            <a:ext cx="12204700" cy="149225"/>
          </a:xfrm>
          <a:prstGeom prst="rect">
            <a:avLst/>
          </a:prstGeom>
          <a:solidFill>
            <a:srgbClr val="D18A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2900"/>
          </a:p>
        </p:txBody>
      </p:sp>
      <p:pic>
        <p:nvPicPr>
          <p:cNvPr id="11" name="Picture 9" descr="SMU58_SIS_SCHOOLLOGOS"/>
          <p:cNvPicPr>
            <a:picLocks noChangeAspect="1" noChangeArrowheads="1"/>
          </p:cNvPicPr>
          <p:nvPr/>
        </p:nvPicPr>
        <p:blipFill>
          <a:blip r:embed="rId2" cstate="print"/>
          <a:srcRect l="9502" t="28236" r="16389" b="45230"/>
          <a:stretch>
            <a:fillRect/>
          </a:stretch>
        </p:blipFill>
        <p:spPr bwMode="auto">
          <a:xfrm>
            <a:off x="263352" y="213545"/>
            <a:ext cx="2088232" cy="562025"/>
          </a:xfrm>
          <a:prstGeom prst="rect">
            <a:avLst/>
          </a:prstGeom>
          <a:noFill/>
        </p:spPr>
      </p:pic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2463" y="152403"/>
            <a:ext cx="1513137" cy="68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19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6006-1B8C-4841-AF78-604A86AD75A6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4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6006-1B8C-4841-AF78-604A86AD75A6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6006-1B8C-4841-AF78-604A86AD75A6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4478"/>
            <a:ext cx="5387340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00" b="1"/>
            </a:lvl3pPr>
            <a:lvl4pPr marL="1234427" indent="0">
              <a:buNone/>
              <a:defRPr sz="1400" b="1"/>
            </a:lvl4pPr>
            <a:lvl5pPr marL="1645904" indent="0">
              <a:buNone/>
              <a:defRPr sz="1400" b="1"/>
            </a:lvl5pPr>
            <a:lvl6pPr marL="2057379" indent="0">
              <a:buNone/>
              <a:defRPr sz="1400" b="1"/>
            </a:lvl6pPr>
            <a:lvl7pPr marL="2468856" indent="0">
              <a:buNone/>
              <a:defRPr sz="1400" b="1"/>
            </a:lvl7pPr>
            <a:lvl8pPr marL="2880331" indent="0">
              <a:buNone/>
              <a:defRPr sz="1400" b="1"/>
            </a:lvl8pPr>
            <a:lvl9pPr marL="32918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560"/>
            <a:ext cx="5387340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158" y="1534478"/>
            <a:ext cx="5389244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00" b="1"/>
            </a:lvl3pPr>
            <a:lvl4pPr marL="1234427" indent="0">
              <a:buNone/>
              <a:defRPr sz="1400" b="1"/>
            </a:lvl4pPr>
            <a:lvl5pPr marL="1645904" indent="0">
              <a:buNone/>
              <a:defRPr sz="1400" b="1"/>
            </a:lvl5pPr>
            <a:lvl6pPr marL="2057379" indent="0">
              <a:buNone/>
              <a:defRPr sz="1400" b="1"/>
            </a:lvl6pPr>
            <a:lvl7pPr marL="2468856" indent="0">
              <a:buNone/>
              <a:defRPr sz="1400" b="1"/>
            </a:lvl7pPr>
            <a:lvl8pPr marL="2880331" indent="0">
              <a:buNone/>
              <a:defRPr sz="1400" b="1"/>
            </a:lvl8pPr>
            <a:lvl9pPr marL="32918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158" y="2174560"/>
            <a:ext cx="5389244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0562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6006-1B8C-4841-AF78-604A86AD75A6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2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6006-1B8C-4841-AF78-604A86AD75A6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6006-1B8C-4841-AF78-604A86AD75A6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7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6006-1B8C-4841-AF78-604A86AD75A6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6006-1B8C-4841-AF78-604A86AD75A6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6006-1B8C-4841-AF78-604A86AD75A6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6006-1B8C-4841-AF78-604A86AD75A6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394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72898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894"/>
            <a:ext cx="4011931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311" y="272892"/>
            <a:ext cx="6816091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4467"/>
            <a:ext cx="4011931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76" indent="0">
              <a:buNone/>
              <a:defRPr sz="1100"/>
            </a:lvl2pPr>
            <a:lvl3pPr marL="822952" indent="0">
              <a:buNone/>
              <a:defRPr sz="900"/>
            </a:lvl3pPr>
            <a:lvl4pPr marL="1234427" indent="0">
              <a:buNone/>
              <a:defRPr sz="800"/>
            </a:lvl4pPr>
            <a:lvl5pPr marL="1645904" indent="0">
              <a:buNone/>
              <a:defRPr sz="800"/>
            </a:lvl5pPr>
            <a:lvl6pPr marL="2057379" indent="0">
              <a:buNone/>
              <a:defRPr sz="800"/>
            </a:lvl6pPr>
            <a:lvl7pPr marL="2468856" indent="0">
              <a:buNone/>
              <a:defRPr sz="800"/>
            </a:lvl7pPr>
            <a:lvl8pPr marL="2880331" indent="0">
              <a:buNone/>
              <a:defRPr sz="800"/>
            </a:lvl8pPr>
            <a:lvl9pPr marL="32918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79487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71" y="4800600"/>
            <a:ext cx="73152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8871" y="612934"/>
            <a:ext cx="73152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76" indent="0">
              <a:buNone/>
              <a:defRPr sz="2500"/>
            </a:lvl2pPr>
            <a:lvl3pPr marL="822952" indent="0">
              <a:buNone/>
              <a:defRPr sz="2200"/>
            </a:lvl3pPr>
            <a:lvl4pPr marL="1234427" indent="0">
              <a:buNone/>
              <a:defRPr sz="1800"/>
            </a:lvl4pPr>
            <a:lvl5pPr marL="1645904" indent="0">
              <a:buNone/>
              <a:defRPr sz="1800"/>
            </a:lvl5pPr>
            <a:lvl6pPr marL="2057379" indent="0">
              <a:buNone/>
              <a:defRPr sz="1800"/>
            </a:lvl6pPr>
            <a:lvl7pPr marL="2468856" indent="0">
              <a:buNone/>
              <a:defRPr sz="1800"/>
            </a:lvl7pPr>
            <a:lvl8pPr marL="2880331" indent="0">
              <a:buNone/>
              <a:defRPr sz="1800"/>
            </a:lvl8pPr>
            <a:lvl9pPr marL="3291807" indent="0">
              <a:buNone/>
              <a:defRPr sz="1800"/>
            </a:lvl9pPr>
          </a:lstStyle>
          <a:p>
            <a:pPr lvl="0"/>
            <a:endParaRPr lang="en-US" noProof="0" smtClean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8871" y="5367814"/>
            <a:ext cx="73152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76" indent="0">
              <a:buNone/>
              <a:defRPr sz="1100"/>
            </a:lvl2pPr>
            <a:lvl3pPr marL="822952" indent="0">
              <a:buNone/>
              <a:defRPr sz="900"/>
            </a:lvl3pPr>
            <a:lvl4pPr marL="1234427" indent="0">
              <a:buNone/>
              <a:defRPr sz="800"/>
            </a:lvl4pPr>
            <a:lvl5pPr marL="1645904" indent="0">
              <a:buNone/>
              <a:defRPr sz="800"/>
            </a:lvl5pPr>
            <a:lvl6pPr marL="2057379" indent="0">
              <a:buNone/>
              <a:defRPr sz="800"/>
            </a:lvl6pPr>
            <a:lvl7pPr marL="2468856" indent="0">
              <a:buNone/>
              <a:defRPr sz="800"/>
            </a:lvl7pPr>
            <a:lvl8pPr marL="2880331" indent="0">
              <a:buNone/>
              <a:defRPr sz="800"/>
            </a:lvl8pPr>
            <a:lvl9pPr marL="32918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29684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2880"/>
            <a:ext cx="106680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77340"/>
            <a:ext cx="10668000" cy="478917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512491" y="6172201"/>
            <a:ext cx="1648884" cy="541338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2" y="6711950"/>
            <a:ext cx="12204700" cy="146050"/>
          </a:xfrm>
          <a:prstGeom prst="rect">
            <a:avLst/>
          </a:prstGeom>
          <a:solidFill>
            <a:srgbClr val="D18A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2900"/>
          </a:p>
        </p:txBody>
      </p:sp>
      <p:pic>
        <p:nvPicPr>
          <p:cNvPr id="9" name="Picture 3" descr="SMU58_SIS_SCHOOLLOGOS"/>
          <p:cNvPicPr>
            <a:picLocks noChangeAspect="1" noChangeArrowheads="1"/>
          </p:cNvPicPr>
          <p:nvPr userDrawn="1"/>
        </p:nvPicPr>
        <p:blipFill>
          <a:blip r:embed="rId15" cstate="print"/>
          <a:srcRect l="9491" t="28195" r="16418" b="45258"/>
          <a:stretch>
            <a:fillRect/>
          </a:stretch>
        </p:blipFill>
        <p:spPr bwMode="auto">
          <a:xfrm>
            <a:off x="40218" y="6403977"/>
            <a:ext cx="1585383" cy="30162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 userDrawn="1"/>
        </p:nvSpPr>
        <p:spPr>
          <a:xfrm>
            <a:off x="11640796" y="6597352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2810DA8-C017-DC47-AE3A-FBB6D3C4A059}" type="slidenum">
              <a:rPr lang="en-US" sz="1600" smtClean="0"/>
              <a:t>‹#›</a:t>
            </a:fld>
            <a:endParaRPr lang="en-US" sz="2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75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+mj-lt"/>
          <a:ea typeface="+mj-ea"/>
          <a:cs typeface="+mj-cs"/>
          <a:sym typeface="Helvetic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5pPr>
      <a:lvl6pPr marL="411476" algn="l" rtl="0" fontAlgn="base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6pPr>
      <a:lvl7pPr marL="822952" algn="l" rtl="0" fontAlgn="base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7pPr>
      <a:lvl8pPr marL="1234427" algn="l" rtl="0" fontAlgn="base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8pPr>
      <a:lvl9pPr marL="1645904" algn="l" rtl="0" fontAlgn="base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9pPr>
    </p:titleStyle>
    <p:bodyStyle>
      <a:lvl1pPr marL="285747" indent="-285747" algn="l" rtl="0" eaLnBrk="0" fontAlgn="base" hangingPunct="0">
        <a:spcBef>
          <a:spcPts val="1080"/>
        </a:spcBef>
        <a:spcAft>
          <a:spcPct val="0"/>
        </a:spcAft>
        <a:buSzPct val="80000"/>
        <a:buFont typeface="Zapf Dingbats" charset="0"/>
        <a:buChar char="✦"/>
        <a:defRPr sz="20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1pPr>
      <a:lvl2pPr marL="525775" indent="-285747" algn="l" rtl="0" eaLnBrk="0" fontAlgn="base" hangingPunct="0">
        <a:spcBef>
          <a:spcPts val="720"/>
        </a:spcBef>
        <a:spcAft>
          <a:spcPct val="0"/>
        </a:spcAft>
        <a:buSzPct val="80000"/>
        <a:buFont typeface="Zapf Dingbats" charset="0"/>
        <a:buChar char="❖"/>
        <a:defRPr sz="18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2pPr>
      <a:lvl3pPr marL="811522" indent="-285747" algn="l" rtl="0" eaLnBrk="0" fontAlgn="base" hangingPunct="0">
        <a:spcBef>
          <a:spcPts val="54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‣"/>
        <a:defRPr sz="18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3pPr>
      <a:lvl4pPr marL="857241" indent="-857241" algn="l" rtl="0" eaLnBrk="0" fontAlgn="base" hangingPunct="0">
        <a:spcBef>
          <a:spcPts val="540"/>
        </a:spcBef>
        <a:spcAft>
          <a:spcPct val="0"/>
        </a:spcAft>
        <a:buClr>
          <a:srgbClr val="000000"/>
        </a:buClr>
        <a:buSzPct val="171000"/>
        <a:buFont typeface="Helvetica" charset="0"/>
        <a:defRPr sz="18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4pPr>
      <a:lvl5pPr marL="857241" indent="-857241" algn="l" rtl="0" eaLnBrk="0" fontAlgn="base" hangingPunct="0">
        <a:spcBef>
          <a:spcPts val="540"/>
        </a:spcBef>
        <a:spcAft>
          <a:spcPct val="0"/>
        </a:spcAft>
        <a:buClr>
          <a:srgbClr val="000000"/>
        </a:buClr>
        <a:buSzPct val="171000"/>
        <a:buFont typeface="Helvetica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5pPr>
      <a:lvl6pPr marL="1268717" indent="-857241" algn="l" rtl="0" fontAlgn="base">
        <a:spcBef>
          <a:spcPts val="540"/>
        </a:spcBef>
        <a:spcAft>
          <a:spcPct val="0"/>
        </a:spcAft>
        <a:buClr>
          <a:srgbClr val="000000"/>
        </a:buClr>
        <a:buSzPct val="171000"/>
        <a:buFont typeface="Helvetica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6pPr>
      <a:lvl7pPr marL="1680193" indent="-857241" algn="l" rtl="0" fontAlgn="base">
        <a:spcBef>
          <a:spcPts val="540"/>
        </a:spcBef>
        <a:spcAft>
          <a:spcPct val="0"/>
        </a:spcAft>
        <a:buClr>
          <a:srgbClr val="000000"/>
        </a:buClr>
        <a:buSzPct val="171000"/>
        <a:buFont typeface="Helvetica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7pPr>
      <a:lvl8pPr marL="2091669" indent="-857241" algn="l" rtl="0" fontAlgn="base">
        <a:spcBef>
          <a:spcPts val="540"/>
        </a:spcBef>
        <a:spcAft>
          <a:spcPct val="0"/>
        </a:spcAft>
        <a:buClr>
          <a:srgbClr val="000000"/>
        </a:buClr>
        <a:buSzPct val="171000"/>
        <a:buFont typeface="Helvetica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8pPr>
      <a:lvl9pPr marL="2503145" indent="-857241" algn="l" rtl="0" fontAlgn="base">
        <a:spcBef>
          <a:spcPts val="540"/>
        </a:spcBef>
        <a:spcAft>
          <a:spcPct val="0"/>
        </a:spcAft>
        <a:buClr>
          <a:srgbClr val="000000"/>
        </a:buClr>
        <a:buSzPct val="171000"/>
        <a:buFont typeface="Helvetica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88720" y="182880"/>
            <a:ext cx="9814560" cy="100584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19" rIns="45719" bIns="457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94120" y="2148840"/>
            <a:ext cx="4724400" cy="40233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512491" y="6172201"/>
            <a:ext cx="1648884" cy="541338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2" y="6711950"/>
            <a:ext cx="12204700" cy="146050"/>
          </a:xfrm>
          <a:prstGeom prst="rect">
            <a:avLst/>
          </a:prstGeom>
          <a:solidFill>
            <a:srgbClr val="D18A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2900"/>
          </a:p>
        </p:txBody>
      </p:sp>
      <p:pic>
        <p:nvPicPr>
          <p:cNvPr id="9" name="Picture 3" descr="SMU58_SIS_SCHOOLLOGOS"/>
          <p:cNvPicPr>
            <a:picLocks noChangeAspect="1" noChangeArrowheads="1"/>
          </p:cNvPicPr>
          <p:nvPr userDrawn="1"/>
        </p:nvPicPr>
        <p:blipFill>
          <a:blip r:embed="rId14" cstate="print"/>
          <a:srcRect l="9491" t="28195" r="16418" b="45258"/>
          <a:stretch>
            <a:fillRect/>
          </a:stretch>
        </p:blipFill>
        <p:spPr bwMode="auto">
          <a:xfrm>
            <a:off x="40218" y="6403977"/>
            <a:ext cx="1585383" cy="3016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80"/>
          </a:solidFill>
          <a:latin typeface="+mj-lt"/>
          <a:ea typeface="+mj-ea"/>
          <a:cs typeface="+mj-cs"/>
          <a:sym typeface="Helvetic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80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80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80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80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5pPr>
      <a:lvl6pPr marL="411476" algn="l" rtl="0" fontAlgn="base">
        <a:spcBef>
          <a:spcPct val="0"/>
        </a:spcBef>
        <a:spcAft>
          <a:spcPct val="0"/>
        </a:spcAft>
        <a:defRPr sz="3200" b="1">
          <a:solidFill>
            <a:srgbClr val="000080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6pPr>
      <a:lvl7pPr marL="822952" algn="l" rtl="0" fontAlgn="base">
        <a:spcBef>
          <a:spcPct val="0"/>
        </a:spcBef>
        <a:spcAft>
          <a:spcPct val="0"/>
        </a:spcAft>
        <a:defRPr sz="3200" b="1">
          <a:solidFill>
            <a:srgbClr val="000080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7pPr>
      <a:lvl8pPr marL="1234427" algn="l" rtl="0" fontAlgn="base">
        <a:spcBef>
          <a:spcPct val="0"/>
        </a:spcBef>
        <a:spcAft>
          <a:spcPct val="0"/>
        </a:spcAft>
        <a:defRPr sz="3200" b="1">
          <a:solidFill>
            <a:srgbClr val="000080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8pPr>
      <a:lvl9pPr marL="1645904" algn="l" rtl="0" fontAlgn="base">
        <a:spcBef>
          <a:spcPct val="0"/>
        </a:spcBef>
        <a:spcAft>
          <a:spcPct val="0"/>
        </a:spcAft>
        <a:defRPr sz="3200" b="1">
          <a:solidFill>
            <a:srgbClr val="000080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9pPr>
    </p:titleStyle>
    <p:bodyStyle>
      <a:lvl1pPr marL="524347" indent="-284319" algn="l" rtl="0" eaLnBrk="0" fontAlgn="base" hangingPunct="0">
        <a:spcBef>
          <a:spcPts val="1080"/>
        </a:spcBef>
        <a:spcAft>
          <a:spcPct val="0"/>
        </a:spcAft>
        <a:buSzPct val="80000"/>
        <a:buFont typeface="Zapf Dingbats" charset="0"/>
        <a:buChar char="✦"/>
        <a:defRPr sz="20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1pPr>
      <a:lvl2pPr marL="867244" indent="-227170" algn="l" rtl="0" eaLnBrk="0" fontAlgn="base" hangingPunct="0">
        <a:spcBef>
          <a:spcPts val="720"/>
        </a:spcBef>
        <a:spcAft>
          <a:spcPct val="0"/>
        </a:spcAft>
        <a:buSzPct val="80000"/>
        <a:buFont typeface="Zapf Dingbats" charset="0"/>
        <a:buChar char="❖"/>
        <a:defRPr sz="18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2pPr>
      <a:lvl3pPr marL="1028690" indent="-1028690" algn="l" rtl="0" eaLnBrk="0" fontAlgn="base" hangingPunct="0">
        <a:spcBef>
          <a:spcPts val="540"/>
        </a:spcBef>
        <a:spcAft>
          <a:spcPct val="0"/>
        </a:spcAft>
        <a:buSzPct val="80000"/>
        <a:buFont typeface="Zapf Dingbats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3pPr>
      <a:lvl4pPr marL="1371587" indent="-1371587" algn="l" rtl="0" eaLnBrk="0" fontAlgn="base" hangingPunct="0">
        <a:spcBef>
          <a:spcPts val="540"/>
        </a:spcBef>
        <a:spcAft>
          <a:spcPct val="0"/>
        </a:spcAft>
        <a:buSzPct val="80000"/>
        <a:buFont typeface="Zapf Dingbats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4pPr>
      <a:lvl5pPr marL="1371587" indent="-1371587" algn="l" rtl="0" eaLnBrk="0" fontAlgn="base" hangingPunct="0">
        <a:spcBef>
          <a:spcPts val="540"/>
        </a:spcBef>
        <a:spcAft>
          <a:spcPct val="0"/>
        </a:spcAft>
        <a:buSzPct val="80000"/>
        <a:buFont typeface="Zapf Dingbats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5pPr>
      <a:lvl6pPr marL="1783062" indent="-1371587" algn="l" rtl="0" fontAlgn="base">
        <a:spcBef>
          <a:spcPts val="540"/>
        </a:spcBef>
        <a:spcAft>
          <a:spcPct val="0"/>
        </a:spcAft>
        <a:buSzPct val="80000"/>
        <a:buFont typeface="Zapf Dingbats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6pPr>
      <a:lvl7pPr marL="2194538" indent="-1371587" algn="l" rtl="0" fontAlgn="base">
        <a:spcBef>
          <a:spcPts val="540"/>
        </a:spcBef>
        <a:spcAft>
          <a:spcPct val="0"/>
        </a:spcAft>
        <a:buSzPct val="80000"/>
        <a:buFont typeface="Zapf Dingbats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7pPr>
      <a:lvl8pPr marL="2606014" indent="-1371587" algn="l" rtl="0" fontAlgn="base">
        <a:spcBef>
          <a:spcPts val="540"/>
        </a:spcBef>
        <a:spcAft>
          <a:spcPct val="0"/>
        </a:spcAft>
        <a:buSzPct val="80000"/>
        <a:buFont typeface="Zapf Dingbats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8pPr>
      <a:lvl9pPr marL="3017489" indent="-1371587" algn="l" rtl="0" fontAlgn="base">
        <a:spcBef>
          <a:spcPts val="540"/>
        </a:spcBef>
        <a:spcAft>
          <a:spcPct val="0"/>
        </a:spcAft>
        <a:buSzPct val="80000"/>
        <a:buFont typeface="Zapf Dingbats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2880"/>
            <a:ext cx="106680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77340"/>
            <a:ext cx="10668000" cy="478917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512491" y="6172201"/>
            <a:ext cx="1648884" cy="541338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" y="6711950"/>
            <a:ext cx="12204700" cy="146050"/>
          </a:xfrm>
          <a:prstGeom prst="rect">
            <a:avLst/>
          </a:prstGeom>
          <a:solidFill>
            <a:srgbClr val="D18A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2900"/>
          </a:p>
        </p:txBody>
      </p:sp>
      <p:pic>
        <p:nvPicPr>
          <p:cNvPr id="6" name="Picture 3" descr="SMU58_SIS_SCHOOLLOGOS"/>
          <p:cNvPicPr>
            <a:picLocks noChangeAspect="1" noChangeArrowheads="1"/>
          </p:cNvPicPr>
          <p:nvPr userDrawn="1"/>
        </p:nvPicPr>
        <p:blipFill>
          <a:blip r:embed="rId14" cstate="print"/>
          <a:srcRect l="9491" t="28195" r="16418" b="45258"/>
          <a:stretch>
            <a:fillRect/>
          </a:stretch>
        </p:blipFill>
        <p:spPr bwMode="auto">
          <a:xfrm>
            <a:off x="40218" y="6403977"/>
            <a:ext cx="1585383" cy="3016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 advAuto="0">
        <p:tmplLst>
          <p:tmpl lvl="1">
            <p:tnLst>
              <p:par>
                <p:cTn presetID="168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6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6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6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6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6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6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6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6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6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+mj-lt"/>
          <a:ea typeface="+mj-ea"/>
          <a:cs typeface="+mj-cs"/>
          <a:sym typeface="Helvetic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5pPr>
      <a:lvl6pPr marL="411476" algn="l" rtl="0" fontAlgn="base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6pPr>
      <a:lvl7pPr marL="822952" algn="l" rtl="0" fontAlgn="base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7pPr>
      <a:lvl8pPr marL="1234427" algn="l" rtl="0" fontAlgn="base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8pPr>
      <a:lvl9pPr marL="1645904" algn="l" rtl="0" fontAlgn="base">
        <a:spcBef>
          <a:spcPct val="0"/>
        </a:spcBef>
        <a:spcAft>
          <a:spcPct val="0"/>
        </a:spcAft>
        <a:defRPr sz="3200">
          <a:solidFill>
            <a:srgbClr val="000080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9pPr>
    </p:titleStyle>
    <p:bodyStyle>
      <a:lvl1pPr marL="285747" indent="-285747" algn="l" rtl="0" eaLnBrk="0" fontAlgn="base" hangingPunct="0">
        <a:spcBef>
          <a:spcPts val="1080"/>
        </a:spcBef>
        <a:spcAft>
          <a:spcPct val="0"/>
        </a:spcAft>
        <a:buSzPct val="80000"/>
        <a:buFont typeface="Zapf Dingbats" charset="0"/>
        <a:buChar char="✦"/>
        <a:defRPr sz="18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1pPr>
      <a:lvl2pPr marL="525775" indent="-285747" algn="l" rtl="0" eaLnBrk="0" fontAlgn="base" hangingPunct="0">
        <a:spcBef>
          <a:spcPts val="720"/>
        </a:spcBef>
        <a:spcAft>
          <a:spcPct val="0"/>
        </a:spcAft>
        <a:buSzPct val="80000"/>
        <a:buFont typeface="Zapf Dingbats" charset="0"/>
        <a:buChar char="❖"/>
        <a:defRPr sz="14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2pPr>
      <a:lvl3pPr marL="811522" indent="-285747" algn="l" rtl="0" eaLnBrk="0" fontAlgn="base" hangingPunct="0">
        <a:spcBef>
          <a:spcPts val="54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‣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3pPr>
      <a:lvl4pPr marL="857241" indent="-857241" algn="l" rtl="0" eaLnBrk="0" fontAlgn="base" hangingPunct="0">
        <a:spcBef>
          <a:spcPts val="540"/>
        </a:spcBef>
        <a:spcAft>
          <a:spcPct val="0"/>
        </a:spcAft>
        <a:buClr>
          <a:srgbClr val="000000"/>
        </a:buClr>
        <a:buSzPct val="171000"/>
        <a:buFont typeface="Helvetica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4pPr>
      <a:lvl5pPr marL="857241" indent="-857241" algn="l" rtl="0" eaLnBrk="0" fontAlgn="base" hangingPunct="0">
        <a:spcBef>
          <a:spcPts val="540"/>
        </a:spcBef>
        <a:spcAft>
          <a:spcPct val="0"/>
        </a:spcAft>
        <a:buClr>
          <a:srgbClr val="000000"/>
        </a:buClr>
        <a:buSzPct val="171000"/>
        <a:buFont typeface="Helvetica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5pPr>
      <a:lvl6pPr marL="1268717" indent="-857241" algn="l" rtl="0" fontAlgn="base">
        <a:spcBef>
          <a:spcPts val="540"/>
        </a:spcBef>
        <a:spcAft>
          <a:spcPct val="0"/>
        </a:spcAft>
        <a:buClr>
          <a:srgbClr val="000000"/>
        </a:buClr>
        <a:buSzPct val="171000"/>
        <a:buFont typeface="Helvetica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6pPr>
      <a:lvl7pPr marL="1680193" indent="-857241" algn="l" rtl="0" fontAlgn="base">
        <a:spcBef>
          <a:spcPts val="540"/>
        </a:spcBef>
        <a:spcAft>
          <a:spcPct val="0"/>
        </a:spcAft>
        <a:buClr>
          <a:srgbClr val="000000"/>
        </a:buClr>
        <a:buSzPct val="171000"/>
        <a:buFont typeface="Helvetica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7pPr>
      <a:lvl8pPr marL="2091669" indent="-857241" algn="l" rtl="0" fontAlgn="base">
        <a:spcBef>
          <a:spcPts val="540"/>
        </a:spcBef>
        <a:spcAft>
          <a:spcPct val="0"/>
        </a:spcAft>
        <a:buClr>
          <a:srgbClr val="000000"/>
        </a:buClr>
        <a:buSzPct val="171000"/>
        <a:buFont typeface="Helvetica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8pPr>
      <a:lvl9pPr marL="2503145" indent="-857241" algn="l" rtl="0" fontAlgn="base">
        <a:spcBef>
          <a:spcPts val="540"/>
        </a:spcBef>
        <a:spcAft>
          <a:spcPct val="0"/>
        </a:spcAft>
        <a:buClr>
          <a:srgbClr val="000000"/>
        </a:buClr>
        <a:buSzPct val="171000"/>
        <a:buFont typeface="Helvetica" charset="0"/>
        <a:defRPr sz="13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11476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822952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234427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645904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00092" indent="-514345" algn="l" rtl="0" eaLnBrk="0" fontAlgn="base" hangingPunct="0">
        <a:spcBef>
          <a:spcPts val="1710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0138" indent="-514345" algn="l" rtl="0" eaLnBrk="0" fontAlgn="base" hangingPunct="0">
        <a:spcBef>
          <a:spcPts val="1710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00184" indent="-514345" algn="l" rtl="0" eaLnBrk="0" fontAlgn="base" hangingPunct="0">
        <a:spcBef>
          <a:spcPts val="1710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00230" indent="-514345" algn="l" rtl="0" eaLnBrk="0" fontAlgn="base" hangingPunct="0">
        <a:spcBef>
          <a:spcPts val="1710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400276" indent="-514345" algn="l" rtl="0" eaLnBrk="0" fontAlgn="base" hangingPunct="0">
        <a:spcBef>
          <a:spcPts val="1710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811752" indent="-514345" algn="l" rtl="0" fontAlgn="base">
        <a:spcBef>
          <a:spcPts val="1710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223228" indent="-514345" algn="l" rtl="0" fontAlgn="base">
        <a:spcBef>
          <a:spcPts val="1710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634704" indent="-514345" algn="l" rtl="0" fontAlgn="base">
        <a:spcBef>
          <a:spcPts val="1710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046180" indent="-514345" algn="l" rtl="0" fontAlgn="base">
        <a:spcBef>
          <a:spcPts val="1710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4114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39" tIns="45719" rIns="91439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96006-1B8C-4841-AF78-604A86AD75A6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6" indent="-342896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8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7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7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hyperlink" Target="http://www.qmatica.com/DataStructures/Trees/AVL/AVLTre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hyperlink" Target="http://en.wikipedia.org/wiki/Tree_traversa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Data_Structures/All_Chapters#Deleting_an_item_from_a_binary_search_tree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7.emf"/><Relationship Id="rId6" Type="http://schemas.openxmlformats.org/officeDocument/2006/relationships/image" Target="../media/image2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hyperlink" Target="http://tech.fortune.cnn.com/2011/08/29/rethinking-apples-org-char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CS1702: </a:t>
            </a:r>
            <a:r>
              <a:rPr lang="en-US" sz="3600" cap="small" dirty="0"/>
              <a:t>Computational Thinking</a:t>
            </a:r>
            <a:br>
              <a:rPr lang="en-US" sz="3600" cap="small" dirty="0"/>
            </a:br>
            <a:r>
              <a:rPr lang="en-US" sz="3600" cap="small" dirty="0"/>
              <a:t>Week 7: Binary Tree</a:t>
            </a:r>
            <a:endParaRPr lang="en-US" sz="3600" dirty="0"/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Xuhua Ding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xhding@smu.edu.sg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6017" y="653478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AY2019/20 </a:t>
            </a:r>
            <a:r>
              <a:rPr lang="en-US" sz="1400" dirty="0">
                <a:latin typeface="Calibri"/>
                <a:cs typeface="Calibri"/>
              </a:rPr>
              <a:t>Term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Relationships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1432" y="1358672"/>
            <a:ext cx="7778824" cy="4789170"/>
          </a:xfrm>
        </p:spPr>
        <p:txBody>
          <a:bodyPr/>
          <a:lstStyle/>
          <a:p>
            <a:pPr eaLnBrk="1" hangingPunct="1"/>
            <a:r>
              <a:rPr lang="en-US" b="1" dirty="0">
                <a:latin typeface="Helvetica" charset="0"/>
                <a:ea typeface="ヒラギノ角ゴ ProN W3" charset="0"/>
                <a:cs typeface="ヒラギノ角ゴ ProN W3" charset="0"/>
              </a:rPr>
              <a:t>Parent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 and </a:t>
            </a:r>
            <a:r>
              <a:rPr lang="en-US" b="1" dirty="0">
                <a:latin typeface="Helvetica" charset="0"/>
                <a:ea typeface="ヒラギノ角ゴ ProN W3" charset="0"/>
                <a:cs typeface="ヒラギノ角ゴ ProN W3" charset="0"/>
              </a:rPr>
              <a:t>child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a parent node is </a:t>
            </a:r>
            <a:r>
              <a:rPr lang="en-US" b="1" dirty="0">
                <a:latin typeface="Helvetica" charset="0"/>
                <a:ea typeface="ヒラギノ角ゴ ProN W3" charset="0"/>
                <a:cs typeface="ヒラギノ角ゴ ProN W3" charset="0"/>
              </a:rPr>
              <a:t>directly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 related to a number of children nodes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e.g., CEO is the parent of the three VP-level nodes</a:t>
            </a:r>
          </a:p>
          <a:p>
            <a:pPr marL="571495" lvl="1" eaLnBrk="1" hangingPunct="1"/>
            <a:endParaRPr lang="en-US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b="1" dirty="0">
                <a:latin typeface="Helvetica" charset="0"/>
                <a:ea typeface="ヒラギノ角ゴ ProN W3" charset="0"/>
                <a:cs typeface="ヒラギノ角ゴ ProN W3" charset="0"/>
              </a:rPr>
              <a:t>Ancestor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 and </a:t>
            </a:r>
            <a:r>
              <a:rPr lang="en-US" b="1" dirty="0">
                <a:latin typeface="Helvetica" charset="0"/>
                <a:ea typeface="ヒラギノ角ゴ ProN W3" charset="0"/>
                <a:cs typeface="ヒラギノ角ゴ ProN W3" charset="0"/>
              </a:rPr>
              <a:t>descendant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an ancestor is </a:t>
            </a:r>
            <a:r>
              <a:rPr lang="en-US" b="1" dirty="0">
                <a:latin typeface="Helvetica" charset="0"/>
                <a:ea typeface="ヒラギノ角ゴ ProN W3" charset="0"/>
                <a:cs typeface="ヒラギノ角ゴ ProN W3" charset="0"/>
              </a:rPr>
              <a:t>indirectly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 related to a number of descendant nodes through transitive parent-child relationships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e.g., CEO is the ancestor of all the Manager-level nodes</a:t>
            </a:r>
          </a:p>
          <a:p>
            <a:pPr marL="571495" lvl="1" eaLnBrk="1" hangingPunct="1"/>
            <a:endParaRPr lang="en-US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b="1" dirty="0">
                <a:latin typeface="Helvetica" charset="0"/>
                <a:ea typeface="ヒラギノ角ゴ ProN W3" charset="0"/>
                <a:cs typeface="ヒラギノ角ゴ ProN W3" charset="0"/>
              </a:rPr>
              <a:t>Siblings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children nodes of the </a:t>
            </a:r>
            <a:r>
              <a:rPr lang="en-US" b="1" dirty="0">
                <a:latin typeface="Helvetica" charset="0"/>
                <a:ea typeface="ヒラギノ角ゴ ProN W3" charset="0"/>
                <a:cs typeface="ヒラギノ角ゴ ProN W3" charset="0"/>
              </a:rPr>
              <a:t>same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 parent node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e.g., Manager (Sales) and Manager (Marketing) are siblings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128" y="1700808"/>
            <a:ext cx="736600" cy="102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228" y="3140968"/>
            <a:ext cx="914400" cy="1638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328" y="5013176"/>
            <a:ext cx="1092200" cy="1028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Level and Height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The </a:t>
            </a:r>
            <a:r>
              <a:rPr lang="en-US" b="1" dirty="0">
                <a:latin typeface="Helvetica" charset="0"/>
                <a:ea typeface="ヒラギノ角ゴ ProN W3" charset="0"/>
                <a:cs typeface="ヒラギノ角ゴ ProN W3" charset="0"/>
              </a:rPr>
              <a:t>root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 node is at </a:t>
            </a:r>
            <a:r>
              <a:rPr lang="en-US" b="1" dirty="0">
                <a:latin typeface="Helvetica" charset="0"/>
                <a:ea typeface="ヒラギノ角ゴ ProN W3" charset="0"/>
                <a:cs typeface="ヒラギノ角ゴ ProN W3" charset="0"/>
              </a:rPr>
              <a:t>level 1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 of the tree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Children of the root node are at level 2, and so on</a:t>
            </a:r>
          </a:p>
          <a:p>
            <a:pPr marL="571495" lvl="1" eaLnBrk="1" hangingPunct="1"/>
            <a:endParaRPr lang="en-US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b="1" dirty="0">
                <a:latin typeface="Helvetica" charset="0"/>
                <a:ea typeface="ヒラギノ角ゴ ProN W3" charset="0"/>
                <a:cs typeface="ヒラギノ角ゴ ProN W3" charset="0"/>
              </a:rPr>
              <a:t>Height 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of the tree is </a:t>
            </a:r>
            <a:r>
              <a:rPr lang="en-US" dirty="0" smtClean="0">
                <a:latin typeface="Helvetica" charset="0"/>
                <a:ea typeface="ヒラギノ角ゴ ProN W3" charset="0"/>
                <a:cs typeface="ヒラギノ角ゴ ProN W3" charset="0"/>
              </a:rPr>
              <a:t>the </a:t>
            </a:r>
            <a:r>
              <a:rPr lang="en-US" b="1" dirty="0" smtClean="0">
                <a:latin typeface="Helvetica" charset="0"/>
                <a:ea typeface="ヒラギノ角ゴ ProN W3" charset="0"/>
                <a:cs typeface="ヒラギノ角ゴ ProN W3" charset="0"/>
              </a:rPr>
              <a:t>number of levels</a:t>
            </a:r>
            <a:r>
              <a:rPr lang="en-US" dirty="0" smtClean="0">
                <a:latin typeface="Helvetica" charset="0"/>
                <a:ea typeface="ヒラギノ角ゴ ProN W3" charset="0"/>
                <a:cs typeface="ヒラギノ角ゴ ProN W3" charset="0"/>
              </a:rPr>
              <a:t> a tree has.</a:t>
            </a:r>
            <a:endParaRPr lang="en-US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An empty tree has a height of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329952" y="23540"/>
            <a:ext cx="10668000" cy="1143000"/>
          </a:xfrm>
        </p:spPr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Binary Tree</a:t>
            </a:r>
          </a:p>
        </p:txBody>
      </p:sp>
      <p:sp>
        <p:nvSpPr>
          <p:cNvPr id="34819" name="Rectangle 3"/>
          <p:cNvSpPr>
            <a:spLocks/>
          </p:cNvSpPr>
          <p:nvPr/>
        </p:nvSpPr>
        <p:spPr bwMode="auto">
          <a:xfrm>
            <a:off x="418704" y="1087520"/>
            <a:ext cx="10213800" cy="61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dirty="0">
                <a:solidFill>
                  <a:schemeClr val="tx1"/>
                </a:solidFill>
                <a:ea typeface="MS PGothic" charset="0"/>
                <a:cs typeface="MS PGothic" charset="0"/>
              </a:rPr>
              <a:t>A tree where each parent can have </a:t>
            </a:r>
            <a:r>
              <a:rPr lang="en-US" b="1" dirty="0">
                <a:solidFill>
                  <a:srgbClr val="FF0000"/>
                </a:solidFill>
                <a:ea typeface="MS PGothic" charset="0"/>
                <a:cs typeface="MS PGothic" charset="0"/>
              </a:rPr>
              <a:t>at most </a:t>
            </a:r>
            <a:r>
              <a:rPr lang="en-US" b="1" dirty="0">
                <a:solidFill>
                  <a:srgbClr val="00B050"/>
                </a:solidFill>
                <a:ea typeface="MS PGothic" charset="0"/>
                <a:cs typeface="MS PGothic" charset="0"/>
              </a:rPr>
              <a:t>two</a:t>
            </a:r>
            <a:r>
              <a:rPr lang="en-US" dirty="0">
                <a:solidFill>
                  <a:schemeClr val="tx1"/>
                </a:solidFill>
                <a:ea typeface="MS PGothic" charset="0"/>
                <a:cs typeface="MS PGothic" charset="0"/>
              </a:rPr>
              <a:t> children.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11825" y="1844825"/>
            <a:ext cx="95410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540" y="3645025"/>
            <a:ext cx="244873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Nodes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3952" y="5589241"/>
            <a:ext cx="190650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 Nodes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142176"/>
            <a:ext cx="3543920" cy="43111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2" y="85567"/>
            <a:ext cx="10668000" cy="1143000"/>
          </a:xfrm>
        </p:spPr>
        <p:txBody>
          <a:bodyPr/>
          <a:lstStyle/>
          <a:p>
            <a:r>
              <a:rPr lang="en-US" dirty="0" smtClean="0"/>
              <a:t>Types of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54" y="1405692"/>
            <a:ext cx="6638528" cy="4789170"/>
          </a:xfrm>
        </p:spPr>
        <p:txBody>
          <a:bodyPr/>
          <a:lstStyle/>
          <a:p>
            <a:r>
              <a:rPr lang="en-US" sz="2400" b="1" dirty="0" smtClean="0"/>
              <a:t>Full Binary Tree:</a:t>
            </a:r>
          </a:p>
          <a:p>
            <a:pPr lvl="1"/>
            <a:r>
              <a:rPr lang="en-US" sz="2000" dirty="0" smtClean="0"/>
              <a:t>Each node has exactly zero or two children.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Complete Binary Tree:</a:t>
            </a:r>
          </a:p>
          <a:p>
            <a:pPr lvl="1"/>
            <a:r>
              <a:rPr lang="en-US" sz="2000" dirty="0" smtClean="0"/>
              <a:t>Every </a:t>
            </a:r>
            <a:r>
              <a:rPr lang="en-US" sz="2000" dirty="0"/>
              <a:t>level, except possibly the deepest, is completely filled. </a:t>
            </a:r>
            <a:r>
              <a:rPr lang="en-US" sz="2000" dirty="0">
                <a:solidFill>
                  <a:srgbClr val="FF0000"/>
                </a:solidFill>
              </a:rPr>
              <a:t>At depth </a:t>
            </a:r>
            <a:r>
              <a:rPr lang="en-US" sz="2000" i="1" dirty="0" smtClean="0">
                <a:solidFill>
                  <a:srgbClr val="FF0000"/>
                </a:solidFill>
              </a:rPr>
              <a:t>h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the height of the tree, all nodes must be as far left as possible</a:t>
            </a:r>
            <a:r>
              <a:rPr lang="en-US" sz="2000" dirty="0" smtClean="0"/>
              <a:t>.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98" y="754380"/>
            <a:ext cx="1816100" cy="250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504" y="3907842"/>
            <a:ext cx="1816100" cy="18161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10367543" y="4049390"/>
            <a:ext cx="360040" cy="36004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863487" y="4705412"/>
            <a:ext cx="360040" cy="36004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881571" y="4680198"/>
            <a:ext cx="360040" cy="36004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1241611" y="5323458"/>
            <a:ext cx="360040" cy="36004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0580591" y="5355394"/>
            <a:ext cx="360040" cy="36004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" name="Straight Arrow Connector 12"/>
          <p:cNvCxnSpPr>
            <a:stCxn id="5" idx="3"/>
            <a:endCxn id="8" idx="7"/>
          </p:cNvCxnSpPr>
          <p:nvPr/>
        </p:nvCxnSpPr>
        <p:spPr bwMode="auto">
          <a:xfrm flipH="1">
            <a:off x="10170800" y="4356703"/>
            <a:ext cx="249470" cy="401436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5" idx="5"/>
            <a:endCxn id="9" idx="0"/>
          </p:cNvCxnSpPr>
          <p:nvPr/>
        </p:nvCxnSpPr>
        <p:spPr bwMode="auto">
          <a:xfrm>
            <a:off x="10674856" y="4356703"/>
            <a:ext cx="386735" cy="323495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9" idx="3"/>
            <a:endCxn id="11" idx="0"/>
          </p:cNvCxnSpPr>
          <p:nvPr/>
        </p:nvCxnSpPr>
        <p:spPr bwMode="auto">
          <a:xfrm flipH="1">
            <a:off x="10760611" y="4987511"/>
            <a:ext cx="173687" cy="367883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9" idx="5"/>
            <a:endCxn id="10" idx="0"/>
          </p:cNvCxnSpPr>
          <p:nvPr/>
        </p:nvCxnSpPr>
        <p:spPr bwMode="auto">
          <a:xfrm>
            <a:off x="11188884" y="4987511"/>
            <a:ext cx="232747" cy="335947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9048328" y="3382938"/>
            <a:ext cx="2904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NOT a complete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347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Perfect Binary Tree:</a:t>
            </a:r>
          </a:p>
          <a:p>
            <a:pPr lvl="1"/>
            <a:r>
              <a:rPr lang="en-US" sz="2000" dirty="0"/>
              <a:t>All leaf nodes are at the same depth; all internal nodes have degree 2.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2924944"/>
            <a:ext cx="2171700" cy="167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1544" y="4869161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How </a:t>
            </a:r>
            <a:r>
              <a:rPr lang="en-US" sz="2400" dirty="0">
                <a:solidFill>
                  <a:srgbClr val="FF0000"/>
                </a:solidFill>
              </a:rPr>
              <a:t>many nodes does a perfect binary tree with depth </a:t>
            </a:r>
            <a:r>
              <a:rPr lang="en-US" sz="2400" i="1" dirty="0">
                <a:solidFill>
                  <a:srgbClr val="FF0000"/>
                </a:solidFill>
              </a:rPr>
              <a:t>h</a:t>
            </a:r>
            <a:r>
              <a:rPr lang="en-US" sz="2400" dirty="0">
                <a:solidFill>
                  <a:srgbClr val="FF0000"/>
                </a:solidFill>
              </a:rPr>
              <a:t> have?</a:t>
            </a:r>
          </a:p>
        </p:txBody>
      </p:sp>
    </p:spTree>
    <p:extLst>
      <p:ext uri="{BB962C8B-B14F-4D97-AF65-F5344CB8AC3E}">
        <p14:creationId xmlns:p14="http://schemas.microsoft.com/office/powerpoint/2010/main" val="1683736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668000" cy="981679"/>
          </a:xfrm>
        </p:spPr>
        <p:txBody>
          <a:bodyPr/>
          <a:lstStyle/>
          <a:p>
            <a:r>
              <a:rPr lang="en-US" dirty="0" smtClean="0"/>
              <a:t>Implementation of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</a:rPr>
              <a:t>Binary tree is composed of independent “nodes” linked together.</a:t>
            </a:r>
          </a:p>
          <a:p>
            <a:r>
              <a:rPr lang="en-US" sz="2400" dirty="0">
                <a:latin typeface="Arial" charset="0"/>
              </a:rPr>
              <a:t>Each node contains data it stores and 2 references to the left and right children (nil if no child follows).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3717032"/>
            <a:ext cx="1689100" cy="67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4365104"/>
            <a:ext cx="1689100" cy="67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5013176"/>
            <a:ext cx="1689100" cy="67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5661248"/>
            <a:ext cx="1689100" cy="673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0017" y="4293097"/>
            <a:ext cx="55656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7809" y="5589241"/>
            <a:ext cx="55656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27231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Node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 Object: </a:t>
            </a:r>
            <a:r>
              <a:rPr lang="en-US" dirty="0" smtClean="0">
                <a:latin typeface="Helvetica" charset="0"/>
                <a:ea typeface="ヒラギノ角ゴ ProN W3" charset="0"/>
                <a:cs typeface="ヒラギノ角ゴ ProN W3" charset="0"/>
              </a:rPr>
              <a:t>Operations (For Your 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R</a:t>
            </a:r>
            <a:r>
              <a:rPr lang="en-US" dirty="0" smtClean="0">
                <a:latin typeface="Helvetica" charset="0"/>
                <a:ea typeface="ヒラギノ角ゴ ProN W3" charset="0"/>
                <a:cs typeface="ヒラギノ角ゴ ProN W3" charset="0"/>
              </a:rPr>
              <a:t>eference)</a:t>
            </a:r>
            <a:endParaRPr lang="en-US" dirty="0">
              <a:latin typeface="Helvetica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left / right</a:t>
            </a:r>
            <a:endParaRPr lang="en-US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returns the current left </a:t>
            </a:r>
            <a:r>
              <a:rPr lang="en-US" dirty="0" smtClean="0">
                <a:latin typeface="Helvetica" charset="0"/>
                <a:ea typeface="ヒラギノ角ゴ ProN W3" charset="0"/>
                <a:cs typeface="ヒラギノ角ゴ ProN W3" charset="0"/>
              </a:rPr>
              <a:t>/ right child 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of this node</a:t>
            </a:r>
          </a:p>
          <a:p>
            <a:pPr eaLnBrk="1" hangingPunct="1"/>
            <a:r>
              <a:rPr lang="en-US" dirty="0" smtClean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value</a:t>
            </a:r>
          </a:p>
          <a:p>
            <a:pPr lvl="1" eaLnBrk="1" hangingPunct="1"/>
            <a:r>
              <a:rPr lang="en-US" dirty="0" smtClean="0">
                <a:latin typeface="Helvetica" charset="0"/>
                <a:ea typeface="ヒラギノ角ゴ ProN W3" charset="0"/>
                <a:cs typeface="ヒラギノ角ゴ ProN W3" charset="0"/>
              </a:rPr>
              <a:t>value currently stored in this node; can be any object</a:t>
            </a:r>
            <a:endParaRPr lang="en-US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eaLnBrk="1" hangingPunct="1"/>
            <a:endParaRPr lang="en-US" dirty="0" smtClean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eaLnBrk="1" hangingPunct="1"/>
            <a:r>
              <a:rPr lang="en-US" dirty="0" smtClean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new</a:t>
            </a:r>
            <a:r>
              <a:rPr lang="en-US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(value)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creates a new node object with the specified value</a:t>
            </a:r>
          </a:p>
          <a:p>
            <a:pPr eaLnBrk="1" hangingPunct="1"/>
            <a:r>
              <a:rPr lang="en-US" dirty="0" err="1" smtClean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setLeft</a:t>
            </a:r>
            <a:r>
              <a:rPr lang="en-US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(node</a:t>
            </a:r>
            <a:r>
              <a:rPr lang="en-US" dirty="0" smtClean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) / </a:t>
            </a:r>
            <a:r>
              <a:rPr lang="en-US" dirty="0" err="1" smtClean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setRight</a:t>
            </a:r>
            <a:r>
              <a:rPr lang="en-US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(node</a:t>
            </a:r>
            <a:r>
              <a:rPr lang="en-US" dirty="0" smtClean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)</a:t>
            </a:r>
            <a:endParaRPr lang="en-US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set the input node to be the </a:t>
            </a:r>
            <a:r>
              <a:rPr lang="en-US" dirty="0" smtClean="0">
                <a:latin typeface="Helvetica" charset="0"/>
                <a:ea typeface="ヒラギノ角ゴ ProN W3" charset="0"/>
                <a:cs typeface="ヒラギノ角ゴ ProN W3" charset="0"/>
              </a:rPr>
              <a:t>left / right 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child of this node</a:t>
            </a:r>
          </a:p>
          <a:p>
            <a:pPr eaLnBrk="1" hangingPunct="1"/>
            <a:r>
              <a:rPr lang="en-US" dirty="0" err="1" smtClean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delLeft</a:t>
            </a:r>
            <a:r>
              <a:rPr lang="en-US" dirty="0" smtClean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/ </a:t>
            </a:r>
            <a:r>
              <a:rPr lang="en-US" dirty="0" err="1" smtClean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delRight</a:t>
            </a:r>
            <a:endParaRPr lang="en-US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removes the current </a:t>
            </a:r>
            <a:r>
              <a:rPr lang="en-US" dirty="0" smtClean="0">
                <a:latin typeface="Helvetica" charset="0"/>
                <a:ea typeface="ヒラギノ角ゴ ProN W3" charset="0"/>
                <a:cs typeface="ヒラギノ角ゴ ProN W3" charset="0"/>
              </a:rPr>
              <a:t>left / right 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child of this node</a:t>
            </a:r>
          </a:p>
          <a:p>
            <a:pPr eaLnBrk="1" hangingPunct="1"/>
            <a:endParaRPr lang="en-US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BinaryTree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 Object: </a:t>
            </a:r>
            <a:r>
              <a:rPr lang="en-US" dirty="0" smtClean="0">
                <a:latin typeface="Helvetica" charset="0"/>
                <a:ea typeface="ヒラギノ角ゴ ProN W3" charset="0"/>
                <a:cs typeface="ヒラギノ角ゴ ProN W3" charset="0"/>
              </a:rPr>
              <a:t>Operations  (For Your Reference)</a:t>
            </a:r>
            <a:endParaRPr lang="en-US" dirty="0">
              <a:latin typeface="Helvetica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returns the root node</a:t>
            </a:r>
          </a:p>
          <a:p>
            <a:pPr eaLnBrk="1" hangingPunct="1"/>
            <a:r>
              <a:rPr lang="en-US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noOfNodes</a:t>
            </a:r>
            <a:endParaRPr lang="en-US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returns the number of nodes in the tree</a:t>
            </a:r>
          </a:p>
          <a:p>
            <a:pPr eaLnBrk="1" hangingPunct="1"/>
            <a:r>
              <a:rPr lang="en-US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heightOfTree</a:t>
            </a:r>
            <a:endParaRPr lang="en-US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returns the height of the tree</a:t>
            </a:r>
          </a:p>
          <a:p>
            <a:pPr eaLnBrk="1" hangingPunct="1"/>
            <a:endParaRPr lang="en-US" dirty="0" smtClean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eaLnBrk="1" hangingPunct="1"/>
            <a:r>
              <a:rPr lang="en-US" dirty="0" smtClean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new</a:t>
            </a:r>
            <a:endParaRPr lang="en-US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creates a new binary tree object</a:t>
            </a:r>
          </a:p>
          <a:p>
            <a:pPr eaLnBrk="1" hangingPunct="1"/>
            <a:r>
              <a:rPr lang="en-US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setRoot</a:t>
            </a:r>
            <a:r>
              <a:rPr lang="en-US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(node)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sets the input node to be the root node of this tree</a:t>
            </a:r>
          </a:p>
          <a:p>
            <a:pPr eaLnBrk="1" hangingPunct="1"/>
            <a:r>
              <a:rPr lang="en-US" dirty="0" err="1" smtClean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isEmpty</a:t>
            </a:r>
            <a:r>
              <a:rPr lang="en-US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Traversals of a Binary Tree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" charset="0"/>
                <a:ea typeface="ヒラギノ角ゴ ProN W3" charset="0"/>
                <a:cs typeface="ヒラギノ角ゴ ProN W3" charset="0"/>
              </a:rPr>
              <a:t>“</a:t>
            </a:r>
            <a:r>
              <a:rPr lang="en-US" altLang="ja-JP" dirty="0">
                <a:latin typeface="Helvetica" charset="0"/>
                <a:ea typeface="ヒラギノ角ゴ ProN W3" charset="0"/>
                <a:cs typeface="ヒラギノ角ゴ ProN W3" charset="0"/>
              </a:rPr>
              <a:t>Walk through</a:t>
            </a:r>
            <a:r>
              <a:rPr lang="ja-JP" altLang="en-US" dirty="0">
                <a:latin typeface="Arial" charset="0"/>
                <a:ea typeface="ヒラギノ角ゴ ProN W3" charset="0"/>
                <a:cs typeface="ヒラギノ角ゴ ProN W3" charset="0"/>
              </a:rPr>
              <a:t>”</a:t>
            </a:r>
            <a:r>
              <a:rPr lang="en-US" altLang="ja-JP" dirty="0">
                <a:latin typeface="Helvetica" charset="0"/>
                <a:ea typeface="ヒラギノ角ゴ ProN W3" charset="0"/>
                <a:cs typeface="ヒラギノ角ゴ ProN W3" charset="0"/>
              </a:rPr>
              <a:t> the tree by visiting each node once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e.g., searching for a particular node</a:t>
            </a:r>
          </a:p>
          <a:p>
            <a:pPr marL="571495" lvl="1" eaLnBrk="1" hangingPunct="1"/>
            <a:endParaRPr lang="en-US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Three common methods of traversal:</a:t>
            </a:r>
          </a:p>
          <a:p>
            <a:pPr marL="571495" lvl="1" eaLnBrk="1" hangingPunct="1"/>
            <a:r>
              <a:rPr lang="en-US" b="1" dirty="0">
                <a:latin typeface="Helvetica" charset="0"/>
                <a:ea typeface="ヒラギノ角ゴ ProN W3" charset="0"/>
                <a:cs typeface="ヒラギノ角ゴ ProN W3" charset="0"/>
              </a:rPr>
              <a:t>preorder</a:t>
            </a:r>
          </a:p>
          <a:p>
            <a:pPr marL="857241" lvl="2" eaLnBrk="1" hangingPunct="1">
              <a:buClrTx/>
            </a:pP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visiting a parent first, before visiting the left child and the right child</a:t>
            </a:r>
          </a:p>
          <a:p>
            <a:pPr marL="571495" lvl="1" eaLnBrk="1" hangingPunct="1"/>
            <a:r>
              <a:rPr lang="en-US" b="1" dirty="0" err="1">
                <a:latin typeface="Helvetica" charset="0"/>
                <a:ea typeface="ヒラギノ角ゴ ProN W3" charset="0"/>
                <a:cs typeface="ヒラギノ角ゴ ProN W3" charset="0"/>
              </a:rPr>
              <a:t>inorder</a:t>
            </a:r>
            <a:endParaRPr lang="en-US" b="1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marL="857241" lvl="2" eaLnBrk="1" hangingPunct="1">
              <a:buClrTx/>
            </a:pP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visiting the parent after the left child, but before the right child</a:t>
            </a:r>
          </a:p>
          <a:p>
            <a:pPr marL="571495" lvl="1" eaLnBrk="1" hangingPunct="1"/>
            <a:r>
              <a:rPr lang="en-US" b="1" dirty="0" err="1">
                <a:latin typeface="Helvetica" charset="0"/>
                <a:ea typeface="ヒラギノ角ゴ ProN W3" charset="0"/>
                <a:cs typeface="ヒラギノ角ゴ ProN W3" charset="0"/>
              </a:rPr>
              <a:t>postorder</a:t>
            </a:r>
            <a:endParaRPr lang="en-US" b="1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marL="857241" lvl="2" eaLnBrk="1" hangingPunct="1">
              <a:buClrTx/>
            </a:pP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visiting the parent after visiting the left and right children</a:t>
            </a:r>
          </a:p>
          <a:p>
            <a:pPr marL="857241" lvl="2" eaLnBrk="1" hangingPunct="1">
              <a:buClrTx/>
            </a:pPr>
            <a:endParaRPr lang="en-US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All three can be defined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ヒラギノ角ゴ ProN W3" charset="0"/>
                <a:cs typeface="ヒラギノ角ゴ ProN W3" charset="0"/>
              </a:rPr>
              <a:t>recursively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3248496"/>
            <a:ext cx="3619500" cy="2844800"/>
          </a:xfrm>
          <a:prstGeom prst="rect">
            <a:avLst/>
          </a:prstGeom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Traversal: </a:t>
            </a:r>
            <a:r>
              <a:rPr lang="en-US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preorder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4030" y="1543050"/>
            <a:ext cx="6126480" cy="2777490"/>
          </a:xfrm>
        </p:spPr>
        <p:txBody>
          <a:bodyPr/>
          <a:lstStyle/>
          <a:p>
            <a:pPr marL="331466" lvl="1" indent="0" eaLnBrk="1" hangingPunct="1">
              <a:spcBef>
                <a:spcPct val="0"/>
              </a:spcBef>
              <a:buNone/>
            </a:pPr>
            <a:r>
              <a:rPr lang="en-US" sz="2000" b="1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def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preorder_traverse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(node):</a:t>
            </a:r>
            <a:endParaRPr lang="en-US" sz="20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</a:t>
            </a:r>
            <a:r>
              <a:rPr lang="en-US" sz="20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if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node != None: </a:t>
            </a: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visit(node)</a:t>
            </a: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preorder_traverse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node.left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)</a:t>
            </a: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preorder_traverse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node.right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)</a:t>
            </a: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</a:t>
            </a:r>
          </a:p>
          <a:p>
            <a:pPr marL="331466" lvl="1" indent="0" eaLnBrk="1" hangingPunct="1">
              <a:buNone/>
            </a:pPr>
            <a:endParaRPr lang="en-US" sz="2000" b="1" dirty="0">
              <a:latin typeface="Courier" charset="0"/>
              <a:ea typeface="ヒラギノ角ゴ ProN W6" charset="0"/>
              <a:cs typeface="ヒラギノ角ゴ ProN W6" charset="0"/>
              <a:sym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Road Map</a:t>
            </a:r>
          </a:p>
        </p:txBody>
      </p:sp>
      <p:sp>
        <p:nvSpPr>
          <p:cNvPr id="47106" name="AutoShape 2"/>
          <p:cNvSpPr>
            <a:spLocks/>
          </p:cNvSpPr>
          <p:nvPr/>
        </p:nvSpPr>
        <p:spPr bwMode="auto">
          <a:xfrm>
            <a:off x="2381251" y="1451610"/>
            <a:ext cx="7429500" cy="571500"/>
          </a:xfrm>
          <a:prstGeom prst="roundRect">
            <a:avLst>
              <a:gd name="adj" fmla="val 3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500" dirty="0">
                <a:solidFill>
                  <a:srgbClr val="FFFFFF"/>
                </a:solidFill>
                <a:ea typeface="MS PGothic" charset="0"/>
                <a:cs typeface="MS PGothic" charset="0"/>
              </a:rPr>
              <a:t>Algorithm Design and Analysis</a:t>
            </a:r>
          </a:p>
        </p:txBody>
      </p:sp>
      <p:sp>
        <p:nvSpPr>
          <p:cNvPr id="47107" name="AutoShape 3"/>
          <p:cNvSpPr>
            <a:spLocks/>
          </p:cNvSpPr>
          <p:nvPr/>
        </p:nvSpPr>
        <p:spPr bwMode="auto">
          <a:xfrm>
            <a:off x="2279577" y="2708920"/>
            <a:ext cx="7429500" cy="548640"/>
          </a:xfrm>
          <a:prstGeom prst="roundRect">
            <a:avLst>
              <a:gd name="adj" fmla="val 3125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500" dirty="0">
                <a:solidFill>
                  <a:srgbClr val="FFFFFF"/>
                </a:solidFill>
                <a:ea typeface="MS PGothic" charset="0"/>
                <a:cs typeface="MS PGothic" charset="0"/>
              </a:rPr>
              <a:t>Fundamental Data Structures</a:t>
            </a:r>
          </a:p>
        </p:txBody>
      </p:sp>
      <p:sp>
        <p:nvSpPr>
          <p:cNvPr id="47108" name="AutoShape 4"/>
          <p:cNvSpPr>
            <a:spLocks/>
          </p:cNvSpPr>
          <p:nvPr/>
        </p:nvSpPr>
        <p:spPr bwMode="auto">
          <a:xfrm>
            <a:off x="2381251" y="5157192"/>
            <a:ext cx="7429500" cy="537210"/>
          </a:xfrm>
          <a:prstGeom prst="roundRect">
            <a:avLst>
              <a:gd name="adj" fmla="val 3191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500" dirty="0">
                <a:solidFill>
                  <a:srgbClr val="FFFFFF"/>
                </a:solidFill>
                <a:ea typeface="MS PGothic" charset="0"/>
                <a:cs typeface="MS PGothic" charset="0"/>
              </a:rPr>
              <a:t>Computational Intractability and Heuristic Reasoning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4878311" y="2060848"/>
            <a:ext cx="1688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  <a:sym typeface="Helvetica" charset="0"/>
              </a:rPr>
              <a:t>(Weeks 1 - 5)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4815433" y="5719436"/>
            <a:ext cx="20053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  <a:sym typeface="Helvetica" charset="0"/>
              </a:rPr>
              <a:t>(Weeks 10 - 13)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H="1">
            <a:off x="2927649" y="4077073"/>
            <a:ext cx="735807" cy="42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3" name="Rectangle 9"/>
          <p:cNvSpPr>
            <a:spLocks/>
          </p:cNvSpPr>
          <p:nvPr/>
        </p:nvSpPr>
        <p:spPr bwMode="auto">
          <a:xfrm>
            <a:off x="1659070" y="3896364"/>
            <a:ext cx="1166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ea typeface="MS PGothic" charset="0"/>
                <a:cs typeface="MS PGothic" charset="0"/>
              </a:rPr>
              <a:t>This week</a:t>
            </a: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3647728" y="3573016"/>
            <a:ext cx="576064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85750" indent="-285750" algn="l">
              <a:lnSpc>
                <a:spcPct val="40000"/>
              </a:lnSpc>
              <a:spcBef>
                <a:spcPts val="2880"/>
              </a:spcBef>
              <a:buSzPct val="80000"/>
              <a:buFont typeface="Zapf Dingbats" charset="0"/>
              <a:buChar char="✦"/>
            </a:pPr>
            <a:r>
              <a:rPr lang="en-US" sz="20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Week 6: Linear data structures (stack, queue)</a:t>
            </a:r>
          </a:p>
          <a:p>
            <a:pPr marL="285750" indent="-285750" algn="l">
              <a:lnSpc>
                <a:spcPct val="40000"/>
              </a:lnSpc>
              <a:spcBef>
                <a:spcPts val="2880"/>
              </a:spcBef>
              <a:buSzPct val="80000"/>
              <a:buFont typeface="Zapf Dingbats" charset="0"/>
              <a:buChar char="✦"/>
            </a:pPr>
            <a:r>
              <a:rPr lang="en-US" sz="2000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Week 7: Hierarchical data structure (binary tree)</a:t>
            </a:r>
          </a:p>
          <a:p>
            <a:pPr marL="285750" indent="-285750" algn="l">
              <a:lnSpc>
                <a:spcPct val="40000"/>
              </a:lnSpc>
              <a:spcBef>
                <a:spcPts val="2880"/>
              </a:spcBef>
              <a:buSzPct val="80000"/>
              <a:buFont typeface="Zapf Dingbats" charset="0"/>
              <a:buChar char="✦"/>
            </a:pPr>
            <a:r>
              <a:rPr lang="en-US" sz="20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Week 9: Networked data structure (graph)</a:t>
            </a:r>
          </a:p>
        </p:txBody>
      </p:sp>
    </p:spTree>
    <p:extLst>
      <p:ext uri="{BB962C8B-B14F-4D97-AF65-F5344CB8AC3E}">
        <p14:creationId xmlns:p14="http://schemas.microsoft.com/office/powerpoint/2010/main" val="281924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Traversal: </a:t>
            </a:r>
            <a:r>
              <a:rPr lang="en-US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inorder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3212976"/>
            <a:ext cx="3670300" cy="2933700"/>
          </a:xfrm>
          <a:prstGeom prst="rect">
            <a:avLst/>
          </a:prstGeom>
        </p:spPr>
      </p:pic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4030" y="1543050"/>
            <a:ext cx="6126480" cy="2777490"/>
          </a:xfrm>
        </p:spPr>
        <p:txBody>
          <a:bodyPr/>
          <a:lstStyle/>
          <a:p>
            <a:pPr marL="331466" lvl="1" indent="0" eaLnBrk="1" hangingPunct="1">
              <a:spcBef>
                <a:spcPct val="0"/>
              </a:spcBef>
              <a:buNone/>
            </a:pPr>
            <a:r>
              <a:rPr lang="en-US" sz="2000" b="1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def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inorder_traverse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(node):</a:t>
            </a:r>
            <a:endParaRPr lang="en-US" sz="20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</a:t>
            </a:r>
            <a:r>
              <a:rPr lang="en-US" sz="20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if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node != None: </a:t>
            </a: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inorder_traverse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node.left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)</a:t>
            </a: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visit(node)</a:t>
            </a: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inorder_traverse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node.right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)</a:t>
            </a:r>
          </a:p>
          <a:p>
            <a:pPr marL="331466" lvl="1" indent="0" eaLnBrk="1" hangingPunct="1">
              <a:buNone/>
            </a:pPr>
            <a:endParaRPr lang="en-US" sz="20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331466" lvl="1" indent="0" eaLnBrk="1" hangingPunct="1">
              <a:buNone/>
            </a:pPr>
            <a:endParaRPr lang="en-US" sz="2000" b="1" dirty="0">
              <a:latin typeface="Courier" charset="0"/>
              <a:ea typeface="ヒラギノ角ゴ ProN W6" charset="0"/>
              <a:cs typeface="ヒラギノ角ゴ ProN W6" charset="0"/>
              <a:sym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Traversal: </a:t>
            </a:r>
            <a:r>
              <a:rPr lang="en-US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postorder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4030" y="1543050"/>
            <a:ext cx="6126480" cy="2777490"/>
          </a:xfrm>
        </p:spPr>
        <p:txBody>
          <a:bodyPr/>
          <a:lstStyle/>
          <a:p>
            <a:pPr marL="331466" lvl="1" indent="0" eaLnBrk="1" hangingPunct="1">
              <a:spcBef>
                <a:spcPct val="0"/>
              </a:spcBef>
              <a:buNone/>
            </a:pPr>
            <a:r>
              <a:rPr lang="en-US" sz="2000" b="1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def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postorder_traverse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(node):</a:t>
            </a:r>
            <a:endParaRPr lang="en-US" sz="20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</a:t>
            </a:r>
            <a:r>
              <a:rPr lang="en-US" sz="20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if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node != None: </a:t>
            </a: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postorder_traverse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node.left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)</a:t>
            </a: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postorder_traverse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node.right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)</a:t>
            </a: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visit(node)</a:t>
            </a: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3212976"/>
            <a:ext cx="3644900" cy="2844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Traversal of a Binary Tree</a:t>
            </a:r>
          </a:p>
        </p:txBody>
      </p:sp>
      <p:pic>
        <p:nvPicPr>
          <p:cNvPr id="5325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2595" y="1268761"/>
            <a:ext cx="8823960" cy="3774729"/>
          </a:xfrm>
          <a:noFill/>
        </p:spPr>
      </p:pic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2336960" y="5113497"/>
            <a:ext cx="7620953" cy="45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lnSpc>
                <a:spcPts val="2802"/>
              </a:lnSpc>
            </a:pPr>
            <a:r>
              <a:rPr lang="en-US" sz="2000" dirty="0">
                <a:latin typeface="Arial" charset="0"/>
                <a:ea typeface="SimSun" charset="0"/>
                <a:cs typeface="SimSun" charset="0"/>
              </a:rPr>
              <a:t>a) preorder; b) </a:t>
            </a:r>
            <a:r>
              <a:rPr lang="en-US" sz="2000" dirty="0" err="1">
                <a:latin typeface="Arial" charset="0"/>
                <a:ea typeface="SimSun" charset="0"/>
                <a:cs typeface="SimSun" charset="0"/>
              </a:rPr>
              <a:t>inorder</a:t>
            </a:r>
            <a:r>
              <a:rPr lang="en-US" sz="2000" dirty="0">
                <a:latin typeface="Arial" charset="0"/>
                <a:ea typeface="SimSun" charset="0"/>
                <a:cs typeface="SimSun" charset="0"/>
              </a:rPr>
              <a:t>; c) </a:t>
            </a:r>
            <a:r>
              <a:rPr lang="en-US" sz="2000" dirty="0" err="1">
                <a:latin typeface="Arial" charset="0"/>
                <a:ea typeface="SimSun" charset="0"/>
                <a:cs typeface="SimSun" charset="0"/>
              </a:rPr>
              <a:t>postorder</a:t>
            </a:r>
            <a:endParaRPr lang="en-US" sz="2000" dirty="0">
              <a:latin typeface="Arial" charset="0"/>
              <a:ea typeface="SimSun" charset="0"/>
              <a:cs typeface="SimSun" charset="0"/>
            </a:endParaRPr>
          </a:p>
        </p:txBody>
      </p:sp>
      <p:sp>
        <p:nvSpPr>
          <p:cNvPr id="53254" name="TextBox 6"/>
          <p:cNvSpPr txBox="1">
            <a:spLocks noChangeArrowheads="1"/>
          </p:cNvSpPr>
          <p:nvPr/>
        </p:nvSpPr>
        <p:spPr bwMode="auto">
          <a:xfrm>
            <a:off x="1578075" y="5805264"/>
            <a:ext cx="8922741" cy="42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6" tIns="41239" rIns="82476" bIns="41239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lvl="1" indent="0" eaLnBrk="1" hangingPunct="1"/>
            <a:r>
              <a:rPr lang="en-US" sz="2200" dirty="0"/>
              <a:t>Animation: </a:t>
            </a:r>
            <a:r>
              <a:rPr lang="en-US" sz="2200" u="sng" dirty="0">
                <a:hlinkClick r:id="rId4"/>
              </a:rPr>
              <a:t>http://www.qmatica.com/DataStructures/Trees/AVL/AVLTree.html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Practice </a:t>
            </a:r>
            <a:r>
              <a:rPr lang="en-US" dirty="0" smtClean="0">
                <a:latin typeface="Helvetica" charset="0"/>
                <a:ea typeface="ヒラギノ角ゴ ProN W3" charset="0"/>
                <a:cs typeface="ヒラギノ角ゴ ProN W3" charset="0"/>
              </a:rPr>
              <a:t>Traversal #1</a:t>
            </a:r>
            <a:endParaRPr lang="en-US" dirty="0">
              <a:latin typeface="Helvetica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41" y="1238596"/>
            <a:ext cx="5863590" cy="467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3"/>
          <p:cNvSpPr>
            <a:spLocks/>
          </p:cNvSpPr>
          <p:nvPr/>
        </p:nvSpPr>
        <p:spPr bwMode="auto">
          <a:xfrm>
            <a:off x="609600" y="1044114"/>
            <a:ext cx="28370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300" u="sng" dirty="0">
                <a:solidFill>
                  <a:schemeClr val="tx1"/>
                </a:solidFill>
                <a:ea typeface="MS PGothic" charset="0"/>
                <a:cs typeface="MS PGothic" charset="0"/>
                <a:hlinkClick r:id="rId4"/>
              </a:rPr>
              <a:t>http://en.wikipedia.org/wiki/Tree_traversal</a:t>
            </a:r>
            <a:endParaRPr lang="en-US" sz="1300" u="sng" dirty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2185" y="908721"/>
            <a:ext cx="1822791" cy="321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Preorder?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Inorder</a:t>
            </a:r>
            <a:r>
              <a:rPr lang="en-US" dirty="0"/>
              <a:t>?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Postorder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7608" y="6107948"/>
            <a:ext cx="733880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Please watch the video file name: </a:t>
            </a:r>
            <a:r>
              <a:rPr lang="en-GB" dirty="0" err="1" smtClean="0"/>
              <a:t>traversal.mov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Binary Search Tree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solidFill>
                  <a:srgbClr val="002060"/>
                </a:solidFill>
                <a:latin typeface="Helvetica" charset="0"/>
                <a:ea typeface="ヒラギノ角ゴ ProN W3" charset="0"/>
                <a:cs typeface="ヒラギノ角ゴ ProN W3" charset="0"/>
              </a:rPr>
              <a:t>Definition of a binary search tree:</a:t>
            </a:r>
          </a:p>
          <a:p>
            <a:pPr marL="571495" lvl="1" eaLnBrk="1" hangingPunct="1"/>
            <a:r>
              <a:rPr lang="en-US" sz="2000" dirty="0">
                <a:latin typeface="Helvetica" charset="0"/>
                <a:ea typeface="ヒラギノ角ゴ ProN W3" charset="0"/>
                <a:cs typeface="ヒラギノ角ゴ ProN W3" charset="0"/>
              </a:rPr>
              <a:t>root node 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</a:t>
            </a:r>
            <a:r>
              <a:rPr lang="en-US" sz="2000" dirty="0">
                <a:latin typeface="Helvetica" charset="0"/>
                <a:ea typeface="ヒラギノ角ゴ ProN W3" charset="0"/>
                <a:cs typeface="ヒラギノ角ゴ ProN W3" charset="0"/>
              </a:rPr>
              <a:t> has a value larger than </a:t>
            </a:r>
            <a:r>
              <a:rPr lang="en-US" sz="2000" b="1" dirty="0">
                <a:latin typeface="Helvetica" charset="0"/>
                <a:ea typeface="ヒラギノ角ゴ ProN W3" charset="0"/>
                <a:cs typeface="ヒラギノ角ゴ ProN W3" charset="0"/>
              </a:rPr>
              <a:t>all</a:t>
            </a:r>
            <a:r>
              <a:rPr lang="en-US" sz="2000" dirty="0">
                <a:latin typeface="Helvetica" charset="0"/>
                <a:ea typeface="ヒラギノ角ゴ ProN W3" charset="0"/>
                <a:cs typeface="ヒラギノ角ゴ ProN W3" charset="0"/>
              </a:rPr>
              <a:t> the nodes in its </a:t>
            </a:r>
            <a:r>
              <a:rPr lang="en-US" sz="2000" b="1" dirty="0">
                <a:latin typeface="Helvetica" charset="0"/>
                <a:ea typeface="ヒラギノ角ゴ ProN W3" charset="0"/>
                <a:cs typeface="ヒラギノ角ゴ ProN W3" charset="0"/>
              </a:rPr>
              <a:t>left </a:t>
            </a:r>
            <a:r>
              <a:rPr lang="en-US" sz="2000" dirty="0">
                <a:latin typeface="Helvetica" charset="0"/>
                <a:ea typeface="ヒラギノ角ゴ ProN W3" charset="0"/>
                <a:cs typeface="ヒラギノ角ゴ ProN W3" charset="0"/>
              </a:rPr>
              <a:t>subtree and  smaller than </a:t>
            </a:r>
            <a:r>
              <a:rPr lang="en-US" sz="2000" b="1" dirty="0">
                <a:latin typeface="Helvetica" charset="0"/>
                <a:ea typeface="ヒラギノ角ゴ ProN W3" charset="0"/>
                <a:cs typeface="ヒラギノ角ゴ ProN W3" charset="0"/>
              </a:rPr>
              <a:t>all</a:t>
            </a:r>
            <a:r>
              <a:rPr lang="en-US" sz="2000" dirty="0">
                <a:latin typeface="Helvetica" charset="0"/>
                <a:ea typeface="ヒラギノ角ゴ ProN W3" charset="0"/>
                <a:cs typeface="ヒラギノ角ゴ ProN W3" charset="0"/>
              </a:rPr>
              <a:t> the nodes in its </a:t>
            </a:r>
            <a:r>
              <a:rPr lang="en-US" sz="2000" b="1" dirty="0">
                <a:latin typeface="Helvetica" charset="0"/>
                <a:ea typeface="ヒラギノ角ゴ ProN W3" charset="0"/>
                <a:cs typeface="ヒラギノ角ゴ ProN W3" charset="0"/>
              </a:rPr>
              <a:t>right</a:t>
            </a:r>
            <a:r>
              <a:rPr lang="en-US" sz="2000" dirty="0">
                <a:latin typeface="Helvetica" charset="0"/>
                <a:ea typeface="ヒラギノ角ゴ ProN W3" charset="0"/>
                <a:cs typeface="ヒラギノ角ゴ ProN W3" charset="0"/>
              </a:rPr>
              <a:t> subtree</a:t>
            </a:r>
          </a:p>
          <a:p>
            <a:pPr marL="571495" lvl="1" eaLnBrk="1" hangingPunct="1"/>
            <a:r>
              <a:rPr lang="en-US" sz="2000" dirty="0">
                <a:latin typeface="Helvetica" charset="0"/>
                <a:ea typeface="ヒラギノ角ゴ ProN W3" charset="0"/>
                <a:cs typeface="ヒラギノ角ゴ ProN W3" charset="0"/>
              </a:rPr>
              <a:t>its left and right subtrees are also binary search trees</a:t>
            </a:r>
          </a:p>
          <a:p>
            <a:pPr marL="571495" lvl="1" eaLnBrk="1" hangingPunct="1"/>
            <a:r>
              <a:rPr lang="en-US" sz="2000" dirty="0">
                <a:latin typeface="Helvetica" charset="0"/>
                <a:ea typeface="ヒラギノ角ゴ ProN W3" charset="0"/>
                <a:cs typeface="ヒラギノ角ゴ ProN W3" charset="0"/>
              </a:rPr>
              <a:t>The node values are the search keys.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Example: Binary Search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1484785"/>
            <a:ext cx="4176464" cy="44959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Example: Binary Search Tree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 </a:t>
            </a: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50" y="2363153"/>
            <a:ext cx="8078153" cy="281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BinarySearchTree</a:t>
            </a:r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 Object: Operations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charset="0"/>
                <a:ea typeface="ヒラギノ角ゴ ProN W3" charset="0"/>
                <a:cs typeface="ヒラギノ角ゴ ProN W3" charset="0"/>
              </a:rPr>
              <a:t>Besides operations in </a:t>
            </a:r>
            <a:r>
              <a:rPr lang="en-US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BinaryTree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 object, </a:t>
            </a:r>
            <a:r>
              <a:rPr lang="en-US" dirty="0" err="1" smtClean="0">
                <a:latin typeface="Helvetica" charset="0"/>
                <a:ea typeface="ヒラギノ角ゴ ProN W3" charset="0"/>
                <a:cs typeface="ヒラギノ角ゴ ProN W3" charset="0"/>
              </a:rPr>
              <a:t>BinarySearchTree</a:t>
            </a:r>
            <a:r>
              <a:rPr lang="en-US" dirty="0" smtClean="0">
                <a:latin typeface="Helvetica" charset="0"/>
                <a:ea typeface="ヒラギノ角ゴ ProN W3" charset="0"/>
                <a:cs typeface="ヒラギノ角ゴ ProN W3" charset="0"/>
              </a:rPr>
              <a:t> has the following additional operations:</a:t>
            </a:r>
            <a:endParaRPr lang="en-US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search(key)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searches for a node with </a:t>
            </a:r>
            <a:r>
              <a:rPr lang="en-US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value == key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, and returns the node if found</a:t>
            </a:r>
          </a:p>
          <a:p>
            <a:pPr eaLnBrk="1" hangingPunct="1"/>
            <a:r>
              <a:rPr lang="en-US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insert(key)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inserts a new node with value set to the given </a:t>
            </a:r>
            <a:r>
              <a:rPr lang="en-US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key</a:t>
            </a:r>
            <a:endParaRPr lang="en-US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remove(key)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removes an existing node with </a:t>
            </a:r>
            <a:r>
              <a:rPr lang="en-US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value == key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Searching a Binary Search Tree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Start from the root node</a:t>
            </a:r>
          </a:p>
          <a:p>
            <a:pPr marL="571495" lvl="1"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if the root node has the </a:t>
            </a:r>
            <a:r>
              <a:rPr lang="en-US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value == key</a:t>
            </a:r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, return the root node</a:t>
            </a:r>
          </a:p>
          <a:p>
            <a:pPr marL="571495" lvl="1"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if the root node has </a:t>
            </a:r>
            <a:r>
              <a:rPr lang="en-US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value &gt; key</a:t>
            </a:r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, recursively search the left subtree</a:t>
            </a:r>
          </a:p>
          <a:p>
            <a:pPr marL="571495" lvl="1"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if the root node has </a:t>
            </a:r>
            <a:r>
              <a:rPr lang="en-US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value &lt; key</a:t>
            </a:r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, recursively search the right subtree</a:t>
            </a:r>
          </a:p>
          <a:p>
            <a:pPr marL="571495" lvl="1"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else, return </a:t>
            </a:r>
            <a:r>
              <a:rPr lang="en-US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nil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3356992"/>
            <a:ext cx="3024336" cy="325570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Helper Method </a:t>
            </a:r>
            <a:r>
              <a:rPr lang="en-US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searchbst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55470" y="1417320"/>
            <a:ext cx="8492490" cy="4629150"/>
          </a:xfrm>
        </p:spPr>
        <p:txBody>
          <a:bodyPr/>
          <a:lstStyle/>
          <a:p>
            <a:pPr marL="331466" lvl="1" indent="0" eaLnBrk="1" hangingPunct="1">
              <a:spcBef>
                <a:spcPct val="0"/>
              </a:spcBef>
              <a:buNone/>
            </a:pPr>
            <a:r>
              <a:rPr lang="en-US" sz="2000" b="1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def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searchbst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(root, key):</a:t>
            </a:r>
            <a:endParaRPr lang="en-US" sz="20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</a:t>
            </a:r>
            <a:r>
              <a:rPr lang="en-US" sz="20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if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root.value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== key:</a:t>
            </a: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</a:t>
            </a:r>
            <a:r>
              <a:rPr lang="en-US" sz="20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return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root</a:t>
            </a: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</a:t>
            </a:r>
            <a:r>
              <a:rPr lang="en-US" sz="2000" b="1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elif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root.left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!= None </a:t>
            </a:r>
            <a:r>
              <a:rPr lang="en-US" sz="20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and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root.value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&gt; key:</a:t>
            </a:r>
          </a:p>
          <a:p>
            <a:pPr marL="331466" lvl="1" indent="0" eaLnBrk="1" hangingPunct="1">
              <a:buNone/>
            </a:pPr>
            <a:r>
              <a:rPr lang="en-US" sz="20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return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searchbst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root.left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, key)</a:t>
            </a: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</a:t>
            </a:r>
            <a:r>
              <a:rPr lang="en-US" sz="2000" b="1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elif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root.right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!= None </a:t>
            </a:r>
            <a:r>
              <a:rPr lang="en-US" sz="20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and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root.value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&lt; key:</a:t>
            </a:r>
          </a:p>
          <a:p>
            <a:pPr marL="331466" lvl="1" indent="0" eaLnBrk="1" hangingPunct="1">
              <a:buNone/>
            </a:pPr>
            <a:r>
              <a:rPr lang="en-US" sz="20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return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searchbst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</a:t>
            </a:r>
            <a:r>
              <a:rPr lang="en-US" sz="20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root.right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, key)</a:t>
            </a:r>
          </a:p>
          <a:p>
            <a:pPr marL="331466" lvl="1" indent="0" eaLnBrk="1" hangingPunct="1">
              <a:buNone/>
            </a:pP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</a:t>
            </a:r>
            <a:r>
              <a:rPr lang="en-US" sz="20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else:</a:t>
            </a:r>
            <a:endParaRPr lang="en-US" sz="20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331466" lvl="1" indent="0" eaLnBrk="1" hangingPunct="1">
              <a:buNone/>
            </a:pPr>
            <a:r>
              <a:rPr lang="en-US" sz="20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return</a:t>
            </a:r>
            <a:r>
              <a:rPr lang="en-US" sz="20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None</a:t>
            </a:r>
          </a:p>
          <a:p>
            <a:pPr marL="331466" lvl="1" indent="0" eaLnBrk="1" hangingPunct="1">
              <a:spcBef>
                <a:spcPct val="0"/>
              </a:spcBef>
              <a:buNone/>
            </a:pPr>
            <a:endParaRPr lang="en-US" sz="2000" b="1" dirty="0">
              <a:latin typeface="Courier" charset="0"/>
              <a:ea typeface="ヒラギノ角ゴ ProN W6" charset="0"/>
              <a:cs typeface="ヒラギノ角ゴ ProN W6" charset="0"/>
              <a:sym typeface="Courier" charset="0"/>
            </a:endParaRPr>
          </a:p>
        </p:txBody>
      </p:sp>
      <p:sp>
        <p:nvSpPr>
          <p:cNvPr id="71683" name="Rectangle 3"/>
          <p:cNvSpPr>
            <a:spLocks/>
          </p:cNvSpPr>
          <p:nvPr/>
        </p:nvSpPr>
        <p:spPr bwMode="auto">
          <a:xfrm>
            <a:off x="1855470" y="1417320"/>
            <a:ext cx="8469630" cy="460629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84" name="Rectangle 4"/>
          <p:cNvSpPr>
            <a:spLocks/>
          </p:cNvSpPr>
          <p:nvPr/>
        </p:nvSpPr>
        <p:spPr bwMode="auto">
          <a:xfrm>
            <a:off x="4901511" y="6166232"/>
            <a:ext cx="187891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MS PGothic" charset="0"/>
                <a:cs typeface="MS PGothic" charset="0"/>
              </a:rPr>
              <a:t>Complexity?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2415540" y="1200150"/>
            <a:ext cx="7360920" cy="38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000" i="1">
                <a:solidFill>
                  <a:srgbClr val="000080"/>
                </a:solidFill>
                <a:latin typeface="Helvetica" charset="0"/>
                <a:ea typeface="MS PGothic" charset="0"/>
                <a:cs typeface="MS PGothic" charset="0"/>
                <a:sym typeface="Helvetica" charset="0"/>
              </a:rPr>
              <a:t>Modeling hierarchical relationships using binary trees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5540" y="182880"/>
            <a:ext cx="7875270" cy="1005840"/>
          </a:xfrm>
        </p:spPr>
        <p:txBody>
          <a:bodyPr/>
          <a:lstStyle/>
          <a:p>
            <a:pPr eaLnBrk="1" hangingPunct="1"/>
            <a:r>
              <a:rPr lang="en-US" sz="2900">
                <a:latin typeface="Helvetica" charset="0"/>
                <a:ea typeface="ヒラギノ角ゴ ProN W6" charset="0"/>
                <a:cs typeface="ヒラギノ角ゴ ProN W6" charset="0"/>
              </a:rPr>
              <a:t>Good Things Come in Pairs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2064" y="3140968"/>
            <a:ext cx="3406140" cy="2205990"/>
          </a:xfrm>
        </p:spPr>
        <p:txBody>
          <a:bodyPr/>
          <a:lstStyle/>
          <a:p>
            <a:pPr marL="570066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Tree</a:t>
            </a:r>
          </a:p>
          <a:p>
            <a:pPr marL="570066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Binary Tree</a:t>
            </a:r>
          </a:p>
          <a:p>
            <a:pPr marL="570066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Binary Search Tree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540" y="2034540"/>
            <a:ext cx="3817620" cy="381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Inserting a Node into a Binary Search Tree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Insert the new node where we</a:t>
            </a:r>
            <a:r>
              <a:rPr lang="ja-JP" alt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altLang="ja-JP" dirty="0">
                <a:latin typeface="Arial" charset="0"/>
                <a:ea typeface="ヒラギノ角ゴ ProN W3" charset="0"/>
                <a:cs typeface="ヒラギノ角ゴ ProN W3" charset="0"/>
              </a:rPr>
              <a:t>would</a:t>
            </a:r>
            <a:r>
              <a:rPr lang="en-US" altLang="ja-JP" dirty="0">
                <a:latin typeface="Helvetica" charset="0"/>
                <a:ea typeface="ヒラギノ角ゴ ProN W3" charset="0"/>
                <a:cs typeface="ヒラギノ角ゴ ProN W3" charset="0"/>
              </a:rPr>
              <a:t> have expected to find it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the exact position where searching the current tree would fail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2636912"/>
            <a:ext cx="3024336" cy="325570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2392680" y="114300"/>
            <a:ext cx="6663690" cy="6492240"/>
          </a:xfrm>
        </p:spPr>
        <p:txBody>
          <a:bodyPr/>
          <a:lstStyle/>
          <a:p>
            <a:pPr marL="331466" lvl="1" indent="0" eaLnBrk="1" hangingPunct="1">
              <a:spcBef>
                <a:spcPct val="0"/>
              </a:spcBef>
              <a:buNone/>
            </a:pPr>
            <a:r>
              <a:rPr lang="en-US" sz="1800" b="1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def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insertbst</a:t>
            </a:r>
            <a:r>
              <a:rPr lang="en-US" sz="1800" b="1" dirty="0">
                <a:solidFill>
                  <a:srgbClr val="00008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(root, key):</a:t>
            </a:r>
            <a:endParaRPr lang="en-US" sz="18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331466" lvl="1" indent="0" eaLnBrk="1" hangingPunct="1">
              <a:buNone/>
            </a:pP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</a:t>
            </a:r>
            <a:r>
              <a:rPr lang="en-US" sz="18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if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18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root.value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== key:</a:t>
            </a:r>
          </a:p>
          <a:p>
            <a:pPr marL="331466" lvl="1" indent="0" eaLnBrk="1" hangingPunct="1">
              <a:buNone/>
            </a:pP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</a:t>
            </a:r>
            <a:r>
              <a:rPr lang="en-US" sz="18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return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root</a:t>
            </a:r>
          </a:p>
          <a:p>
            <a:pPr marL="331466" lvl="1" indent="0" eaLnBrk="1" hangingPunct="1">
              <a:buNone/>
            </a:pP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</a:t>
            </a:r>
            <a:r>
              <a:rPr lang="en-US" sz="18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if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18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root.value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&gt; key:</a:t>
            </a:r>
          </a:p>
          <a:p>
            <a:pPr marL="331466" lvl="1" indent="0" eaLnBrk="1" hangingPunct="1">
              <a:buNone/>
            </a:pP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</a:t>
            </a:r>
            <a:r>
              <a:rPr lang="en-US" sz="18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if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18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root.left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!= None:</a:t>
            </a:r>
          </a:p>
          <a:p>
            <a:pPr marL="331466" lvl="1" indent="0" eaLnBrk="1" hangingPunct="1">
              <a:buNone/>
            </a:pP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  </a:t>
            </a:r>
            <a:r>
              <a:rPr lang="en-US" sz="18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return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18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insertbst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</a:t>
            </a:r>
            <a:r>
              <a:rPr lang="en-US" sz="18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root.left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, key)</a:t>
            </a:r>
          </a:p>
          <a:p>
            <a:pPr marL="331466" lvl="1" indent="0" eaLnBrk="1" hangingPunct="1">
              <a:buNone/>
            </a:pP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else:</a:t>
            </a:r>
            <a:endParaRPr lang="en-US" sz="1800" dirty="0">
              <a:solidFill>
                <a:srgbClr val="FF0000"/>
              </a:solidFill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331466" lvl="1" indent="0" eaLnBrk="1" hangingPunct="1">
              <a:buNone/>
            </a:pPr>
            <a:r>
              <a:rPr lang="en-US" sz="1800" dirty="0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  node = Node(key)</a:t>
            </a:r>
          </a:p>
          <a:p>
            <a:pPr marL="331466" lvl="1" indent="0" eaLnBrk="1" hangingPunct="1">
              <a:buNone/>
            </a:pPr>
            <a:r>
              <a:rPr lang="en-US" sz="1800" dirty="0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  </a:t>
            </a:r>
            <a:r>
              <a:rPr lang="en-US" sz="1800" dirty="0" err="1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root.setLeft</a:t>
            </a:r>
            <a:r>
              <a:rPr lang="en-US" sz="1800" dirty="0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(node)</a:t>
            </a:r>
          </a:p>
          <a:p>
            <a:pPr marL="331466" lvl="1" indent="0" eaLnBrk="1" hangingPunct="1">
              <a:buNone/>
            </a:pPr>
            <a:r>
              <a:rPr lang="en-US" sz="1800" dirty="0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return</a:t>
            </a:r>
            <a:r>
              <a:rPr lang="en-US" sz="1800" dirty="0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node</a:t>
            </a:r>
          </a:p>
          <a:p>
            <a:pPr marL="331466" lvl="1" indent="0" eaLnBrk="1" hangingPunct="1">
              <a:buNone/>
            </a:pPr>
            <a:r>
              <a:rPr lang="en-US" sz="18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else:</a:t>
            </a:r>
            <a:endParaRPr lang="en-US" sz="1800" b="1" dirty="0">
              <a:latin typeface="Courier" charset="0"/>
              <a:ea typeface="ヒラギノ角ゴ ProN W6" charset="0"/>
              <a:cs typeface="ヒラギノ角ゴ ProN W6" charset="0"/>
              <a:sym typeface="Courier" charset="0"/>
            </a:endParaRPr>
          </a:p>
          <a:p>
            <a:pPr marL="331466" lvl="1" indent="0" eaLnBrk="1" hangingPunct="1">
              <a:buNone/>
            </a:pP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</a:t>
            </a:r>
            <a:r>
              <a:rPr lang="en-US" sz="18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if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18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root.right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!= None:</a:t>
            </a:r>
          </a:p>
          <a:p>
            <a:pPr marL="331466" lvl="1" indent="0" eaLnBrk="1" hangingPunct="1">
              <a:buNone/>
            </a:pP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  </a:t>
            </a:r>
            <a:r>
              <a:rPr lang="en-US" sz="1800" b="1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return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</a:t>
            </a:r>
            <a:r>
              <a:rPr lang="en-US" sz="18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insertbst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</a:t>
            </a:r>
            <a:r>
              <a:rPr lang="en-US" sz="1800" dirty="0" err="1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root.right</a:t>
            </a: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, key)</a:t>
            </a:r>
          </a:p>
          <a:p>
            <a:pPr marL="331466" lvl="1" indent="0" eaLnBrk="1" hangingPunct="1">
              <a:buNone/>
            </a:pPr>
            <a:r>
              <a:rPr lang="en-US" sz="18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else:</a:t>
            </a:r>
            <a:endParaRPr lang="en-US" sz="1800" dirty="0">
              <a:solidFill>
                <a:srgbClr val="FF0000"/>
              </a:solidFill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331466" lvl="1" indent="0" eaLnBrk="1" hangingPunct="1">
              <a:buNone/>
            </a:pPr>
            <a:r>
              <a:rPr lang="en-US" sz="1800" dirty="0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  node = Node(key)</a:t>
            </a:r>
          </a:p>
          <a:p>
            <a:pPr marL="331466" lvl="1" indent="0" eaLnBrk="1" hangingPunct="1">
              <a:buNone/>
            </a:pPr>
            <a:r>
              <a:rPr lang="en-US" sz="1800" dirty="0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  </a:t>
            </a:r>
            <a:r>
              <a:rPr lang="en-US" sz="1800" dirty="0" err="1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root.setRight</a:t>
            </a:r>
            <a:r>
              <a:rPr lang="en-US" sz="1800" dirty="0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(node)</a:t>
            </a:r>
          </a:p>
          <a:p>
            <a:pPr marL="331466" lvl="1" indent="0" eaLnBrk="1" hangingPunct="1">
              <a:buNone/>
            </a:pPr>
            <a:r>
              <a:rPr lang="en-US" sz="1800" dirty="0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return</a:t>
            </a:r>
            <a:r>
              <a:rPr lang="en-US" sz="1800" dirty="0">
                <a:solidFill>
                  <a:srgbClr val="FF0000"/>
                </a:solidFill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 node</a:t>
            </a:r>
          </a:p>
          <a:p>
            <a:pPr marL="331466" lvl="1" indent="0" eaLnBrk="1" hangingPunct="1">
              <a:spcBef>
                <a:spcPct val="0"/>
              </a:spcBef>
              <a:buNone/>
            </a:pPr>
            <a:endParaRPr lang="en-US" sz="1800" b="1" dirty="0">
              <a:latin typeface="Courier" charset="0"/>
              <a:ea typeface="ヒラギノ角ゴ ProN W6" charset="0"/>
              <a:cs typeface="ヒラギノ角ゴ ProN W6" charset="0"/>
              <a:sym typeface="Courier" charset="0"/>
            </a:endParaRPr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2358390" y="114300"/>
            <a:ext cx="6675120" cy="64808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Removing a Node from Binary Search Tree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latin typeface="Helvetica" charset="0"/>
                <a:ea typeface="ヒラギノ角ゴ ProN W3" charset="0"/>
                <a:cs typeface="ヒラギノ角ゴ ProN W3" charset="0"/>
              </a:rPr>
              <a:t>Take care to keep the resulting binary search tree in proper order</a:t>
            </a:r>
          </a:p>
          <a:p>
            <a:pPr eaLnBrk="1" hangingPunct="1"/>
            <a:r>
              <a:rPr lang="en-US" sz="2400" dirty="0">
                <a:latin typeface="Helvetica" charset="0"/>
                <a:ea typeface="ヒラギノ角ゴ ProN W3" charset="0"/>
                <a:cs typeface="ヒラギノ角ゴ ProN W3" charset="0"/>
              </a:rPr>
              <a:t>Traverse to find the node</a:t>
            </a:r>
          </a:p>
          <a:p>
            <a:pPr eaLnBrk="1" hangingPunct="1"/>
            <a:r>
              <a:rPr lang="en-US" sz="2400" dirty="0">
                <a:latin typeface="Helvetica" charset="0"/>
                <a:ea typeface="ヒラギノ角ゴ ProN W3" charset="0"/>
                <a:cs typeface="ヒラギノ角ゴ ProN W3" charset="0"/>
              </a:rPr>
              <a:t>Need to consider three scenarios:</a:t>
            </a:r>
          </a:p>
          <a:p>
            <a:pPr marL="697223" lvl="1" indent="-411476" eaLnBrk="1" hangingPunct="1">
              <a:buFont typeface="Helvetica" charset="0"/>
              <a:buAutoNum type="alphaLcParenR"/>
            </a:pPr>
            <a:r>
              <a:rPr lang="en-US" sz="2000" dirty="0">
                <a:latin typeface="Helvetica" charset="0"/>
                <a:ea typeface="ヒラギノ角ゴ ProN W3" charset="0"/>
                <a:cs typeface="ヒラギノ角ゴ ProN W3" charset="0"/>
              </a:rPr>
              <a:t>the node to be removed is a leaf node</a:t>
            </a:r>
          </a:p>
          <a:p>
            <a:pPr marL="697223" lvl="1" indent="-411476" eaLnBrk="1" hangingPunct="1">
              <a:buFont typeface="Helvetica" charset="0"/>
              <a:buAutoNum type="alphaLcParenR"/>
            </a:pPr>
            <a:r>
              <a:rPr lang="en-US" sz="2000" dirty="0">
                <a:latin typeface="Helvetica" charset="0"/>
                <a:ea typeface="ヒラギノ角ゴ ProN W3" charset="0"/>
                <a:cs typeface="ヒラギノ角ゴ ProN W3" charset="0"/>
              </a:rPr>
              <a:t>the node to be removed has one child</a:t>
            </a:r>
          </a:p>
          <a:p>
            <a:pPr marL="697223" lvl="1" indent="-411476" eaLnBrk="1" hangingPunct="1">
              <a:buFont typeface="Helvetica" charset="0"/>
              <a:buAutoNum type="alphaLcParenR"/>
            </a:pPr>
            <a:r>
              <a:rPr lang="en-US" sz="2000" dirty="0">
                <a:latin typeface="Helvetica" charset="0"/>
                <a:ea typeface="ヒラギノ角ゴ ProN W3" charset="0"/>
                <a:cs typeface="ヒラギノ角ゴ ProN W3" charset="0"/>
              </a:rPr>
              <a:t>the node to be removed has two children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2708920"/>
            <a:ext cx="3024336" cy="325570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21160" y="-99392"/>
            <a:ext cx="814724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Helvetica" charset="0"/>
                <a:ea typeface="ヒラギノ角ゴ ProN W3" charset="0"/>
                <a:cs typeface="ヒラギノ角ゴ ProN W3" charset="0"/>
              </a:rPr>
              <a:t>Removing 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a Node from Binary Search Tree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1621160" y="852955"/>
            <a:ext cx="8867328" cy="2813006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Helvetica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sz="2500" dirty="0">
                <a:latin typeface="Helvetica" charset="0"/>
                <a:ea typeface="ヒラギノ角ゴ ProN W3" charset="0"/>
                <a:cs typeface="ヒラギノ角ゴ ProN W3" charset="0"/>
              </a:rPr>
              <a:t>Methods for deleting node n</a:t>
            </a:r>
          </a:p>
          <a:p>
            <a:pPr marL="918678" lvl="1" indent="-462911" eaLnBrk="1" hangingPunct="1">
              <a:buFontTx/>
              <a:buAutoNum type="alphaLcParenR"/>
            </a:pPr>
            <a:r>
              <a:rPr lang="en-US" sz="2200" dirty="0">
                <a:latin typeface="Helvetica" charset="0"/>
                <a:ea typeface="ヒラギノ角ゴ ProN W3" charset="0"/>
                <a:cs typeface="ヒラギノ角ゴ ProN W3" charset="0"/>
              </a:rPr>
              <a:t>If n is a leaf</a:t>
            </a:r>
          </a:p>
          <a:p>
            <a:pPr marL="1327296" lvl="2" indent="-411476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Set n</a:t>
            </a:r>
            <a:r>
              <a:rPr lang="ja-JP" altLang="en-US" dirty="0">
                <a:latin typeface="Helvetica" charset="0"/>
                <a:ea typeface="ヒラギノ角ゴ ProN W3" charset="0"/>
                <a:cs typeface="ヒラギノ角ゴ ProN W3" charset="0"/>
              </a:rPr>
              <a:t>’</a:t>
            </a:r>
            <a:r>
              <a:rPr lang="en-US" altLang="ja-JP" dirty="0">
                <a:latin typeface="Helvetica" charset="0"/>
                <a:ea typeface="ヒラギノ角ゴ ProN W3" charset="0"/>
                <a:cs typeface="ヒラギノ角ゴ ProN W3" charset="0"/>
              </a:rPr>
              <a:t>s parent</a:t>
            </a:r>
            <a:r>
              <a:rPr lang="ja-JP" altLang="en-US" dirty="0">
                <a:latin typeface="Helvetica" charset="0"/>
                <a:ea typeface="ヒラギノ角ゴ ProN W3" charset="0"/>
                <a:cs typeface="ヒラギノ角ゴ ProN W3" charset="0"/>
              </a:rPr>
              <a:t>’</a:t>
            </a:r>
            <a:r>
              <a:rPr lang="en-US" altLang="ja-JP" dirty="0">
                <a:latin typeface="Helvetica" charset="0"/>
                <a:ea typeface="ヒラギノ角ゴ ProN W3" charset="0"/>
                <a:cs typeface="ヒラギノ角ゴ ProN W3" charset="0"/>
              </a:rPr>
              <a:t>s pointer  to </a:t>
            </a:r>
            <a:r>
              <a:rPr lang="en-US" altLang="ja-JP" dirty="0">
                <a:latin typeface="Courier New" charset="0"/>
                <a:ea typeface="ヒラギノ角ゴ ProN W3" charset="0"/>
                <a:cs typeface="ヒラギノ角ゴ ProN W3" charset="0"/>
              </a:rPr>
              <a:t>nil</a:t>
            </a:r>
          </a:p>
          <a:p>
            <a:pPr marL="918678" lvl="1" indent="-462911" eaLnBrk="1" hangingPunct="1">
              <a:buFontTx/>
              <a:buAutoNum type="alphaLcParenR"/>
            </a:pPr>
            <a:r>
              <a:rPr lang="en-US" sz="2200" dirty="0">
                <a:latin typeface="Helvetica" charset="0"/>
                <a:ea typeface="ヒラギノ角ゴ ProN W3" charset="0"/>
                <a:cs typeface="ヒラギノ角ゴ ProN W3" charset="0"/>
              </a:rPr>
              <a:t>If n has only one child</a:t>
            </a:r>
          </a:p>
          <a:p>
            <a:pPr marL="1327296" lvl="2" indent="-411476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Let n</a:t>
            </a:r>
            <a:r>
              <a:rPr lang="ja-JP" altLang="en-US" dirty="0">
                <a:latin typeface="Helvetica" charset="0"/>
                <a:ea typeface="ヒラギノ角ゴ ProN W3" charset="0"/>
                <a:cs typeface="ヒラギノ角ゴ ProN W3" charset="0"/>
              </a:rPr>
              <a:t>’</a:t>
            </a:r>
            <a:r>
              <a:rPr lang="en-US" altLang="ja-JP" dirty="0">
                <a:latin typeface="Helvetica" charset="0"/>
                <a:ea typeface="ヒラギノ角ゴ ProN W3" charset="0"/>
                <a:cs typeface="ヒラギノ角ゴ ProN W3" charset="0"/>
              </a:rPr>
              <a:t>s parent adopt n</a:t>
            </a:r>
            <a:r>
              <a:rPr lang="ja-JP" altLang="en-US" dirty="0">
                <a:latin typeface="Helvetica" charset="0"/>
                <a:ea typeface="ヒラギノ角ゴ ProN W3" charset="0"/>
                <a:cs typeface="ヒラギノ角ゴ ProN W3" charset="0"/>
              </a:rPr>
              <a:t>’</a:t>
            </a:r>
            <a:r>
              <a:rPr lang="en-US" altLang="ja-JP" dirty="0">
                <a:latin typeface="Helvetica" charset="0"/>
                <a:ea typeface="ヒラギノ角ゴ ProN W3" charset="0"/>
                <a:cs typeface="ヒラギノ角ゴ ProN W3" charset="0"/>
              </a:rPr>
              <a:t>s child</a:t>
            </a:r>
          </a:p>
          <a:p>
            <a:pPr marL="918678" lvl="1" indent="-462911" eaLnBrk="1" hangingPunct="1">
              <a:buFontTx/>
              <a:buAutoNum type="alphaLcParenR"/>
            </a:pPr>
            <a:r>
              <a:rPr lang="en-US" sz="2200" dirty="0">
                <a:latin typeface="Helvetica" charset="0"/>
                <a:ea typeface="ヒラギノ角ゴ ProN W3" charset="0"/>
                <a:cs typeface="ヒラギノ角ゴ ProN W3" charset="0"/>
              </a:rPr>
              <a:t>If n has two children</a:t>
            </a:r>
          </a:p>
          <a:p>
            <a:pPr marL="1327296" lvl="2" indent="-411476" eaLnBrk="1" hangingPunct="1"/>
            <a:r>
              <a:rPr lang="en-US" dirty="0" smtClean="0">
                <a:latin typeface="Helvetica" charset="0"/>
                <a:ea typeface="ヒラギノ角ゴ ProN W3" charset="0"/>
                <a:cs typeface="ヒラギノ角ゴ ProN W3" charset="0"/>
              </a:rPr>
              <a:t>Remove the biggest node from n’s left subtree and use it to replace n, Or remove the smallest node from n’s right subtree and use it to replace n</a:t>
            </a:r>
            <a:endParaRPr lang="en-US" dirty="0">
              <a:latin typeface="Helvetica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1919537" y="4767962"/>
            <a:ext cx="8101013" cy="28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76" tIns="41239" rIns="82476" bIns="41239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300" dirty="0">
                <a:hlinkClick r:id="rId3"/>
              </a:rPr>
              <a:t>http://en.wikibooks.org/wiki/Data_Structures/All_Chapters#Deleting_an_item_from_a_binary_search_tree</a:t>
            </a:r>
            <a:r>
              <a:rPr lang="en-US" sz="1300" dirty="0"/>
              <a:t> </a:t>
            </a:r>
          </a:p>
        </p:txBody>
      </p:sp>
      <p:cxnSp>
        <p:nvCxnSpPr>
          <p:cNvPr id="4" name="Straight Arrow Connector 3"/>
          <p:cNvCxnSpPr>
            <a:endCxn id="8" idx="6"/>
          </p:cNvCxnSpPr>
          <p:nvPr/>
        </p:nvCxnSpPr>
        <p:spPr bwMode="auto">
          <a:xfrm flipH="1" flipV="1">
            <a:off x="3647728" y="5223786"/>
            <a:ext cx="937074" cy="2170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4213520" y="4919140"/>
            <a:ext cx="1128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to </a:t>
            </a:r>
          </a:p>
          <a:p>
            <a:r>
              <a:rPr lang="en-US" sz="2400" dirty="0"/>
              <a:t>remove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3287688" y="5043766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Oval 11"/>
          <p:cNvSpPr/>
          <p:nvPr/>
        </p:nvSpPr>
        <p:spPr bwMode="auto">
          <a:xfrm>
            <a:off x="2712594" y="5544439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" name="Oval 12"/>
          <p:cNvSpPr/>
          <p:nvPr/>
        </p:nvSpPr>
        <p:spPr bwMode="auto">
          <a:xfrm>
            <a:off x="3864722" y="5544439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" name="Oval 14"/>
          <p:cNvSpPr/>
          <p:nvPr/>
        </p:nvSpPr>
        <p:spPr bwMode="auto">
          <a:xfrm>
            <a:off x="2208538" y="6203428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16" name="Oval 15"/>
          <p:cNvSpPr/>
          <p:nvPr/>
        </p:nvSpPr>
        <p:spPr bwMode="auto">
          <a:xfrm>
            <a:off x="2928618" y="6203428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" name="Oval 16"/>
          <p:cNvSpPr/>
          <p:nvPr/>
        </p:nvSpPr>
        <p:spPr bwMode="auto">
          <a:xfrm>
            <a:off x="3647728" y="6203428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Oval 17"/>
          <p:cNvSpPr/>
          <p:nvPr/>
        </p:nvSpPr>
        <p:spPr bwMode="auto">
          <a:xfrm>
            <a:off x="4404782" y="6203428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11" name="Straight Connector 10"/>
          <p:cNvCxnSpPr>
            <a:stCxn id="8" idx="3"/>
            <a:endCxn id="12" idx="7"/>
          </p:cNvCxnSpPr>
          <p:nvPr/>
        </p:nvCxnSpPr>
        <p:spPr bwMode="auto">
          <a:xfrm flipH="1">
            <a:off x="3019907" y="5351080"/>
            <a:ext cx="320508" cy="246087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8" idx="5"/>
            <a:endCxn id="13" idx="1"/>
          </p:cNvCxnSpPr>
          <p:nvPr/>
        </p:nvCxnSpPr>
        <p:spPr bwMode="auto">
          <a:xfrm>
            <a:off x="3595001" y="5351080"/>
            <a:ext cx="322448" cy="246087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12" idx="3"/>
            <a:endCxn id="15" idx="0"/>
          </p:cNvCxnSpPr>
          <p:nvPr/>
        </p:nvCxnSpPr>
        <p:spPr bwMode="auto">
          <a:xfrm flipH="1">
            <a:off x="2388559" y="5851752"/>
            <a:ext cx="376763" cy="35167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2" idx="5"/>
            <a:endCxn id="16" idx="0"/>
          </p:cNvCxnSpPr>
          <p:nvPr/>
        </p:nvCxnSpPr>
        <p:spPr bwMode="auto">
          <a:xfrm>
            <a:off x="3019908" y="5851752"/>
            <a:ext cx="88731" cy="35167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13" idx="3"/>
            <a:endCxn id="17" idx="0"/>
          </p:cNvCxnSpPr>
          <p:nvPr/>
        </p:nvCxnSpPr>
        <p:spPr bwMode="auto">
          <a:xfrm flipH="1">
            <a:off x="3827749" y="5851752"/>
            <a:ext cx="89701" cy="35167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13" idx="5"/>
            <a:endCxn id="18" idx="0"/>
          </p:cNvCxnSpPr>
          <p:nvPr/>
        </p:nvCxnSpPr>
        <p:spPr bwMode="auto">
          <a:xfrm>
            <a:off x="4172036" y="5851752"/>
            <a:ext cx="412767" cy="35167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Oval 49"/>
          <p:cNvSpPr/>
          <p:nvPr/>
        </p:nvSpPr>
        <p:spPr bwMode="auto">
          <a:xfrm>
            <a:off x="7283162" y="5051300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1" name="Oval 50"/>
          <p:cNvSpPr/>
          <p:nvPr/>
        </p:nvSpPr>
        <p:spPr bwMode="auto">
          <a:xfrm>
            <a:off x="6708068" y="5551973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2" name="Oval 51"/>
          <p:cNvSpPr/>
          <p:nvPr/>
        </p:nvSpPr>
        <p:spPr bwMode="auto">
          <a:xfrm>
            <a:off x="7860196" y="5551973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3" name="Oval 52"/>
          <p:cNvSpPr/>
          <p:nvPr/>
        </p:nvSpPr>
        <p:spPr bwMode="auto">
          <a:xfrm>
            <a:off x="6204012" y="6210962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" name="Oval 53"/>
          <p:cNvSpPr/>
          <p:nvPr/>
        </p:nvSpPr>
        <p:spPr bwMode="auto">
          <a:xfrm>
            <a:off x="6924092" y="6210962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5" name="Oval 54"/>
          <p:cNvSpPr/>
          <p:nvPr/>
        </p:nvSpPr>
        <p:spPr bwMode="auto">
          <a:xfrm>
            <a:off x="7643202" y="6210962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6" name="Oval 55"/>
          <p:cNvSpPr/>
          <p:nvPr/>
        </p:nvSpPr>
        <p:spPr bwMode="auto">
          <a:xfrm>
            <a:off x="8400256" y="6210962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57" name="Straight Connector 56"/>
          <p:cNvCxnSpPr>
            <a:stCxn id="55" idx="3"/>
            <a:endCxn id="59" idx="7"/>
          </p:cNvCxnSpPr>
          <p:nvPr/>
        </p:nvCxnSpPr>
        <p:spPr bwMode="auto">
          <a:xfrm flipH="1">
            <a:off x="7015381" y="5358614"/>
            <a:ext cx="320508" cy="246087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55" idx="5"/>
            <a:endCxn id="60" idx="1"/>
          </p:cNvCxnSpPr>
          <p:nvPr/>
        </p:nvCxnSpPr>
        <p:spPr bwMode="auto">
          <a:xfrm>
            <a:off x="7590475" y="5358614"/>
            <a:ext cx="322448" cy="246087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59" idx="3"/>
            <a:endCxn id="62" idx="0"/>
          </p:cNvCxnSpPr>
          <p:nvPr/>
        </p:nvCxnSpPr>
        <p:spPr bwMode="auto">
          <a:xfrm flipH="1">
            <a:off x="6384033" y="5859286"/>
            <a:ext cx="376763" cy="35167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59" idx="5"/>
          </p:cNvCxnSpPr>
          <p:nvPr/>
        </p:nvCxnSpPr>
        <p:spPr bwMode="auto">
          <a:xfrm>
            <a:off x="7015382" y="5859286"/>
            <a:ext cx="88731" cy="35167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60" idx="3"/>
          </p:cNvCxnSpPr>
          <p:nvPr/>
        </p:nvCxnSpPr>
        <p:spPr bwMode="auto">
          <a:xfrm flipH="1">
            <a:off x="7823223" y="5859286"/>
            <a:ext cx="89701" cy="35167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60" idx="5"/>
          </p:cNvCxnSpPr>
          <p:nvPr/>
        </p:nvCxnSpPr>
        <p:spPr bwMode="auto">
          <a:xfrm>
            <a:off x="8167510" y="5859286"/>
            <a:ext cx="412767" cy="35167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2226196" y="6208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1</a:t>
            </a:r>
            <a:endParaRPr lang="en-US" dirty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39375" y="55426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2</a:t>
            </a:r>
            <a:endParaRPr lang="en-US" dirty="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47142" y="620897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3</a:t>
            </a:r>
            <a:endParaRPr lang="en-US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05662" y="501652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4</a:t>
            </a:r>
            <a:endParaRPr lang="en-US" dirty="0"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58689" y="620897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5</a:t>
            </a:r>
            <a:endParaRPr lang="en-US" dirty="0"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95262" y="50513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3</a:t>
            </a:r>
            <a:endParaRPr lang="en-US" dirty="0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00857" y="590447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1</a:t>
            </a:r>
            <a:endParaRPr lang="en-US" dirty="0">
              <a:latin typeface="+mn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71326" y="554606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6</a:t>
            </a:r>
            <a:endParaRPr lang="en-US" dirty="0">
              <a:latin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447390" y="622150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7</a:t>
            </a:r>
            <a:endParaRPr lang="en-US" dirty="0">
              <a:latin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45862" y="6177208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7</a:t>
            </a:r>
            <a:endParaRPr lang="en-US" dirty="0"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32174" y="620897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1</a:t>
            </a:r>
            <a:endParaRPr lang="en-US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30082" y="552967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2</a:t>
            </a:r>
            <a:endParaRPr lang="en-US" dirty="0">
              <a:latin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66598" y="622802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35976" y="6175962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5</a:t>
            </a:r>
            <a:endParaRPr lang="en-US" dirty="0">
              <a:latin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10886" y="551607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6</a:t>
            </a:r>
            <a:endParaRPr lang="en-US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19908" y="3996456"/>
            <a:ext cx="7135149" cy="461665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replace n with one of </a:t>
            </a:r>
            <a:r>
              <a:rPr lang="en-US" sz="2400"/>
              <a:t>its neighbors </a:t>
            </a:r>
            <a:r>
              <a:rPr lang="en-US" sz="2400" dirty="0"/>
              <a:t>in in-order traversal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Efficiency of Binary Search Tree Operations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Helvetica" charset="0"/>
                <a:ea typeface="ヒラギノ角ゴ ProN W3" charset="0"/>
                <a:cs typeface="ヒラギノ角ゴ ProN W3" charset="0"/>
              </a:rPr>
              <a:t>The maximum number of comparisons for a search, insertion, or deletion operation is the height of the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Helvetica" charset="0"/>
                <a:ea typeface="ヒラギノ角ゴ ProN W3" charset="0"/>
                <a:cs typeface="ヒラギノ角ゴ ProN W3" charset="0"/>
              </a:rPr>
              <a:t>What is the maximum and minimum heights of a binary search tree of n nodes?</a:t>
            </a: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latin typeface="Helvetica" charset="0"/>
                <a:ea typeface="ヒラギノ角ゴ ProN W3" charset="0"/>
                <a:cs typeface="ヒラギノ角ゴ ProN W3" charset="0"/>
                <a:sym typeface="Symbol" charset="0"/>
              </a:rPr>
              <a:t>The </a:t>
            </a:r>
            <a:r>
              <a:rPr lang="en-US" sz="2200" dirty="0">
                <a:solidFill>
                  <a:srgbClr val="FF0000"/>
                </a:solidFill>
                <a:latin typeface="Helvetica" charset="0"/>
                <a:ea typeface="ヒラギノ角ゴ ProN W3" charset="0"/>
                <a:cs typeface="ヒラギノ角ゴ ProN W3" charset="0"/>
                <a:sym typeface="Symbol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Helvetica" charset="0"/>
                <a:ea typeface="ヒラギノ角ゴ ProN W3" charset="0"/>
                <a:cs typeface="ヒラギノ角ゴ ProN W3" charset="0"/>
                <a:sym typeface="Symbol" charset="0"/>
              </a:rPr>
              <a:t> of a binary search tree  determines the efficiency of its operations</a:t>
            </a: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>
              <a:latin typeface="Helvetica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2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1" y="5051425"/>
            <a:ext cx="3503613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668649" indent="-257172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028690" indent="-205738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440166" indent="-205738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51641" indent="-205738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63118" indent="-205738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674593" indent="-205738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086069" indent="-205738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497545" indent="-205738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SimSun" charset="0"/>
                <a:cs typeface="SimSun" charset="0"/>
              </a:rPr>
              <a:t> </a:t>
            </a:r>
          </a:p>
        </p:txBody>
      </p:sp>
      <p:graphicFrame>
        <p:nvGraphicFramePr>
          <p:cNvPr id="819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100718"/>
              </p:ext>
            </p:extLst>
          </p:nvPr>
        </p:nvGraphicFramePr>
        <p:xfrm>
          <a:off x="6531770" y="2878330"/>
          <a:ext cx="3811905" cy="263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0" r:id="rId4" imgW="6489700" imgH="4483100" progId="Visio.Drawing.11">
                  <p:embed/>
                </p:oleObj>
              </mc:Choice>
              <mc:Fallback>
                <p:oleObj r:id="rId4" imgW="6489700" imgH="44831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770" y="2878330"/>
                        <a:ext cx="3811905" cy="2638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26" y="3266950"/>
            <a:ext cx="4459128" cy="155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Summary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12633" y="1290162"/>
            <a:ext cx="8001000" cy="4789170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Trees are data structures that capture hierarchical relationships</a:t>
            </a:r>
          </a:p>
          <a:p>
            <a:pPr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Binary tree: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every parent can have at most two children</a:t>
            </a:r>
          </a:p>
          <a:p>
            <a:pPr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Traversal: walking through every node in a tree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preorder: visiting each parent </a:t>
            </a:r>
            <a:r>
              <a:rPr lang="en-US" i="1" dirty="0">
                <a:latin typeface="Helvetica" charset="0"/>
                <a:ea typeface="ヒラギノ角ゴ ProN W3" charset="0"/>
                <a:cs typeface="ヒラギノ角ゴ ProN W3" charset="0"/>
              </a:rPr>
              <a:t>before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 visiting its left and right children</a:t>
            </a:r>
          </a:p>
          <a:p>
            <a:pPr marL="571495" lvl="1" eaLnBrk="1" hangingPunct="1"/>
            <a:r>
              <a:rPr lang="en-US" dirty="0" err="1">
                <a:latin typeface="Helvetica" charset="0"/>
                <a:ea typeface="ヒラギノ角ゴ ProN W3" charset="0"/>
                <a:cs typeface="ヒラギノ角ゴ ProN W3" charset="0"/>
              </a:rPr>
              <a:t>inorder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: visiting each parent in </a:t>
            </a:r>
            <a:r>
              <a:rPr lang="en-US" i="1" dirty="0">
                <a:latin typeface="Helvetica" charset="0"/>
                <a:ea typeface="ヒラギノ角ゴ ProN W3" charset="0"/>
                <a:cs typeface="ヒラギノ角ゴ ProN W3" charset="0"/>
              </a:rPr>
              <a:t>between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 visiting left and right children</a:t>
            </a:r>
          </a:p>
          <a:p>
            <a:pPr marL="571495" lvl="1" eaLnBrk="1" hangingPunct="1"/>
            <a:r>
              <a:rPr lang="en-US" dirty="0" err="1">
                <a:latin typeface="Helvetica" charset="0"/>
                <a:ea typeface="ヒラギノ角ゴ ProN W3" charset="0"/>
                <a:cs typeface="ヒラギノ角ゴ ProN W3" charset="0"/>
              </a:rPr>
              <a:t>postorder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: visiting each parent </a:t>
            </a:r>
            <a:r>
              <a:rPr lang="en-US" i="1" dirty="0">
                <a:latin typeface="Helvetica" charset="0"/>
                <a:ea typeface="ヒラギノ角ゴ ProN W3" charset="0"/>
                <a:cs typeface="ヒラギノ角ゴ ProN W3" charset="0"/>
              </a:rPr>
              <a:t>after</a:t>
            </a: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 visiting left and right children</a:t>
            </a:r>
          </a:p>
          <a:p>
            <a:pPr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Binary search tree: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more efficient search by keeping the nodes ordered</a:t>
            </a:r>
            <a:endParaRPr lang="en-US" i="1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searching only requires visiting one node at every level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insertion and removal have to take care to preserve the 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Road Map</a:t>
            </a:r>
          </a:p>
        </p:txBody>
      </p:sp>
      <p:sp>
        <p:nvSpPr>
          <p:cNvPr id="47106" name="AutoShape 2"/>
          <p:cNvSpPr>
            <a:spLocks/>
          </p:cNvSpPr>
          <p:nvPr/>
        </p:nvSpPr>
        <p:spPr bwMode="auto">
          <a:xfrm>
            <a:off x="2381251" y="1451610"/>
            <a:ext cx="7429500" cy="571500"/>
          </a:xfrm>
          <a:prstGeom prst="roundRect">
            <a:avLst>
              <a:gd name="adj" fmla="val 3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500" dirty="0">
                <a:solidFill>
                  <a:srgbClr val="FFFFFF"/>
                </a:solidFill>
                <a:ea typeface="MS PGothic" charset="0"/>
                <a:cs typeface="MS PGothic" charset="0"/>
              </a:rPr>
              <a:t>Algorithm Design and Analysis</a:t>
            </a:r>
          </a:p>
        </p:txBody>
      </p:sp>
      <p:sp>
        <p:nvSpPr>
          <p:cNvPr id="47107" name="AutoShape 3"/>
          <p:cNvSpPr>
            <a:spLocks/>
          </p:cNvSpPr>
          <p:nvPr/>
        </p:nvSpPr>
        <p:spPr bwMode="auto">
          <a:xfrm>
            <a:off x="2279577" y="2708920"/>
            <a:ext cx="7429500" cy="548640"/>
          </a:xfrm>
          <a:prstGeom prst="roundRect">
            <a:avLst>
              <a:gd name="adj" fmla="val 3125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500" dirty="0">
                <a:solidFill>
                  <a:srgbClr val="FFFFFF"/>
                </a:solidFill>
                <a:ea typeface="MS PGothic" charset="0"/>
                <a:cs typeface="MS PGothic" charset="0"/>
              </a:rPr>
              <a:t>Fundamental Data Structures</a:t>
            </a:r>
          </a:p>
        </p:txBody>
      </p:sp>
      <p:sp>
        <p:nvSpPr>
          <p:cNvPr id="47108" name="AutoShape 4"/>
          <p:cNvSpPr>
            <a:spLocks/>
          </p:cNvSpPr>
          <p:nvPr/>
        </p:nvSpPr>
        <p:spPr bwMode="auto">
          <a:xfrm>
            <a:off x="2381251" y="5157192"/>
            <a:ext cx="7429500" cy="537210"/>
          </a:xfrm>
          <a:prstGeom prst="roundRect">
            <a:avLst>
              <a:gd name="adj" fmla="val 3191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500" dirty="0">
                <a:solidFill>
                  <a:srgbClr val="FFFFFF"/>
                </a:solidFill>
                <a:ea typeface="MS PGothic" charset="0"/>
                <a:cs typeface="MS PGothic" charset="0"/>
              </a:rPr>
              <a:t>Computational Intractability and Heuristic Reasoning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4878311" y="2060848"/>
            <a:ext cx="1688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  <a:sym typeface="Helvetica" charset="0"/>
              </a:rPr>
              <a:t>(Weeks 1 - 5)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4815433" y="5719436"/>
            <a:ext cx="20053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  <a:sym typeface="Helvetica" charset="0"/>
              </a:rPr>
              <a:t>(Weeks 10 - 13)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H="1">
            <a:off x="2927649" y="4567299"/>
            <a:ext cx="735807" cy="42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3" name="Rectangle 9"/>
          <p:cNvSpPr>
            <a:spLocks/>
          </p:cNvSpPr>
          <p:nvPr/>
        </p:nvSpPr>
        <p:spPr bwMode="auto">
          <a:xfrm>
            <a:off x="1607389" y="4386590"/>
            <a:ext cx="1270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ea typeface="MS PGothic" charset="0"/>
                <a:cs typeface="MS PGothic" charset="0"/>
              </a:rPr>
              <a:t>Next week</a:t>
            </a: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3647728" y="3573016"/>
            <a:ext cx="576064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85750" indent="-285750" algn="l">
              <a:lnSpc>
                <a:spcPct val="40000"/>
              </a:lnSpc>
              <a:spcBef>
                <a:spcPts val="2880"/>
              </a:spcBef>
              <a:buSzPct val="80000"/>
              <a:buFont typeface="Zapf Dingbats" charset="0"/>
              <a:buChar char="✦"/>
            </a:pPr>
            <a:r>
              <a:rPr lang="en-US" sz="20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Week 6: Linear data structures (stack, queue)</a:t>
            </a:r>
          </a:p>
          <a:p>
            <a:pPr marL="285750" indent="-285750" algn="l">
              <a:lnSpc>
                <a:spcPct val="40000"/>
              </a:lnSpc>
              <a:spcBef>
                <a:spcPts val="2880"/>
              </a:spcBef>
              <a:buSzPct val="80000"/>
              <a:buFont typeface="Zapf Dingbats" charset="0"/>
              <a:buChar char="✦"/>
            </a:pPr>
            <a:r>
              <a:rPr lang="en-US" sz="2000" dirty="0">
                <a:solidFill>
                  <a:srgbClr val="7030A0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Week 7: Hierarchical data structure (binary tree)</a:t>
            </a:r>
          </a:p>
          <a:p>
            <a:pPr marL="285750" indent="-285750" algn="l">
              <a:lnSpc>
                <a:spcPct val="40000"/>
              </a:lnSpc>
              <a:spcBef>
                <a:spcPts val="2880"/>
              </a:spcBef>
              <a:buSzPct val="80000"/>
              <a:buFont typeface="Zapf Dingbats" charset="0"/>
              <a:buChar char="✦"/>
            </a:pPr>
            <a:r>
              <a:rPr lang="en-US" sz="2000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Week 9: Networked data structure (graph)</a:t>
            </a:r>
          </a:p>
        </p:txBody>
      </p:sp>
    </p:spTree>
    <p:extLst>
      <p:ext uri="{BB962C8B-B14F-4D97-AF65-F5344CB8AC3E}">
        <p14:creationId xmlns:p14="http://schemas.microsoft.com/office/powerpoint/2010/main" val="21184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Reference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Handout on Fundamental Data Structures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ヒラギノ角ゴ ProN W3" charset="0"/>
                <a:cs typeface="ヒラギノ角ゴ ProN W3" charset="0"/>
              </a:rPr>
              <a:t>Chapter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ヒラギノ角ゴ ProN W3" charset="0"/>
                <a:cs typeface="ヒラギノ角ゴ ProN W3" charset="0"/>
              </a:rPr>
              <a:t>2</a:t>
            </a:r>
          </a:p>
          <a:p>
            <a:pPr marL="0" indent="0" eaLnBrk="1" hangingPunct="1">
              <a:buNone/>
              <a:defRPr/>
            </a:pPr>
            <a:endParaRPr lang="en-US" dirty="0">
              <a:solidFill>
                <a:srgbClr val="FF0000"/>
              </a:solidFill>
              <a:latin typeface="Helvetica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Non-linear Data Structures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68760"/>
            <a:ext cx="10668000" cy="4789170"/>
          </a:xfrm>
        </p:spPr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Representing not just the data elements, but also their </a:t>
            </a:r>
            <a:r>
              <a:rPr lang="en-US">
                <a:solidFill>
                  <a:srgbClr val="FF0000"/>
                </a:solidFill>
                <a:latin typeface="Helvetica" charset="0"/>
                <a:ea typeface="ヒラギノ角ゴ ProN W3" charset="0"/>
                <a:cs typeface="ヒラギノ角ゴ ProN W3" charset="0"/>
              </a:rPr>
              <a:t>relationships</a:t>
            </a:r>
          </a:p>
          <a:p>
            <a:pPr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Complex relationships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not just </a:t>
            </a:r>
            <a:r>
              <a:rPr lang="ja-JP" altLang="en-US" dirty="0">
                <a:latin typeface="Arial" charset="0"/>
                <a:ea typeface="ヒラギノ角ゴ ProN W3" charset="0"/>
                <a:cs typeface="ヒラギノ角ゴ ProN W3" charset="0"/>
              </a:rPr>
              <a:t>“</a:t>
            </a:r>
            <a:r>
              <a:rPr lang="en-US" altLang="ja-JP" dirty="0">
                <a:latin typeface="Helvetica" charset="0"/>
                <a:ea typeface="ヒラギノ角ゴ ProN W3" charset="0"/>
                <a:cs typeface="ヒラギノ角ゴ ProN W3" charset="0"/>
              </a:rPr>
              <a:t>before and after</a:t>
            </a:r>
            <a:r>
              <a:rPr lang="ja-JP" altLang="en-US" dirty="0">
                <a:latin typeface="Arial" charset="0"/>
                <a:ea typeface="ヒラギノ角ゴ ProN W3" charset="0"/>
                <a:cs typeface="ヒラギノ角ゴ ProN W3" charset="0"/>
              </a:rPr>
              <a:t>”</a:t>
            </a:r>
            <a:endParaRPr lang="en-US" altLang="ja-JP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Two types: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Trees</a:t>
            </a:r>
          </a:p>
          <a:p>
            <a:pPr marL="857241" lvl="2" eaLnBrk="1" hangingPunct="1">
              <a:buClrTx/>
            </a:pP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hierarchical</a:t>
            </a:r>
          </a:p>
          <a:p>
            <a:pPr marL="571495" lvl="1" eaLnBrk="1" hangingPunct="1"/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Graphs</a:t>
            </a:r>
          </a:p>
          <a:p>
            <a:pPr marL="857241" lvl="2" eaLnBrk="1" hangingPunct="1">
              <a:buClrTx/>
            </a:pPr>
            <a:r>
              <a:rPr lang="en-US" dirty="0">
                <a:latin typeface="Helvetica" charset="0"/>
                <a:ea typeface="ヒラギノ角ゴ ProN W3" charset="0"/>
                <a:cs typeface="ヒラギノ角ゴ ProN W3" charset="0"/>
              </a:rPr>
              <a:t>non-hierarchical</a:t>
            </a:r>
          </a:p>
        </p:txBody>
      </p:sp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18" y="2079454"/>
            <a:ext cx="22860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151091" y="2241038"/>
            <a:ext cx="4950572" cy="3171049"/>
            <a:chOff x="7151091" y="2241038"/>
            <a:chExt cx="4950572" cy="3171049"/>
          </a:xfrm>
        </p:grpSpPr>
        <p:sp>
          <p:nvSpPr>
            <p:cNvPr id="11" name="TextBox 10"/>
            <p:cNvSpPr txBox="1"/>
            <p:nvPr/>
          </p:nvSpPr>
          <p:spPr>
            <a:xfrm>
              <a:off x="8616280" y="2241038"/>
              <a:ext cx="922047" cy="538609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.com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00035" y="3151866"/>
              <a:ext cx="1913602" cy="538609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google.com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97167" y="4326059"/>
              <a:ext cx="2604496" cy="538609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mail.google.com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1091" y="4873478"/>
              <a:ext cx="2764026" cy="538609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news.google.com</a:t>
              </a:r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56461" y="3173302"/>
              <a:ext cx="1464888" cy="538609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bbc.com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13" idx="2"/>
            </p:cNvCxnSpPr>
            <p:nvPr/>
          </p:nvCxnSpPr>
          <p:spPr bwMode="auto">
            <a:xfrm flipH="1">
              <a:off x="7988905" y="2779647"/>
              <a:ext cx="1088399" cy="393655"/>
            </a:xfrm>
            <a:prstGeom prst="straightConnector1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>
              <a:stCxn id="13" idx="2"/>
            </p:cNvCxnSpPr>
            <p:nvPr/>
          </p:nvCxnSpPr>
          <p:spPr bwMode="auto">
            <a:xfrm>
              <a:off x="9077304" y="2779647"/>
              <a:ext cx="1279532" cy="372219"/>
            </a:xfrm>
            <a:prstGeom prst="straightConnector1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10356836" y="3690475"/>
              <a:ext cx="442579" cy="635584"/>
            </a:xfrm>
            <a:prstGeom prst="straightConnector1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H="1">
              <a:off x="8533104" y="3690475"/>
              <a:ext cx="1823732" cy="1183003"/>
            </a:xfrm>
            <a:prstGeom prst="straightConnector1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Example: File Directory Structure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080135"/>
            <a:ext cx="9029700" cy="570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945835"/>
            <a:ext cx="5875020" cy="583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Example: Organizational Chart</a:t>
            </a:r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1706880" y="5452110"/>
            <a:ext cx="162306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 u="sng">
                <a:solidFill>
                  <a:schemeClr val="tx1"/>
                </a:solidFill>
                <a:ea typeface="MS PGothic" charset="0"/>
                <a:cs typeface="MS PGothic" charset="0"/>
                <a:hlinkClick r:id="rId4"/>
              </a:rPr>
              <a:t>http://tech.fortune.cnn.com/2011/08/29/rethinking-apples-org-chart/</a:t>
            </a:r>
            <a:endParaRPr lang="en-US" sz="1300" u="sng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01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79376" y="26690"/>
            <a:ext cx="10668000" cy="1143000"/>
          </a:xfrm>
        </p:spPr>
        <p:txBody>
          <a:bodyPr/>
          <a:lstStyle/>
          <a:p>
            <a:pPr eaLnBrk="1" hangingPunct="1"/>
            <a:r>
              <a:rPr lang="en-US">
                <a:latin typeface="Helvetica" charset="0"/>
                <a:ea typeface="ヒラギノ角ゴ ProN W3" charset="0"/>
                <a:cs typeface="ヒラギノ角ゴ ProN W3" charset="0"/>
              </a:rPr>
              <a:t>Recursive Definition of a Tree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604" y="1117284"/>
            <a:ext cx="8698780" cy="130302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Helvetica" charset="0"/>
                <a:ea typeface="ヒラギノ角ゴ ProN W3" charset="0"/>
                <a:cs typeface="ヒラギノ角ゴ ProN W3" charset="0"/>
              </a:rPr>
              <a:t>A tree consists of:</a:t>
            </a:r>
          </a:p>
          <a:p>
            <a:pPr marL="571495" lvl="1" eaLnBrk="1" hangingPunct="1"/>
            <a:r>
              <a:rPr lang="en-US" sz="2400" dirty="0">
                <a:latin typeface="Helvetica" charset="0"/>
                <a:ea typeface="ヒラギノ角ゴ ProN W3" charset="0"/>
                <a:cs typeface="ヒラギノ角ゴ ProN W3" charset="0"/>
              </a:rPr>
              <a:t>a root node </a:t>
            </a:r>
            <a:r>
              <a:rPr lang="en-US" sz="24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n</a:t>
            </a:r>
            <a:endParaRPr lang="en-US" sz="2400" dirty="0">
              <a:latin typeface="Helvetica" charset="0"/>
              <a:ea typeface="ヒラギノ角ゴ ProN W3" charset="0"/>
              <a:cs typeface="ヒラギノ角ゴ ProN W3" charset="0"/>
            </a:endParaRPr>
          </a:p>
          <a:p>
            <a:pPr marL="571495" lvl="1" eaLnBrk="1" hangingPunct="1"/>
            <a:r>
              <a:rPr lang="en-US" sz="2400" dirty="0">
                <a:latin typeface="Helvetica" charset="0"/>
                <a:ea typeface="ヒラギノ角ゴ ProN W3" charset="0"/>
                <a:cs typeface="ヒラギノ角ゴ ProN W3" charset="0"/>
              </a:rPr>
              <a:t>zero or more sub-trees, each rooted at a child of </a:t>
            </a:r>
            <a:r>
              <a:rPr lang="en-US" sz="2400" dirty="0">
                <a:latin typeface="Courier" charset="0"/>
                <a:ea typeface="ヒラギノ角ゴ ProN W3" charset="0"/>
                <a:cs typeface="ヒラギノ角ゴ ProN W3" charset="0"/>
                <a:sym typeface="Courier" charset="0"/>
              </a:rPr>
              <a:t>n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61" y="2707482"/>
            <a:ext cx="8196739" cy="396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86077" y="2711768"/>
            <a:ext cx="1508759" cy="994410"/>
            <a:chOff x="0" y="26"/>
            <a:chExt cx="1056" cy="696"/>
          </a:xfrm>
        </p:grpSpPr>
        <p:sp>
          <p:nvSpPr>
            <p:cNvPr id="32782" name="Rectangle 4"/>
            <p:cNvSpPr>
              <a:spLocks/>
            </p:cNvSpPr>
            <p:nvPr/>
          </p:nvSpPr>
          <p:spPr bwMode="auto">
            <a:xfrm>
              <a:off x="241" y="26"/>
              <a:ext cx="81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  <a:ea typeface="MS PGothic" charset="0"/>
                  <a:cs typeface="MS PGothic" charset="0"/>
                </a:rPr>
                <a:t>root node</a:t>
              </a:r>
            </a:p>
          </p:txBody>
        </p:sp>
        <p:sp>
          <p:nvSpPr>
            <p:cNvPr id="32783" name="Line 5"/>
            <p:cNvSpPr>
              <a:spLocks noChangeShapeType="1"/>
            </p:cNvSpPr>
            <p:nvPr/>
          </p:nvSpPr>
          <p:spPr bwMode="auto">
            <a:xfrm rot="10800000" flipH="1">
              <a:off x="0" y="282"/>
              <a:ext cx="597" cy="4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941195" y="3394712"/>
            <a:ext cx="1428750" cy="827247"/>
            <a:chOff x="0" y="0"/>
            <a:chExt cx="1000" cy="579"/>
          </a:xfrm>
        </p:grpSpPr>
        <p:sp>
          <p:nvSpPr>
            <p:cNvPr id="32780" name="Rectangle 7"/>
            <p:cNvSpPr>
              <a:spLocks/>
            </p:cNvSpPr>
            <p:nvPr/>
          </p:nvSpPr>
          <p:spPr bwMode="auto">
            <a:xfrm>
              <a:off x="0" y="0"/>
              <a:ext cx="10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>
                  <a:solidFill>
                    <a:srgbClr val="FF0000"/>
                  </a:solidFill>
                  <a:ea typeface="MS PGothic" charset="0"/>
                  <a:cs typeface="MS PGothic" charset="0"/>
                </a:rPr>
                <a:t>subtree 1</a:t>
              </a:r>
            </a:p>
          </p:txBody>
        </p:sp>
        <p:sp>
          <p:nvSpPr>
            <p:cNvPr id="32781" name="Line 8"/>
            <p:cNvSpPr>
              <a:spLocks noChangeShapeType="1"/>
            </p:cNvSpPr>
            <p:nvPr/>
          </p:nvSpPr>
          <p:spPr bwMode="auto">
            <a:xfrm rot="10800000">
              <a:off x="436" y="247"/>
              <a:ext cx="250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462010" y="3394711"/>
            <a:ext cx="1428750" cy="847249"/>
            <a:chOff x="0" y="0"/>
            <a:chExt cx="1000" cy="593"/>
          </a:xfrm>
        </p:grpSpPr>
        <p:sp>
          <p:nvSpPr>
            <p:cNvPr id="32778" name="Rectangle 10"/>
            <p:cNvSpPr>
              <a:spLocks/>
            </p:cNvSpPr>
            <p:nvPr/>
          </p:nvSpPr>
          <p:spPr bwMode="auto">
            <a:xfrm>
              <a:off x="0" y="0"/>
              <a:ext cx="10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>
                  <a:solidFill>
                    <a:srgbClr val="FF0000"/>
                  </a:solidFill>
                  <a:ea typeface="MS PGothic" charset="0"/>
                  <a:cs typeface="MS PGothic" charset="0"/>
                </a:rPr>
                <a:t>subtree 3</a:t>
              </a:r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10800000" flipH="1">
              <a:off x="297" y="282"/>
              <a:ext cx="168" cy="3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381750" y="4206240"/>
            <a:ext cx="1428750" cy="651510"/>
            <a:chOff x="0" y="0"/>
            <a:chExt cx="1000" cy="456"/>
          </a:xfrm>
        </p:grpSpPr>
        <p:sp>
          <p:nvSpPr>
            <p:cNvPr id="32776" name="Rectangle 13"/>
            <p:cNvSpPr>
              <a:spLocks/>
            </p:cNvSpPr>
            <p:nvPr/>
          </p:nvSpPr>
          <p:spPr bwMode="auto">
            <a:xfrm>
              <a:off x="0" y="0"/>
              <a:ext cx="10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>
                  <a:solidFill>
                    <a:srgbClr val="FF0000"/>
                  </a:solidFill>
                  <a:ea typeface="MS PGothic" charset="0"/>
                  <a:cs typeface="MS PGothic" charset="0"/>
                </a:rPr>
                <a:t>subtree 2</a:t>
              </a:r>
            </a:p>
          </p:txBody>
        </p:sp>
        <p:sp>
          <p:nvSpPr>
            <p:cNvPr id="32777" name="Line 14"/>
            <p:cNvSpPr>
              <a:spLocks noChangeShapeType="1"/>
            </p:cNvSpPr>
            <p:nvPr/>
          </p:nvSpPr>
          <p:spPr bwMode="auto">
            <a:xfrm rot="10800000" flipH="1">
              <a:off x="125" y="282"/>
              <a:ext cx="340" cy="1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Binary Tree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44" y="1412776"/>
            <a:ext cx="10668000" cy="4789170"/>
          </a:xfrm>
        </p:spPr>
        <p:txBody>
          <a:bodyPr/>
          <a:lstStyle/>
          <a:p>
            <a:r>
              <a:rPr lang="en-US" b="1" dirty="0" smtClean="0"/>
              <a:t>Heaps</a:t>
            </a:r>
            <a:r>
              <a:rPr lang="en-US" dirty="0" smtClean="0"/>
              <a:t>: Used </a:t>
            </a:r>
            <a:r>
              <a:rPr lang="en-US" dirty="0"/>
              <a:t>in implementing efficient priority-</a:t>
            </a:r>
            <a:r>
              <a:rPr lang="en-US" dirty="0" smtClean="0"/>
              <a:t>queues.</a:t>
            </a:r>
          </a:p>
          <a:p>
            <a:r>
              <a:rPr lang="en-US" b="1" dirty="0"/>
              <a:t>Huffman Coding </a:t>
            </a:r>
            <a:r>
              <a:rPr lang="en-US" b="1" dirty="0" smtClean="0"/>
              <a:t>Tree</a:t>
            </a:r>
            <a:r>
              <a:rPr lang="en-US" dirty="0" smtClean="0"/>
              <a:t>: Commonly used </a:t>
            </a:r>
            <a:r>
              <a:rPr lang="en-US" dirty="0"/>
              <a:t>in </a:t>
            </a:r>
            <a:r>
              <a:rPr lang="en-US" dirty="0" smtClean="0"/>
              <a:t>data compression methods, such </a:t>
            </a:r>
            <a:r>
              <a:rPr lang="en-US" dirty="0"/>
              <a:t>as </a:t>
            </a:r>
            <a:r>
              <a:rPr lang="en-US" dirty="0" smtClean="0"/>
              <a:t>ZIP, JPEG, and MP3.</a:t>
            </a:r>
          </a:p>
          <a:p>
            <a:r>
              <a:rPr lang="en-US" b="1" dirty="0"/>
              <a:t>Syntax </a:t>
            </a:r>
            <a:r>
              <a:rPr lang="en-US" b="1" dirty="0" smtClean="0"/>
              <a:t>Tree</a:t>
            </a:r>
            <a:r>
              <a:rPr lang="en-US" dirty="0" smtClean="0"/>
              <a:t>: How computer interprets your programs, and how calculators interprets your arithmetic expressions.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79576" y="3645024"/>
            <a:ext cx="1872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Courier New"/>
                <a:cs typeface="Courier New"/>
              </a:rPr>
              <a:t>while b ≠ 0</a:t>
            </a:r>
          </a:p>
          <a:p>
            <a:pPr algn="l"/>
            <a:r>
              <a:rPr lang="en-US" sz="1400" dirty="0">
                <a:latin typeface="Courier New"/>
                <a:cs typeface="Courier New"/>
              </a:rPr>
              <a:t>  if a &gt; b</a:t>
            </a:r>
          </a:p>
          <a:p>
            <a:pPr algn="l"/>
            <a:r>
              <a:rPr lang="en-US" sz="1400" dirty="0">
                <a:latin typeface="Courier New"/>
                <a:cs typeface="Courier New"/>
              </a:rPr>
              <a:t>    a := a − b</a:t>
            </a:r>
          </a:p>
          <a:p>
            <a:pPr algn="l"/>
            <a:r>
              <a:rPr lang="en-US" sz="1400" dirty="0">
                <a:latin typeface="Courier New"/>
                <a:cs typeface="Courier New"/>
              </a:rPr>
              <a:t>  else</a:t>
            </a:r>
          </a:p>
          <a:p>
            <a:pPr algn="l"/>
            <a:r>
              <a:rPr lang="en-US" sz="1400" dirty="0">
                <a:latin typeface="Courier New"/>
                <a:cs typeface="Courier New"/>
              </a:rPr>
              <a:t>    b := b − a</a:t>
            </a:r>
          </a:p>
          <a:p>
            <a:pPr algn="l"/>
            <a:r>
              <a:rPr lang="en-US" sz="1400" dirty="0">
                <a:latin typeface="Courier New"/>
                <a:cs typeface="Courier New"/>
              </a:rPr>
              <a:t>  end</a:t>
            </a:r>
          </a:p>
          <a:p>
            <a:pPr algn="l"/>
            <a:r>
              <a:rPr lang="en-US" sz="1400" dirty="0">
                <a:latin typeface="Courier New"/>
                <a:cs typeface="Courier New"/>
              </a:rPr>
              <a:t>end</a:t>
            </a:r>
          </a:p>
          <a:p>
            <a:pPr algn="l"/>
            <a:r>
              <a:rPr lang="en-US" sz="1400" dirty="0">
                <a:latin typeface="Courier New"/>
                <a:cs typeface="Courier New"/>
              </a:rPr>
              <a:t>return a</a:t>
            </a:r>
          </a:p>
        </p:txBody>
      </p:sp>
      <p:pic>
        <p:nvPicPr>
          <p:cNvPr id="6" name="Picture 5" descr="512px-Abstract_syntax_tree_for_Euclidean_algorithm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3501008"/>
            <a:ext cx="331236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27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"/>
        <a:ea typeface="ヒラギノ角ゴ ProN W3"/>
        <a:cs typeface="ヒラギノ角ゴ ProN W3"/>
      </a:majorFont>
      <a:minorFont>
        <a:latin typeface="Helvetic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">
  <a:themeElements>
    <a:clrScheme name="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Helvetica"/>
        <a:ea typeface="ヒラギノ角ゴ ProN W6"/>
        <a:cs typeface="ヒラギノ角ゴ ProN W6"/>
      </a:majorFont>
      <a:minorFont>
        <a:latin typeface="Helvetic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copy">
  <a:themeElements>
    <a:clrScheme name="Title &amp; Bullets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Helvetica"/>
        <a:ea typeface="ヒラギノ角ゴ ProN W3"/>
        <a:cs typeface="ヒラギノ角ゴ ProN W3"/>
      </a:majorFont>
      <a:minorFont>
        <a:latin typeface="Helvetic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MU S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Pages>0</Pages>
  <Words>1586</Words>
  <Characters>0</Characters>
  <Application>Microsoft Macintosh PowerPoint</Application>
  <PresentationFormat>Widescreen</PresentationFormat>
  <Lines>0</Lines>
  <Paragraphs>321</Paragraphs>
  <Slides>36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6" baseType="lpstr">
      <vt:lpstr>Calibri</vt:lpstr>
      <vt:lpstr>Courier</vt:lpstr>
      <vt:lpstr>Courier New</vt:lpstr>
      <vt:lpstr>Gill Sans</vt:lpstr>
      <vt:lpstr>Helvetica</vt:lpstr>
      <vt:lpstr>MS PGothic</vt:lpstr>
      <vt:lpstr>ＭＳ Ｐゴシック</vt:lpstr>
      <vt:lpstr>SimSun</vt:lpstr>
      <vt:lpstr>Symbol</vt:lpstr>
      <vt:lpstr>Zapf Dingbats</vt:lpstr>
      <vt:lpstr>ヒラギノ角ゴ ProN W3</vt:lpstr>
      <vt:lpstr>ヒラギノ角ゴ ProN W6</vt:lpstr>
      <vt:lpstr>宋体</vt:lpstr>
      <vt:lpstr>Arial</vt:lpstr>
      <vt:lpstr>Title &amp; Bullets</vt:lpstr>
      <vt:lpstr>Title</vt:lpstr>
      <vt:lpstr>Title &amp; Bullets copy</vt:lpstr>
      <vt:lpstr>Blank</vt:lpstr>
      <vt:lpstr>SMU SIS</vt:lpstr>
      <vt:lpstr>Visio.Drawing.11</vt:lpstr>
      <vt:lpstr>CS1702: Computational Thinking Week 7: Binary Tree</vt:lpstr>
      <vt:lpstr>Road Map</vt:lpstr>
      <vt:lpstr>Good Things Come in Pairs</vt:lpstr>
      <vt:lpstr>Reference</vt:lpstr>
      <vt:lpstr>Non-linear Data Structures</vt:lpstr>
      <vt:lpstr>Example: File Directory Structure</vt:lpstr>
      <vt:lpstr>Example: Organizational Chart</vt:lpstr>
      <vt:lpstr>Recursive Definition of a Tree</vt:lpstr>
      <vt:lpstr>Why is Binary Tree Important?</vt:lpstr>
      <vt:lpstr>Relationships</vt:lpstr>
      <vt:lpstr>Level and Height</vt:lpstr>
      <vt:lpstr>Binary Tree</vt:lpstr>
      <vt:lpstr>Types of Binary Tree</vt:lpstr>
      <vt:lpstr>Types of Binary Tree</vt:lpstr>
      <vt:lpstr>Implementation of Binary Tree</vt:lpstr>
      <vt:lpstr>Node Object: Operations (For Your Reference)</vt:lpstr>
      <vt:lpstr>BinaryTree Object: Operations  (For Your Reference)</vt:lpstr>
      <vt:lpstr>Traversals of a Binary Tree</vt:lpstr>
      <vt:lpstr>Traversal: preorder</vt:lpstr>
      <vt:lpstr>Traversal: inorder</vt:lpstr>
      <vt:lpstr>Traversal: postorder</vt:lpstr>
      <vt:lpstr>Traversal of a Binary Tree</vt:lpstr>
      <vt:lpstr>Practice Traversal #1</vt:lpstr>
      <vt:lpstr>Binary Search Tree</vt:lpstr>
      <vt:lpstr>Example: Binary Search Tree</vt:lpstr>
      <vt:lpstr>Example: Binary Search Tree</vt:lpstr>
      <vt:lpstr>BinarySearchTree Object: Operations</vt:lpstr>
      <vt:lpstr>Searching a Binary Search Tree</vt:lpstr>
      <vt:lpstr>Helper Method searchbst</vt:lpstr>
      <vt:lpstr>Inserting a Node into a Binary Search Tree</vt:lpstr>
      <vt:lpstr>PowerPoint Presentation</vt:lpstr>
      <vt:lpstr>Removing a Node from Binary Search Tree</vt:lpstr>
      <vt:lpstr>Removing a Node from Binary Search Tree</vt:lpstr>
      <vt:lpstr>Efficiency of Binary Search Tree Operations</vt:lpstr>
      <vt:lpstr>Summary</vt:lpstr>
      <vt:lpstr>Road Map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Map</dc:title>
  <dc:subject/>
  <dc:creator/>
  <cp:keywords/>
  <dc:description/>
  <cp:lastModifiedBy>DING Xuhua</cp:lastModifiedBy>
  <cp:revision>171</cp:revision>
  <cp:lastPrinted>2014-02-18T18:28:57Z</cp:lastPrinted>
  <dcterms:modified xsi:type="dcterms:W3CDTF">2020-02-17T07:05:13Z</dcterms:modified>
</cp:coreProperties>
</file>