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03767-C200-4DCB-A3B8-A47A4AFE4D9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0990DC9-60F0-4776-9D82-2C7DC53FE3BF}">
      <dgm:prSet/>
      <dgm:spPr/>
      <dgm:t>
        <a:bodyPr/>
        <a:lstStyle/>
        <a:p>
          <a:r>
            <a:rPr lang="ro-RO"/>
            <a:t>Când un număr este pătrat perfect?</a:t>
          </a:r>
          <a:endParaRPr lang="en-US"/>
        </a:p>
      </dgm:t>
    </dgm:pt>
    <dgm:pt modelId="{9C7900B5-A4CB-4454-8BA2-F838ECBA0828}" type="parTrans" cxnId="{093471ED-8551-4259-BBF7-28FD381233DF}">
      <dgm:prSet/>
      <dgm:spPr/>
      <dgm:t>
        <a:bodyPr/>
        <a:lstStyle/>
        <a:p>
          <a:endParaRPr lang="en-US"/>
        </a:p>
      </dgm:t>
    </dgm:pt>
    <dgm:pt modelId="{791D4E75-117E-4346-AD69-0FCA580DB8AB}" type="sibTrans" cxnId="{093471ED-8551-4259-BBF7-28FD381233DF}">
      <dgm:prSet/>
      <dgm:spPr/>
      <dgm:t>
        <a:bodyPr/>
        <a:lstStyle/>
        <a:p>
          <a:endParaRPr lang="en-US"/>
        </a:p>
      </dgm:t>
    </dgm:pt>
    <dgm:pt modelId="{52228E09-A8C6-4407-8AAC-1ECE3404205F}">
      <dgm:prSet/>
      <dgm:spPr/>
      <dgm:t>
        <a:bodyPr/>
        <a:lstStyle/>
        <a:p>
          <a:r>
            <a:rPr lang="ro-RO" dirty="0"/>
            <a:t>Un număr este pătrat perfect atunci când rădăcina pătrată a acelui număr este un întreg.</a:t>
          </a:r>
          <a:endParaRPr lang="en-US" dirty="0"/>
        </a:p>
      </dgm:t>
    </dgm:pt>
    <dgm:pt modelId="{2E9C34EF-B132-440F-9C38-8307A004EB3C}" type="parTrans" cxnId="{6BE9CE51-8EB6-40CE-B21C-1AC54A44B6D6}">
      <dgm:prSet/>
      <dgm:spPr/>
      <dgm:t>
        <a:bodyPr/>
        <a:lstStyle/>
        <a:p>
          <a:endParaRPr lang="en-US"/>
        </a:p>
      </dgm:t>
    </dgm:pt>
    <dgm:pt modelId="{5EBC9CEA-4A1E-4BC3-83B8-3ADB2C33E7BA}" type="sibTrans" cxnId="{6BE9CE51-8EB6-40CE-B21C-1AC54A44B6D6}">
      <dgm:prSet/>
      <dgm:spPr/>
      <dgm:t>
        <a:bodyPr/>
        <a:lstStyle/>
        <a:p>
          <a:endParaRPr lang="en-US"/>
        </a:p>
      </dgm:t>
    </dgm:pt>
    <dgm:pt modelId="{01E2B093-3C5A-4B87-AC80-6CDD275A9CCA}" type="pres">
      <dgm:prSet presAssocID="{95D03767-C200-4DCB-A3B8-A47A4AFE4D96}" presName="hierChild1" presStyleCnt="0">
        <dgm:presLayoutVars>
          <dgm:chPref val="1"/>
          <dgm:dir/>
          <dgm:animOne val="branch"/>
          <dgm:animLvl val="lvl"/>
          <dgm:resizeHandles/>
        </dgm:presLayoutVars>
      </dgm:prSet>
      <dgm:spPr/>
    </dgm:pt>
    <dgm:pt modelId="{DA3D2D8D-C9F9-4D4D-ADAA-F6E8BB20D123}" type="pres">
      <dgm:prSet presAssocID="{40990DC9-60F0-4776-9D82-2C7DC53FE3BF}" presName="hierRoot1" presStyleCnt="0"/>
      <dgm:spPr/>
    </dgm:pt>
    <dgm:pt modelId="{7A997BE4-CC4A-49FF-8D80-782E5456771A}" type="pres">
      <dgm:prSet presAssocID="{40990DC9-60F0-4776-9D82-2C7DC53FE3BF}" presName="composite" presStyleCnt="0"/>
      <dgm:spPr/>
    </dgm:pt>
    <dgm:pt modelId="{CEF803DC-17A0-4C96-8990-E9F7EAA75EB6}" type="pres">
      <dgm:prSet presAssocID="{40990DC9-60F0-4776-9D82-2C7DC53FE3BF}" presName="background" presStyleLbl="node0" presStyleIdx="0" presStyleCnt="2"/>
      <dgm:spPr/>
    </dgm:pt>
    <dgm:pt modelId="{866634EB-1640-4559-8CC4-22AC748FC244}" type="pres">
      <dgm:prSet presAssocID="{40990DC9-60F0-4776-9D82-2C7DC53FE3BF}" presName="text" presStyleLbl="fgAcc0" presStyleIdx="0" presStyleCnt="2">
        <dgm:presLayoutVars>
          <dgm:chPref val="3"/>
        </dgm:presLayoutVars>
      </dgm:prSet>
      <dgm:spPr/>
    </dgm:pt>
    <dgm:pt modelId="{1D6F3C01-0234-46A0-BF5B-47501B80E4D6}" type="pres">
      <dgm:prSet presAssocID="{40990DC9-60F0-4776-9D82-2C7DC53FE3BF}" presName="hierChild2" presStyleCnt="0"/>
      <dgm:spPr/>
    </dgm:pt>
    <dgm:pt modelId="{74416C8A-C0B5-4BAD-BD40-6A87DE284CAF}" type="pres">
      <dgm:prSet presAssocID="{52228E09-A8C6-4407-8AAC-1ECE3404205F}" presName="hierRoot1" presStyleCnt="0"/>
      <dgm:spPr/>
    </dgm:pt>
    <dgm:pt modelId="{0CA9AF6B-3780-4CE9-857C-AFE3EBAF9B4E}" type="pres">
      <dgm:prSet presAssocID="{52228E09-A8C6-4407-8AAC-1ECE3404205F}" presName="composite" presStyleCnt="0"/>
      <dgm:spPr/>
    </dgm:pt>
    <dgm:pt modelId="{011F4E15-A3BF-42C6-BD39-A1DD0D1E3BC3}" type="pres">
      <dgm:prSet presAssocID="{52228E09-A8C6-4407-8AAC-1ECE3404205F}" presName="background" presStyleLbl="node0" presStyleIdx="1" presStyleCnt="2"/>
      <dgm:spPr/>
    </dgm:pt>
    <dgm:pt modelId="{DA52FD4F-B95B-46B6-8A13-4524AD702ED8}" type="pres">
      <dgm:prSet presAssocID="{52228E09-A8C6-4407-8AAC-1ECE3404205F}" presName="text" presStyleLbl="fgAcc0" presStyleIdx="1" presStyleCnt="2">
        <dgm:presLayoutVars>
          <dgm:chPref val="3"/>
        </dgm:presLayoutVars>
      </dgm:prSet>
      <dgm:spPr/>
    </dgm:pt>
    <dgm:pt modelId="{30D746CE-BCAC-4759-B8D0-9AE5A1622AE7}" type="pres">
      <dgm:prSet presAssocID="{52228E09-A8C6-4407-8AAC-1ECE3404205F}" presName="hierChild2" presStyleCnt="0"/>
      <dgm:spPr/>
    </dgm:pt>
  </dgm:ptLst>
  <dgm:cxnLst>
    <dgm:cxn modelId="{6BE9CE51-8EB6-40CE-B21C-1AC54A44B6D6}" srcId="{95D03767-C200-4DCB-A3B8-A47A4AFE4D96}" destId="{52228E09-A8C6-4407-8AAC-1ECE3404205F}" srcOrd="1" destOrd="0" parTransId="{2E9C34EF-B132-440F-9C38-8307A004EB3C}" sibTransId="{5EBC9CEA-4A1E-4BC3-83B8-3ADB2C33E7BA}"/>
    <dgm:cxn modelId="{8C0D7D53-0579-4FA5-B4AF-A153718B0C2B}" type="presOf" srcId="{52228E09-A8C6-4407-8AAC-1ECE3404205F}" destId="{DA52FD4F-B95B-46B6-8A13-4524AD702ED8}" srcOrd="0" destOrd="0" presId="urn:microsoft.com/office/officeart/2005/8/layout/hierarchy1"/>
    <dgm:cxn modelId="{DB0EB1AA-9C84-4DBB-824E-4FD24B2660CF}" type="presOf" srcId="{95D03767-C200-4DCB-A3B8-A47A4AFE4D96}" destId="{01E2B093-3C5A-4B87-AC80-6CDD275A9CCA}" srcOrd="0" destOrd="0" presId="urn:microsoft.com/office/officeart/2005/8/layout/hierarchy1"/>
    <dgm:cxn modelId="{43795BE2-3F03-4272-A337-1811A6BCCE85}" type="presOf" srcId="{40990DC9-60F0-4776-9D82-2C7DC53FE3BF}" destId="{866634EB-1640-4559-8CC4-22AC748FC244}" srcOrd="0" destOrd="0" presId="urn:microsoft.com/office/officeart/2005/8/layout/hierarchy1"/>
    <dgm:cxn modelId="{093471ED-8551-4259-BBF7-28FD381233DF}" srcId="{95D03767-C200-4DCB-A3B8-A47A4AFE4D96}" destId="{40990DC9-60F0-4776-9D82-2C7DC53FE3BF}" srcOrd="0" destOrd="0" parTransId="{9C7900B5-A4CB-4454-8BA2-F838ECBA0828}" sibTransId="{791D4E75-117E-4346-AD69-0FCA580DB8AB}"/>
    <dgm:cxn modelId="{737D60F7-538E-4EAE-85AE-D45437AEDD0F}" type="presParOf" srcId="{01E2B093-3C5A-4B87-AC80-6CDD275A9CCA}" destId="{DA3D2D8D-C9F9-4D4D-ADAA-F6E8BB20D123}" srcOrd="0" destOrd="0" presId="urn:microsoft.com/office/officeart/2005/8/layout/hierarchy1"/>
    <dgm:cxn modelId="{A8DC48F7-6850-4F1B-B03E-F9994B5A2E14}" type="presParOf" srcId="{DA3D2D8D-C9F9-4D4D-ADAA-F6E8BB20D123}" destId="{7A997BE4-CC4A-49FF-8D80-782E5456771A}" srcOrd="0" destOrd="0" presId="urn:microsoft.com/office/officeart/2005/8/layout/hierarchy1"/>
    <dgm:cxn modelId="{A200EB73-8206-49C2-BDFE-5E74B6D7098B}" type="presParOf" srcId="{7A997BE4-CC4A-49FF-8D80-782E5456771A}" destId="{CEF803DC-17A0-4C96-8990-E9F7EAA75EB6}" srcOrd="0" destOrd="0" presId="urn:microsoft.com/office/officeart/2005/8/layout/hierarchy1"/>
    <dgm:cxn modelId="{2883167D-9BEC-4B9A-85A5-E6E561B1171D}" type="presParOf" srcId="{7A997BE4-CC4A-49FF-8D80-782E5456771A}" destId="{866634EB-1640-4559-8CC4-22AC748FC244}" srcOrd="1" destOrd="0" presId="urn:microsoft.com/office/officeart/2005/8/layout/hierarchy1"/>
    <dgm:cxn modelId="{547E5328-4B64-4890-94B7-BFF45D675EF0}" type="presParOf" srcId="{DA3D2D8D-C9F9-4D4D-ADAA-F6E8BB20D123}" destId="{1D6F3C01-0234-46A0-BF5B-47501B80E4D6}" srcOrd="1" destOrd="0" presId="urn:microsoft.com/office/officeart/2005/8/layout/hierarchy1"/>
    <dgm:cxn modelId="{EAB3AD05-7A02-4021-A4B3-1D321D128C14}" type="presParOf" srcId="{01E2B093-3C5A-4B87-AC80-6CDD275A9CCA}" destId="{74416C8A-C0B5-4BAD-BD40-6A87DE284CAF}" srcOrd="1" destOrd="0" presId="urn:microsoft.com/office/officeart/2005/8/layout/hierarchy1"/>
    <dgm:cxn modelId="{8BB62C0D-01CE-4DFC-BD6F-739861314609}" type="presParOf" srcId="{74416C8A-C0B5-4BAD-BD40-6A87DE284CAF}" destId="{0CA9AF6B-3780-4CE9-857C-AFE3EBAF9B4E}" srcOrd="0" destOrd="0" presId="urn:microsoft.com/office/officeart/2005/8/layout/hierarchy1"/>
    <dgm:cxn modelId="{5FB33817-6094-4FDE-928F-A5DBB8E446A9}" type="presParOf" srcId="{0CA9AF6B-3780-4CE9-857C-AFE3EBAF9B4E}" destId="{011F4E15-A3BF-42C6-BD39-A1DD0D1E3BC3}" srcOrd="0" destOrd="0" presId="urn:microsoft.com/office/officeart/2005/8/layout/hierarchy1"/>
    <dgm:cxn modelId="{AEC51C6A-5AF6-4921-BB95-8154EB44893A}" type="presParOf" srcId="{0CA9AF6B-3780-4CE9-857C-AFE3EBAF9B4E}" destId="{DA52FD4F-B95B-46B6-8A13-4524AD702ED8}" srcOrd="1" destOrd="0" presId="urn:microsoft.com/office/officeart/2005/8/layout/hierarchy1"/>
    <dgm:cxn modelId="{D1D0FB02-EAA9-4730-983F-538CB5672258}" type="presParOf" srcId="{74416C8A-C0B5-4BAD-BD40-6A87DE284CAF}" destId="{30D746CE-BCAC-4759-B8D0-9AE5A1622AE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803DC-17A0-4C96-8990-E9F7EAA75EB6}">
      <dsp:nvSpPr>
        <dsp:cNvPr id="0" name=""/>
        <dsp:cNvSpPr/>
      </dsp:nvSpPr>
      <dsp:spPr>
        <a:xfrm>
          <a:off x="1283"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6634EB-1640-4559-8CC4-22AC748FC244}">
      <dsp:nvSpPr>
        <dsp:cNvPr id="0" name=""/>
        <dsp:cNvSpPr/>
      </dsp:nvSpPr>
      <dsp:spPr>
        <a:xfrm>
          <a:off x="501904"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o-RO" sz="3200" kern="1200"/>
            <a:t>Când un număr este pătrat perfect?</a:t>
          </a:r>
          <a:endParaRPr lang="en-US" sz="3200" kern="1200"/>
        </a:p>
      </dsp:txBody>
      <dsp:txXfrm>
        <a:off x="585701" y="1069830"/>
        <a:ext cx="4337991" cy="2693452"/>
      </dsp:txXfrm>
    </dsp:sp>
    <dsp:sp modelId="{011F4E15-A3BF-42C6-BD39-A1DD0D1E3BC3}">
      <dsp:nvSpPr>
        <dsp:cNvPr id="0" name=""/>
        <dsp:cNvSpPr/>
      </dsp:nvSpPr>
      <dsp:spPr>
        <a:xfrm>
          <a:off x="5508110"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52FD4F-B95B-46B6-8A13-4524AD702ED8}">
      <dsp:nvSpPr>
        <dsp:cNvPr id="0" name=""/>
        <dsp:cNvSpPr/>
      </dsp:nvSpPr>
      <dsp:spPr>
        <a:xfrm>
          <a:off x="6008730"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o-RO" sz="3200" kern="1200" dirty="0"/>
            <a:t>Un număr este pătrat perfect atunci când rădăcina pătrată a acelui număr este un întreg.</a:t>
          </a:r>
          <a:endParaRPr lang="en-US" sz="3200" kern="1200" dirty="0"/>
        </a:p>
      </dsp:txBody>
      <dsp:txXfrm>
        <a:off x="6092527" y="1069830"/>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37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204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129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551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10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684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901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982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149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510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193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3460845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283ADA-7D7E-E00D-ABD1-7DB007D67948}"/>
              </a:ext>
            </a:extLst>
          </p:cNvPr>
          <p:cNvPicPr>
            <a:picLocks noChangeAspect="1"/>
          </p:cNvPicPr>
          <p:nvPr/>
        </p:nvPicPr>
        <p:blipFill rotWithShape="1">
          <a:blip r:embed="rId2"/>
          <a:srcRect t="16960" r="-1" b="18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A4D0C0-CD15-D09F-B5B8-D88AE4689A22}"/>
              </a:ext>
            </a:extLst>
          </p:cNvPr>
          <p:cNvSpPr>
            <a:spLocks noGrp="1"/>
          </p:cNvSpPr>
          <p:nvPr>
            <p:ph type="ctrTitle"/>
          </p:nvPr>
        </p:nvSpPr>
        <p:spPr>
          <a:xfrm>
            <a:off x="684381" y="1915307"/>
            <a:ext cx="6985239" cy="1908870"/>
          </a:xfrm>
        </p:spPr>
        <p:txBody>
          <a:bodyPr anchor="b">
            <a:normAutofit/>
          </a:bodyPr>
          <a:lstStyle/>
          <a:p>
            <a:r>
              <a:rPr lang="en-GB" sz="4000" dirty="0" err="1"/>
              <a:t>Proiect</a:t>
            </a:r>
            <a:r>
              <a:rPr lang="en-GB" sz="4000" dirty="0"/>
              <a:t> </a:t>
            </a:r>
            <a:r>
              <a:rPr lang="en-GB" sz="4000" dirty="0" err="1"/>
              <a:t>Sincretic</a:t>
            </a:r>
            <a:r>
              <a:rPr lang="en-GB" sz="4000" dirty="0"/>
              <a:t> SDA</a:t>
            </a:r>
            <a:br>
              <a:rPr lang="en-GB" sz="3700" dirty="0"/>
            </a:br>
            <a:r>
              <a:rPr lang="en-GB" sz="2400" dirty="0" err="1"/>
              <a:t>Problema</a:t>
            </a:r>
            <a:r>
              <a:rPr lang="en-GB" sz="2400" dirty="0"/>
              <a:t> 4: </a:t>
            </a:r>
            <a:r>
              <a:rPr lang="en-GB" sz="2400" dirty="0" err="1"/>
              <a:t>Num</a:t>
            </a:r>
            <a:r>
              <a:rPr lang="ro-RO" sz="2400" dirty="0"/>
              <a:t>ărător pătrate perfecte</a:t>
            </a:r>
          </a:p>
        </p:txBody>
      </p:sp>
      <p:sp>
        <p:nvSpPr>
          <p:cNvPr id="3" name="Subtitle 2">
            <a:extLst>
              <a:ext uri="{FF2B5EF4-FFF2-40B4-BE49-F238E27FC236}">
                <a16:creationId xmlns:a16="http://schemas.microsoft.com/office/drawing/2014/main" id="{9C2A88F8-C4CB-2CFB-FC87-FBFDCAB51659}"/>
              </a:ext>
            </a:extLst>
          </p:cNvPr>
          <p:cNvSpPr>
            <a:spLocks noGrp="1"/>
          </p:cNvSpPr>
          <p:nvPr>
            <p:ph type="subTitle" idx="1"/>
          </p:nvPr>
        </p:nvSpPr>
        <p:spPr>
          <a:xfrm>
            <a:off x="684381" y="4975136"/>
            <a:ext cx="3774288" cy="1099693"/>
          </a:xfrm>
        </p:spPr>
        <p:txBody>
          <a:bodyPr>
            <a:noAutofit/>
          </a:bodyPr>
          <a:lstStyle/>
          <a:p>
            <a:r>
              <a:rPr lang="ro-RO" sz="1600" dirty="0"/>
              <a:t>Profesor coordonator: Bocan Valer</a:t>
            </a:r>
          </a:p>
          <a:p>
            <a:r>
              <a:rPr lang="ro-RO" sz="1600" dirty="0"/>
              <a:t>Student: Boroica Raluca-Oana</a:t>
            </a:r>
          </a:p>
          <a:p>
            <a:r>
              <a:rPr lang="ro-RO" sz="1600" dirty="0"/>
              <a:t>UPT, AC-Informatică, anul II, grupa 1.1</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91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494608-4566-C5B1-56E0-18CE5EDEA6F0}"/>
              </a:ext>
            </a:extLst>
          </p:cNvPr>
          <p:cNvSpPr>
            <a:spLocks noGrp="1"/>
          </p:cNvSpPr>
          <p:nvPr>
            <p:ph type="title"/>
          </p:nvPr>
        </p:nvSpPr>
        <p:spPr>
          <a:xfrm>
            <a:off x="621792" y="1161288"/>
            <a:ext cx="3602736" cy="4526280"/>
          </a:xfrm>
        </p:spPr>
        <p:txBody>
          <a:bodyPr>
            <a:normAutofit/>
          </a:bodyPr>
          <a:lstStyle/>
          <a:p>
            <a:r>
              <a:rPr lang="ro-RO" dirty="0"/>
              <a:t>Enunțul problemei</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8BFC1C-8EF6-D350-D6EE-472B093A29DC}"/>
              </a:ext>
            </a:extLst>
          </p:cNvPr>
          <p:cNvSpPr>
            <a:spLocks noGrp="1"/>
          </p:cNvSpPr>
          <p:nvPr>
            <p:ph idx="1"/>
          </p:nvPr>
        </p:nvSpPr>
        <p:spPr>
          <a:xfrm>
            <a:off x="5434149" y="932688"/>
            <a:ext cx="5916603" cy="4992624"/>
          </a:xfrm>
        </p:spPr>
        <p:txBody>
          <a:bodyPr anchor="ctr">
            <a:normAutofit/>
          </a:bodyPr>
          <a:lstStyle/>
          <a:p>
            <a:pPr algn="just"/>
            <a:r>
              <a:rPr lang="ro-RO" sz="2000" dirty="0"/>
              <a:t>Se dă un șir de numere naturale aleatorii. Să se dermine câte elemente ale șirului sunt pătrate perfecte.</a:t>
            </a:r>
          </a:p>
        </p:txBody>
      </p:sp>
    </p:spTree>
    <p:extLst>
      <p:ext uri="{BB962C8B-B14F-4D97-AF65-F5344CB8AC3E}">
        <p14:creationId xmlns:p14="http://schemas.microsoft.com/office/powerpoint/2010/main" val="275489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FEB7F9-19F5-D76F-5F9E-0EB9985BF5BE}"/>
              </a:ext>
            </a:extLst>
          </p:cNvPr>
          <p:cNvSpPr>
            <a:spLocks noGrp="1"/>
          </p:cNvSpPr>
          <p:nvPr>
            <p:ph type="title"/>
          </p:nvPr>
        </p:nvSpPr>
        <p:spPr>
          <a:xfrm>
            <a:off x="621792" y="1161288"/>
            <a:ext cx="3602736" cy="4526280"/>
          </a:xfrm>
        </p:spPr>
        <p:txBody>
          <a:bodyPr>
            <a:normAutofit/>
          </a:bodyPr>
          <a:lstStyle/>
          <a:p>
            <a:r>
              <a:rPr lang="ro-RO" dirty="0"/>
              <a:t>Rezolvarea problemei</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10747A4-383E-B2CF-9782-7D6006663283}"/>
              </a:ext>
            </a:extLst>
          </p:cNvPr>
          <p:cNvSpPr>
            <a:spLocks noGrp="1"/>
          </p:cNvSpPr>
          <p:nvPr>
            <p:ph idx="1"/>
          </p:nvPr>
        </p:nvSpPr>
        <p:spPr>
          <a:xfrm>
            <a:off x="5434149" y="932688"/>
            <a:ext cx="5916603" cy="4992624"/>
          </a:xfrm>
        </p:spPr>
        <p:txBody>
          <a:bodyPr anchor="ctr">
            <a:normAutofit/>
          </a:bodyPr>
          <a:lstStyle/>
          <a:p>
            <a:r>
              <a:rPr lang="ro-RO" sz="2000" dirty="0"/>
              <a:t>Pentru rezolvarea problemei am ales să utilizez limbajul de programare C, în mediul Visual Studio 2017.</a:t>
            </a:r>
          </a:p>
          <a:p>
            <a:endParaRPr lang="ro-RO" sz="2000" dirty="0"/>
          </a:p>
        </p:txBody>
      </p:sp>
    </p:spTree>
    <p:extLst>
      <p:ext uri="{BB962C8B-B14F-4D97-AF65-F5344CB8AC3E}">
        <p14:creationId xmlns:p14="http://schemas.microsoft.com/office/powerpoint/2010/main" val="174484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00FA53B-BA09-4EA2-9B1B-12742C35F4D5}"/>
              </a:ext>
            </a:extLst>
          </p:cNvPr>
          <p:cNvGraphicFramePr>
            <a:graphicFrameLocks noGrp="1"/>
          </p:cNvGraphicFramePr>
          <p:nvPr>
            <p:ph idx="1"/>
            <p:extLst>
              <p:ext uri="{D42A27DB-BD31-4B8C-83A1-F6EECF244321}">
                <p14:modId xmlns:p14="http://schemas.microsoft.com/office/powerpoint/2010/main" val="124003369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04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25E2CE-F0E2-B210-2E81-7CBCCBB34EC0}"/>
              </a:ext>
            </a:extLst>
          </p:cNvPr>
          <p:cNvSpPr>
            <a:spLocks noGrp="1"/>
          </p:cNvSpPr>
          <p:nvPr>
            <p:ph idx="1"/>
          </p:nvPr>
        </p:nvSpPr>
        <p:spPr>
          <a:xfrm>
            <a:off x="838200" y="2478024"/>
            <a:ext cx="10515600" cy="3694176"/>
          </a:xfrm>
        </p:spPr>
        <p:txBody>
          <a:bodyPr>
            <a:normAutofit/>
          </a:bodyPr>
          <a:lstStyle/>
          <a:p>
            <a:pPr algn="just"/>
            <a:r>
              <a:rPr lang="ro-RO" sz="2200" dirty="0"/>
              <a:t>Pentru generarea numerelor aleatoare am folosit funcția rand() și srand()</a:t>
            </a:r>
            <a:r>
              <a:rPr lang="en-GB" sz="2200" dirty="0"/>
              <a:t> </a:t>
            </a:r>
            <a:r>
              <a:rPr lang="ro-RO" sz="2200" dirty="0"/>
              <a:t>.</a:t>
            </a:r>
          </a:p>
          <a:p>
            <a:pPr algn="just"/>
            <a:endParaRPr lang="ro-RO" sz="2200" dirty="0"/>
          </a:p>
          <a:p>
            <a:pPr algn="just"/>
            <a:r>
              <a:rPr lang="ro-RO" sz="2200" dirty="0"/>
              <a:t>Cu instrucțiunea repetitivă FOR am parcurs numerele aleatorii generate și am verificat pentru fiecare în parte dacă este pătrat perfect sau nu. În caz afirmativ, variabila SUM se va incrementa. (în final se va returna numărul de pătrate perfecte existente în șir).</a:t>
            </a:r>
            <a:endParaRPr lang="en-GB" sz="2200" dirty="0"/>
          </a:p>
          <a:p>
            <a:endParaRPr lang="en-GB" sz="2200" dirty="0"/>
          </a:p>
          <a:p>
            <a:endParaRPr lang="ro-RO" sz="2200" dirty="0"/>
          </a:p>
          <a:p>
            <a:endParaRPr lang="ro-RO" sz="2200" dirty="0"/>
          </a:p>
        </p:txBody>
      </p:sp>
    </p:spTree>
    <p:extLst>
      <p:ext uri="{BB962C8B-B14F-4D97-AF65-F5344CB8AC3E}">
        <p14:creationId xmlns:p14="http://schemas.microsoft.com/office/powerpoint/2010/main" val="191691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3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92679-6688-A39B-68A7-DB8E2847694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Codul:</a:t>
            </a:r>
          </a:p>
        </p:txBody>
      </p:sp>
      <p:sp>
        <p:nvSpPr>
          <p:cNvPr id="42" name="Rectangle 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476343A0-03BB-FFDE-4407-4226A66F41D6}"/>
              </a:ext>
            </a:extLst>
          </p:cNvPr>
          <p:cNvPicPr>
            <a:picLocks noGrp="1" noChangeAspect="1"/>
          </p:cNvPicPr>
          <p:nvPr>
            <p:ph idx="1"/>
          </p:nvPr>
        </p:nvPicPr>
        <p:blipFill>
          <a:blip r:embed="rId2"/>
          <a:stretch>
            <a:fillRect/>
          </a:stretch>
        </p:blipFill>
        <p:spPr>
          <a:xfrm>
            <a:off x="5388795" y="625683"/>
            <a:ext cx="5797989" cy="5455380"/>
          </a:xfrm>
          <a:prstGeom prst="rect">
            <a:avLst/>
          </a:prstGeom>
        </p:spPr>
      </p:pic>
    </p:spTree>
    <p:extLst>
      <p:ext uri="{BB962C8B-B14F-4D97-AF65-F5344CB8AC3E}">
        <p14:creationId xmlns:p14="http://schemas.microsoft.com/office/powerpoint/2010/main" val="204365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CDEB-0C5C-E297-DC15-BE2D9636D2A8}"/>
              </a:ext>
            </a:extLst>
          </p:cNvPr>
          <p:cNvSpPr>
            <a:spLocks noGrp="1"/>
          </p:cNvSpPr>
          <p:nvPr>
            <p:ph type="title"/>
          </p:nvPr>
        </p:nvSpPr>
        <p:spPr/>
        <p:txBody>
          <a:bodyPr/>
          <a:lstStyle/>
          <a:p>
            <a:r>
              <a:rPr lang="en-GB" dirty="0" err="1"/>
              <a:t>Exemple</a:t>
            </a:r>
            <a:r>
              <a:rPr lang="en-GB" dirty="0"/>
              <a:t>:</a:t>
            </a:r>
            <a:endParaRPr lang="ro-RO" dirty="0"/>
          </a:p>
        </p:txBody>
      </p:sp>
      <p:pic>
        <p:nvPicPr>
          <p:cNvPr id="5" name="Content Placeholder 4">
            <a:extLst>
              <a:ext uri="{FF2B5EF4-FFF2-40B4-BE49-F238E27FC236}">
                <a16:creationId xmlns:a16="http://schemas.microsoft.com/office/drawing/2014/main" id="{F2EE7DDB-EC72-8790-32F4-C79011B3C1BC}"/>
              </a:ext>
            </a:extLst>
          </p:cNvPr>
          <p:cNvPicPr>
            <a:picLocks noGrp="1" noChangeAspect="1"/>
          </p:cNvPicPr>
          <p:nvPr>
            <p:ph idx="1"/>
          </p:nvPr>
        </p:nvPicPr>
        <p:blipFill>
          <a:blip r:embed="rId2"/>
          <a:stretch>
            <a:fillRect/>
          </a:stretch>
        </p:blipFill>
        <p:spPr>
          <a:xfrm>
            <a:off x="3376444" y="4244608"/>
            <a:ext cx="5424014" cy="1309880"/>
          </a:xfrm>
        </p:spPr>
      </p:pic>
      <p:pic>
        <p:nvPicPr>
          <p:cNvPr id="7" name="Picture 6">
            <a:extLst>
              <a:ext uri="{FF2B5EF4-FFF2-40B4-BE49-F238E27FC236}">
                <a16:creationId xmlns:a16="http://schemas.microsoft.com/office/drawing/2014/main" id="{882596D7-60AA-E70D-F5AC-5B56C9E33660}"/>
              </a:ext>
            </a:extLst>
          </p:cNvPr>
          <p:cNvPicPr>
            <a:picLocks noChangeAspect="1"/>
          </p:cNvPicPr>
          <p:nvPr/>
        </p:nvPicPr>
        <p:blipFill>
          <a:blip r:embed="rId3"/>
          <a:stretch>
            <a:fillRect/>
          </a:stretch>
        </p:blipFill>
        <p:spPr>
          <a:xfrm>
            <a:off x="3391541" y="2292703"/>
            <a:ext cx="5408917" cy="1387418"/>
          </a:xfrm>
          <a:prstGeom prst="rect">
            <a:avLst/>
          </a:prstGeom>
        </p:spPr>
      </p:pic>
    </p:spTree>
    <p:extLst>
      <p:ext uri="{BB962C8B-B14F-4D97-AF65-F5344CB8AC3E}">
        <p14:creationId xmlns:p14="http://schemas.microsoft.com/office/powerpoint/2010/main" val="83710869"/>
      </p:ext>
    </p:extLst>
  </p:cSld>
  <p:clrMapOvr>
    <a:masterClrMapping/>
  </p:clrMapOvr>
</p:sld>
</file>

<file path=ppt/theme/theme1.xml><?xml version="1.0" encoding="utf-8"?>
<a:theme xmlns:a="http://schemas.openxmlformats.org/drawingml/2006/main" name="AccentBoxVTI">
  <a:themeElements>
    <a:clrScheme name="AnalogousFromDarkSeed_2SEEDS">
      <a:dk1>
        <a:srgbClr val="000000"/>
      </a:dk1>
      <a:lt1>
        <a:srgbClr val="FFFFFF"/>
      </a:lt1>
      <a:dk2>
        <a:srgbClr val="1B3120"/>
      </a:dk2>
      <a:lt2>
        <a:srgbClr val="F3F0F0"/>
      </a:lt2>
      <a:accent1>
        <a:srgbClr val="14B2B6"/>
      </a:accent1>
      <a:accent2>
        <a:srgbClr val="21B87C"/>
      </a:accent2>
      <a:accent3>
        <a:srgbClr val="2993E7"/>
      </a:accent3>
      <a:accent4>
        <a:srgbClr val="2B48D8"/>
      </a:accent4>
      <a:accent5>
        <a:srgbClr val="5929E7"/>
      </a:accent5>
      <a:accent6>
        <a:srgbClr val="9617D5"/>
      </a:accent6>
      <a:hlink>
        <a:srgbClr val="82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96</TotalTime>
  <Words>158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Neue Haas Grotesk Text Pro</vt:lpstr>
      <vt:lpstr>AccentBoxVTI</vt:lpstr>
      <vt:lpstr>Proiect Sincretic SDA Problema 4: Numărător pătrate perfecte</vt:lpstr>
      <vt:lpstr>Enunțul problemei</vt:lpstr>
      <vt:lpstr>Rezolvarea problemei</vt:lpstr>
      <vt:lpstr>PowerPoint Presentation</vt:lpstr>
      <vt:lpstr>PowerPoint Presentation</vt:lpstr>
      <vt:lpstr>Codul:</vt:lpstr>
      <vt:lpstr>Exemple: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Sincretic SDA Problema 4: Numărător pătrate perfecte</dc:title>
  <dc:creator>Raluca Oana Boroica</dc:creator>
  <cp:lastModifiedBy>Raluca Oana Boroica</cp:lastModifiedBy>
  <cp:revision>4</cp:revision>
  <dcterms:created xsi:type="dcterms:W3CDTF">2022-05-26T10:15:05Z</dcterms:created>
  <dcterms:modified xsi:type="dcterms:W3CDTF">2022-06-01T20:58:49Z</dcterms:modified>
</cp:coreProperties>
</file>