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856" r:id="rId2"/>
    <p:sldId id="857" r:id="rId3"/>
    <p:sldId id="870" r:id="rId4"/>
    <p:sldId id="871" r:id="rId5"/>
    <p:sldId id="872" r:id="rId6"/>
    <p:sldId id="873" r:id="rId7"/>
    <p:sldId id="881" r:id="rId8"/>
    <p:sldId id="882" r:id="rId9"/>
    <p:sldId id="884" r:id="rId10"/>
    <p:sldId id="885" r:id="rId11"/>
    <p:sldId id="880" r:id="rId12"/>
    <p:sldId id="874" r:id="rId13"/>
    <p:sldId id="876" r:id="rId14"/>
    <p:sldId id="877" r:id="rId15"/>
    <p:sldId id="878" r:id="rId16"/>
    <p:sldId id="879" r:id="rId17"/>
    <p:sldId id="883" r:id="rId18"/>
    <p:sldId id="886" r:id="rId19"/>
    <p:sldId id="887" r:id="rId20"/>
    <p:sldId id="888" r:id="rId21"/>
    <p:sldId id="895" r:id="rId22"/>
    <p:sldId id="89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47A66F-F232-4C0D-BA1D-5DBCF124EFCC}" v="1" dt="2023-05-31T13:39:02.2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ana Maria Dinca" userId="51c2a67c-60e4-4900-829b-21c222aa3eb4" providerId="ADAL" clId="{A747A66F-F232-4C0D-BA1D-5DBCF124EFCC}"/>
    <pc:docChg chg="custSel modSld">
      <pc:chgData name="Oana Maria Dinca" userId="51c2a67c-60e4-4900-829b-21c222aa3eb4" providerId="ADAL" clId="{A747A66F-F232-4C0D-BA1D-5DBCF124EFCC}" dt="2023-05-31T13:39:34.195" v="134" actId="20577"/>
      <pc:docMkLst>
        <pc:docMk/>
      </pc:docMkLst>
      <pc:sldChg chg="modSp mod">
        <pc:chgData name="Oana Maria Dinca" userId="51c2a67c-60e4-4900-829b-21c222aa3eb4" providerId="ADAL" clId="{A747A66F-F232-4C0D-BA1D-5DBCF124EFCC}" dt="2023-05-31T13:36:34.554" v="81" actId="20577"/>
        <pc:sldMkLst>
          <pc:docMk/>
          <pc:sldMk cId="1865492654" sldId="883"/>
        </pc:sldMkLst>
        <pc:spChg chg="mod">
          <ac:chgData name="Oana Maria Dinca" userId="51c2a67c-60e4-4900-829b-21c222aa3eb4" providerId="ADAL" clId="{A747A66F-F232-4C0D-BA1D-5DBCF124EFCC}" dt="2023-05-31T13:36:34.554" v="81" actId="20577"/>
          <ac:spMkLst>
            <pc:docMk/>
            <pc:sldMk cId="1865492654" sldId="883"/>
            <ac:spMk id="799" creationId="{00000000-0000-0000-0000-000000000000}"/>
          </ac:spMkLst>
        </pc:spChg>
      </pc:sldChg>
      <pc:sldChg chg="modSp mod">
        <pc:chgData name="Oana Maria Dinca" userId="51c2a67c-60e4-4900-829b-21c222aa3eb4" providerId="ADAL" clId="{A747A66F-F232-4C0D-BA1D-5DBCF124EFCC}" dt="2023-05-31T13:39:34.195" v="134" actId="20577"/>
        <pc:sldMkLst>
          <pc:docMk/>
          <pc:sldMk cId="3853314930" sldId="886"/>
        </pc:sldMkLst>
        <pc:spChg chg="mod">
          <ac:chgData name="Oana Maria Dinca" userId="51c2a67c-60e4-4900-829b-21c222aa3eb4" providerId="ADAL" clId="{A747A66F-F232-4C0D-BA1D-5DBCF124EFCC}" dt="2023-05-31T13:39:34.195" v="134" actId="20577"/>
          <ac:spMkLst>
            <pc:docMk/>
            <pc:sldMk cId="3853314930" sldId="886"/>
            <ac:spMk id="79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5E1CAF-1EDC-4230-AB3B-98A2285AB3D0}" type="datetimeFigureOut">
              <a:rPr lang="en-US" smtClean="0"/>
              <a:t>5/31/2023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9D62A-830F-4EAD-9A43-15CDA7057DA0}" type="slidenum">
              <a:rPr lang="en-US" smtClean="0"/>
              <a:t>‹#›</a:t>
            </a:fld>
            <a:endParaRPr lang="en-US"/>
          </a:p>
        </p:txBody>
      </p:sp>
    </p:spTree>
    <p:extLst>
      <p:ext uri="{BB962C8B-B14F-4D97-AF65-F5344CB8AC3E}">
        <p14:creationId xmlns:p14="http://schemas.microsoft.com/office/powerpoint/2010/main" val="79137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 name="Shape 80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802" name="Shape 802"/>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2084011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 name="Shape 801"/>
          <p:cNvSpPr>
            <a:spLocks noGrp="1" noRot="1" noChangeAspect="1"/>
          </p:cNvSpPr>
          <p:nvPr>
            <p:ph type="sldImg"/>
          </p:nvPr>
        </p:nvSpPr>
        <p:spPr>
          <a:xfrm>
            <a:off x="381000" y="685800"/>
            <a:ext cx="6096000" cy="3429000"/>
          </a:xfrm>
          <a:prstGeom prst="rect">
            <a:avLst/>
          </a:prstGeom>
        </p:spPr>
        <p:txBody>
          <a:bodyPr/>
          <a:lstStyle/>
          <a:p>
            <a:endParaRPr/>
          </a:p>
        </p:txBody>
      </p:sp>
      <p:sp>
        <p:nvSpPr>
          <p:cNvPr id="802" name="Shape 802"/>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2084011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 name="Shape 801"/>
          <p:cNvSpPr>
            <a:spLocks noGrp="1" noRot="1" noChangeAspect="1"/>
          </p:cNvSpPr>
          <p:nvPr>
            <p:ph type="sldImg"/>
          </p:nvPr>
        </p:nvSpPr>
        <p:spPr>
          <a:xfrm>
            <a:off x="381000" y="685800"/>
            <a:ext cx="6096000" cy="3429000"/>
          </a:xfrm>
          <a:prstGeom prst="rect">
            <a:avLst/>
          </a:prstGeom>
        </p:spPr>
        <p:txBody>
          <a:bodyPr/>
          <a:lstStyle/>
          <a:p>
            <a:endParaRPr/>
          </a:p>
        </p:txBody>
      </p:sp>
      <p:sp>
        <p:nvSpPr>
          <p:cNvPr id="802" name="Shape 802"/>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2084011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 name="Shape 801"/>
          <p:cNvSpPr>
            <a:spLocks noGrp="1" noRot="1" noChangeAspect="1"/>
          </p:cNvSpPr>
          <p:nvPr>
            <p:ph type="sldImg"/>
          </p:nvPr>
        </p:nvSpPr>
        <p:spPr>
          <a:xfrm>
            <a:off x="381000" y="685800"/>
            <a:ext cx="6096000" cy="3429000"/>
          </a:xfrm>
          <a:prstGeom prst="rect">
            <a:avLst/>
          </a:prstGeom>
        </p:spPr>
        <p:txBody>
          <a:bodyPr/>
          <a:lstStyle/>
          <a:p>
            <a:endParaRPr/>
          </a:p>
        </p:txBody>
      </p:sp>
      <p:sp>
        <p:nvSpPr>
          <p:cNvPr id="802" name="Shape 802"/>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2084011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 name="Shape 801"/>
          <p:cNvSpPr>
            <a:spLocks noGrp="1" noRot="1" noChangeAspect="1"/>
          </p:cNvSpPr>
          <p:nvPr>
            <p:ph type="sldImg"/>
          </p:nvPr>
        </p:nvSpPr>
        <p:spPr>
          <a:xfrm>
            <a:off x="381000" y="685800"/>
            <a:ext cx="6096000" cy="3429000"/>
          </a:xfrm>
          <a:prstGeom prst="rect">
            <a:avLst/>
          </a:prstGeom>
        </p:spPr>
        <p:txBody>
          <a:bodyPr/>
          <a:lstStyle/>
          <a:p>
            <a:endParaRPr/>
          </a:p>
        </p:txBody>
      </p:sp>
      <p:sp>
        <p:nvSpPr>
          <p:cNvPr id="802" name="Shape 802"/>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2084011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 name="Shape 801"/>
          <p:cNvSpPr>
            <a:spLocks noGrp="1" noRot="1" noChangeAspect="1"/>
          </p:cNvSpPr>
          <p:nvPr>
            <p:ph type="sldImg"/>
          </p:nvPr>
        </p:nvSpPr>
        <p:spPr>
          <a:xfrm>
            <a:off x="381000" y="685800"/>
            <a:ext cx="6096000" cy="3429000"/>
          </a:xfrm>
          <a:prstGeom prst="rect">
            <a:avLst/>
          </a:prstGeom>
        </p:spPr>
        <p:txBody>
          <a:bodyPr/>
          <a:lstStyle/>
          <a:p>
            <a:endParaRPr/>
          </a:p>
        </p:txBody>
      </p:sp>
      <p:sp>
        <p:nvSpPr>
          <p:cNvPr id="802" name="Shape 802"/>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2084011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 name="Shape 801"/>
          <p:cNvSpPr>
            <a:spLocks noGrp="1" noRot="1" noChangeAspect="1"/>
          </p:cNvSpPr>
          <p:nvPr>
            <p:ph type="sldImg"/>
          </p:nvPr>
        </p:nvSpPr>
        <p:spPr>
          <a:xfrm>
            <a:off x="381000" y="685800"/>
            <a:ext cx="6096000" cy="3429000"/>
          </a:xfrm>
          <a:prstGeom prst="rect">
            <a:avLst/>
          </a:prstGeom>
        </p:spPr>
        <p:txBody>
          <a:bodyPr/>
          <a:lstStyle/>
          <a:p>
            <a:endParaRPr/>
          </a:p>
        </p:txBody>
      </p:sp>
      <p:sp>
        <p:nvSpPr>
          <p:cNvPr id="802" name="Shape 802"/>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2084011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 name="Shape 801"/>
          <p:cNvSpPr>
            <a:spLocks noGrp="1" noRot="1" noChangeAspect="1"/>
          </p:cNvSpPr>
          <p:nvPr>
            <p:ph type="sldImg"/>
          </p:nvPr>
        </p:nvSpPr>
        <p:spPr>
          <a:xfrm>
            <a:off x="381000" y="685800"/>
            <a:ext cx="6096000" cy="3429000"/>
          </a:xfrm>
          <a:prstGeom prst="rect">
            <a:avLst/>
          </a:prstGeom>
        </p:spPr>
        <p:txBody>
          <a:bodyPr/>
          <a:lstStyle/>
          <a:p>
            <a:endParaRPr/>
          </a:p>
        </p:txBody>
      </p:sp>
      <p:sp>
        <p:nvSpPr>
          <p:cNvPr id="802" name="Shape 802"/>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20840116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 name="Shape 801"/>
          <p:cNvSpPr>
            <a:spLocks noGrp="1" noRot="1" noChangeAspect="1"/>
          </p:cNvSpPr>
          <p:nvPr>
            <p:ph type="sldImg"/>
          </p:nvPr>
        </p:nvSpPr>
        <p:spPr>
          <a:xfrm>
            <a:off x="381000" y="685800"/>
            <a:ext cx="6096000" cy="3429000"/>
          </a:xfrm>
          <a:prstGeom prst="rect">
            <a:avLst/>
          </a:prstGeom>
        </p:spPr>
        <p:txBody>
          <a:bodyPr/>
          <a:lstStyle/>
          <a:p>
            <a:endParaRPr/>
          </a:p>
        </p:txBody>
      </p:sp>
      <p:sp>
        <p:nvSpPr>
          <p:cNvPr id="802" name="Shape 802"/>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20840116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 name="Shape 801"/>
          <p:cNvSpPr>
            <a:spLocks noGrp="1" noRot="1" noChangeAspect="1"/>
          </p:cNvSpPr>
          <p:nvPr>
            <p:ph type="sldImg"/>
          </p:nvPr>
        </p:nvSpPr>
        <p:spPr>
          <a:xfrm>
            <a:off x="381000" y="685800"/>
            <a:ext cx="6096000" cy="3429000"/>
          </a:xfrm>
          <a:prstGeom prst="rect">
            <a:avLst/>
          </a:prstGeom>
        </p:spPr>
        <p:txBody>
          <a:bodyPr/>
          <a:lstStyle/>
          <a:p>
            <a:endParaRPr/>
          </a:p>
        </p:txBody>
      </p:sp>
      <p:sp>
        <p:nvSpPr>
          <p:cNvPr id="802" name="Shape 802"/>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20840116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 name="Shape 801"/>
          <p:cNvSpPr>
            <a:spLocks noGrp="1" noRot="1" noChangeAspect="1"/>
          </p:cNvSpPr>
          <p:nvPr>
            <p:ph type="sldImg"/>
          </p:nvPr>
        </p:nvSpPr>
        <p:spPr>
          <a:xfrm>
            <a:off x="381000" y="685800"/>
            <a:ext cx="6096000" cy="3429000"/>
          </a:xfrm>
          <a:prstGeom prst="rect">
            <a:avLst/>
          </a:prstGeom>
        </p:spPr>
        <p:txBody>
          <a:bodyPr/>
          <a:lstStyle/>
          <a:p>
            <a:endParaRPr/>
          </a:p>
        </p:txBody>
      </p:sp>
      <p:sp>
        <p:nvSpPr>
          <p:cNvPr id="802" name="Shape 802"/>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2084011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 name="Shape 801"/>
          <p:cNvSpPr>
            <a:spLocks noGrp="1" noRot="1" noChangeAspect="1"/>
          </p:cNvSpPr>
          <p:nvPr>
            <p:ph type="sldImg"/>
          </p:nvPr>
        </p:nvSpPr>
        <p:spPr>
          <a:xfrm>
            <a:off x="381000" y="685800"/>
            <a:ext cx="6096000" cy="3429000"/>
          </a:xfrm>
          <a:prstGeom prst="rect">
            <a:avLst/>
          </a:prstGeom>
        </p:spPr>
        <p:txBody>
          <a:bodyPr/>
          <a:lstStyle/>
          <a:p>
            <a:endParaRPr/>
          </a:p>
        </p:txBody>
      </p:sp>
      <p:sp>
        <p:nvSpPr>
          <p:cNvPr id="802" name="Shape 802"/>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2084011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 name="Shape 801"/>
          <p:cNvSpPr>
            <a:spLocks noGrp="1" noRot="1" noChangeAspect="1"/>
          </p:cNvSpPr>
          <p:nvPr>
            <p:ph type="sldImg"/>
          </p:nvPr>
        </p:nvSpPr>
        <p:spPr>
          <a:xfrm>
            <a:off x="381000" y="685800"/>
            <a:ext cx="6096000" cy="3429000"/>
          </a:xfrm>
          <a:prstGeom prst="rect">
            <a:avLst/>
          </a:prstGeom>
        </p:spPr>
        <p:txBody>
          <a:bodyPr/>
          <a:lstStyle/>
          <a:p>
            <a:endParaRPr/>
          </a:p>
        </p:txBody>
      </p:sp>
      <p:sp>
        <p:nvSpPr>
          <p:cNvPr id="802" name="Shape 802"/>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20840116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 name="Shape 801"/>
          <p:cNvSpPr>
            <a:spLocks noGrp="1" noRot="1" noChangeAspect="1"/>
          </p:cNvSpPr>
          <p:nvPr>
            <p:ph type="sldImg"/>
          </p:nvPr>
        </p:nvSpPr>
        <p:spPr>
          <a:xfrm>
            <a:off x="381000" y="685800"/>
            <a:ext cx="6096000" cy="3429000"/>
          </a:xfrm>
          <a:prstGeom prst="rect">
            <a:avLst/>
          </a:prstGeom>
        </p:spPr>
        <p:txBody>
          <a:bodyPr/>
          <a:lstStyle/>
          <a:p>
            <a:endParaRPr/>
          </a:p>
        </p:txBody>
      </p:sp>
      <p:sp>
        <p:nvSpPr>
          <p:cNvPr id="802" name="Shape 802"/>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2084011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 name="Shape 801"/>
          <p:cNvSpPr>
            <a:spLocks noGrp="1" noRot="1" noChangeAspect="1"/>
          </p:cNvSpPr>
          <p:nvPr>
            <p:ph type="sldImg"/>
          </p:nvPr>
        </p:nvSpPr>
        <p:spPr>
          <a:xfrm>
            <a:off x="381000" y="685800"/>
            <a:ext cx="6096000" cy="3429000"/>
          </a:xfrm>
          <a:prstGeom prst="rect">
            <a:avLst/>
          </a:prstGeom>
        </p:spPr>
        <p:txBody>
          <a:bodyPr/>
          <a:lstStyle/>
          <a:p>
            <a:endParaRPr/>
          </a:p>
        </p:txBody>
      </p:sp>
      <p:sp>
        <p:nvSpPr>
          <p:cNvPr id="802" name="Shape 802"/>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2084011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 name="Shape 801"/>
          <p:cNvSpPr>
            <a:spLocks noGrp="1" noRot="1" noChangeAspect="1"/>
          </p:cNvSpPr>
          <p:nvPr>
            <p:ph type="sldImg"/>
          </p:nvPr>
        </p:nvSpPr>
        <p:spPr>
          <a:xfrm>
            <a:off x="381000" y="685800"/>
            <a:ext cx="6096000" cy="3429000"/>
          </a:xfrm>
          <a:prstGeom prst="rect">
            <a:avLst/>
          </a:prstGeom>
        </p:spPr>
        <p:txBody>
          <a:bodyPr/>
          <a:lstStyle/>
          <a:p>
            <a:endParaRPr/>
          </a:p>
        </p:txBody>
      </p:sp>
      <p:sp>
        <p:nvSpPr>
          <p:cNvPr id="802" name="Shape 802"/>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2084011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 name="Shape 801"/>
          <p:cNvSpPr>
            <a:spLocks noGrp="1" noRot="1" noChangeAspect="1"/>
          </p:cNvSpPr>
          <p:nvPr>
            <p:ph type="sldImg"/>
          </p:nvPr>
        </p:nvSpPr>
        <p:spPr>
          <a:xfrm>
            <a:off x="381000" y="685800"/>
            <a:ext cx="6096000" cy="3429000"/>
          </a:xfrm>
          <a:prstGeom prst="rect">
            <a:avLst/>
          </a:prstGeom>
        </p:spPr>
        <p:txBody>
          <a:bodyPr/>
          <a:lstStyle/>
          <a:p>
            <a:endParaRPr/>
          </a:p>
        </p:txBody>
      </p:sp>
      <p:sp>
        <p:nvSpPr>
          <p:cNvPr id="802" name="Shape 802"/>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2084011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 name="Shape 801"/>
          <p:cNvSpPr>
            <a:spLocks noGrp="1" noRot="1" noChangeAspect="1"/>
          </p:cNvSpPr>
          <p:nvPr>
            <p:ph type="sldImg"/>
          </p:nvPr>
        </p:nvSpPr>
        <p:spPr>
          <a:xfrm>
            <a:off x="381000" y="685800"/>
            <a:ext cx="6096000" cy="3429000"/>
          </a:xfrm>
          <a:prstGeom prst="rect">
            <a:avLst/>
          </a:prstGeom>
        </p:spPr>
        <p:txBody>
          <a:bodyPr/>
          <a:lstStyle/>
          <a:p>
            <a:endParaRPr/>
          </a:p>
        </p:txBody>
      </p:sp>
      <p:sp>
        <p:nvSpPr>
          <p:cNvPr id="802" name="Shape 802"/>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2084011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 name="Shape 801"/>
          <p:cNvSpPr>
            <a:spLocks noGrp="1" noRot="1" noChangeAspect="1"/>
          </p:cNvSpPr>
          <p:nvPr>
            <p:ph type="sldImg"/>
          </p:nvPr>
        </p:nvSpPr>
        <p:spPr>
          <a:xfrm>
            <a:off x="381000" y="685800"/>
            <a:ext cx="6096000" cy="3429000"/>
          </a:xfrm>
          <a:prstGeom prst="rect">
            <a:avLst/>
          </a:prstGeom>
        </p:spPr>
        <p:txBody>
          <a:bodyPr/>
          <a:lstStyle/>
          <a:p>
            <a:endParaRPr/>
          </a:p>
        </p:txBody>
      </p:sp>
      <p:sp>
        <p:nvSpPr>
          <p:cNvPr id="802" name="Shape 802"/>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2084011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 name="Shape 801"/>
          <p:cNvSpPr>
            <a:spLocks noGrp="1" noRot="1" noChangeAspect="1"/>
          </p:cNvSpPr>
          <p:nvPr>
            <p:ph type="sldImg"/>
          </p:nvPr>
        </p:nvSpPr>
        <p:spPr>
          <a:xfrm>
            <a:off x="381000" y="685800"/>
            <a:ext cx="6096000" cy="3429000"/>
          </a:xfrm>
          <a:prstGeom prst="rect">
            <a:avLst/>
          </a:prstGeom>
        </p:spPr>
        <p:txBody>
          <a:bodyPr/>
          <a:lstStyle/>
          <a:p>
            <a:endParaRPr/>
          </a:p>
        </p:txBody>
      </p:sp>
      <p:sp>
        <p:nvSpPr>
          <p:cNvPr id="802" name="Shape 802"/>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2084011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 name="Shape 801"/>
          <p:cNvSpPr>
            <a:spLocks noGrp="1" noRot="1" noChangeAspect="1"/>
          </p:cNvSpPr>
          <p:nvPr>
            <p:ph type="sldImg"/>
          </p:nvPr>
        </p:nvSpPr>
        <p:spPr>
          <a:xfrm>
            <a:off x="381000" y="685800"/>
            <a:ext cx="6096000" cy="3429000"/>
          </a:xfrm>
          <a:prstGeom prst="rect">
            <a:avLst/>
          </a:prstGeom>
        </p:spPr>
        <p:txBody>
          <a:bodyPr/>
          <a:lstStyle/>
          <a:p>
            <a:endParaRPr/>
          </a:p>
        </p:txBody>
      </p:sp>
      <p:sp>
        <p:nvSpPr>
          <p:cNvPr id="802" name="Shape 802"/>
          <p:cNvSpPr>
            <a:spLocks noGrp="1"/>
          </p:cNvSpPr>
          <p:nvPr>
            <p:ph type="body" sz="quarter" idx="1"/>
          </p:nvPr>
        </p:nvSpPr>
        <p:spPr>
          <a:prstGeom prst="rect">
            <a:avLst/>
          </a:prstGeom>
        </p:spPr>
        <p:txBody>
          <a:bodyPr/>
          <a:lstStyle/>
          <a:p>
            <a:pPr>
              <a:defRPr b="1"/>
            </a:pPr>
            <a:endParaRPr dirty="0"/>
          </a:p>
        </p:txBody>
      </p:sp>
    </p:spTree>
    <p:extLst>
      <p:ext uri="{BB962C8B-B14F-4D97-AF65-F5344CB8AC3E}">
        <p14:creationId xmlns:p14="http://schemas.microsoft.com/office/powerpoint/2010/main" val="2084011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C046-B290-69B7-69F8-4257E6F112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02B88E-9BD4-7D4C-2274-EB397EE247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2D93BA-5B17-2A8A-27D7-6C2E81C5AEB3}"/>
              </a:ext>
            </a:extLst>
          </p:cNvPr>
          <p:cNvSpPr>
            <a:spLocks noGrp="1"/>
          </p:cNvSpPr>
          <p:nvPr>
            <p:ph type="dt" sz="half" idx="10"/>
          </p:nvPr>
        </p:nvSpPr>
        <p:spPr/>
        <p:txBody>
          <a:bodyPr/>
          <a:lstStyle/>
          <a:p>
            <a:fld id="{C4684C9D-63AF-461B-B509-D5900385A0A8}" type="datetimeFigureOut">
              <a:rPr lang="en-US" smtClean="0"/>
              <a:t>5/31/2023</a:t>
            </a:fld>
            <a:endParaRPr lang="en-US"/>
          </a:p>
        </p:txBody>
      </p:sp>
      <p:sp>
        <p:nvSpPr>
          <p:cNvPr id="5" name="Footer Placeholder 4">
            <a:extLst>
              <a:ext uri="{FF2B5EF4-FFF2-40B4-BE49-F238E27FC236}">
                <a16:creationId xmlns:a16="http://schemas.microsoft.com/office/drawing/2014/main" id="{CAD9693A-E069-34DF-8311-EE593CC8E1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F728E9-429C-64C0-A4FA-CB747F187619}"/>
              </a:ext>
            </a:extLst>
          </p:cNvPr>
          <p:cNvSpPr>
            <a:spLocks noGrp="1"/>
          </p:cNvSpPr>
          <p:nvPr>
            <p:ph type="sldNum" sz="quarter" idx="12"/>
          </p:nvPr>
        </p:nvSpPr>
        <p:spPr/>
        <p:txBody>
          <a:bodyPr/>
          <a:lstStyle/>
          <a:p>
            <a:fld id="{62160A4D-B840-4116-8538-61810D02B973}" type="slidenum">
              <a:rPr lang="en-US" smtClean="0"/>
              <a:t>‹#›</a:t>
            </a:fld>
            <a:endParaRPr lang="en-US"/>
          </a:p>
        </p:txBody>
      </p:sp>
    </p:spTree>
    <p:extLst>
      <p:ext uri="{BB962C8B-B14F-4D97-AF65-F5344CB8AC3E}">
        <p14:creationId xmlns:p14="http://schemas.microsoft.com/office/powerpoint/2010/main" val="79419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CA0E-BAD5-CFD8-2EFC-B10ACF0C4D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81D50B-DF9C-3F63-BAB1-6B9F19CBD4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BD2A51-BA61-A8AD-72C3-D55F75511AD3}"/>
              </a:ext>
            </a:extLst>
          </p:cNvPr>
          <p:cNvSpPr>
            <a:spLocks noGrp="1"/>
          </p:cNvSpPr>
          <p:nvPr>
            <p:ph type="dt" sz="half" idx="10"/>
          </p:nvPr>
        </p:nvSpPr>
        <p:spPr/>
        <p:txBody>
          <a:bodyPr/>
          <a:lstStyle/>
          <a:p>
            <a:fld id="{C4684C9D-63AF-461B-B509-D5900385A0A8}" type="datetimeFigureOut">
              <a:rPr lang="en-US" smtClean="0"/>
              <a:t>5/31/2023</a:t>
            </a:fld>
            <a:endParaRPr lang="en-US"/>
          </a:p>
        </p:txBody>
      </p:sp>
      <p:sp>
        <p:nvSpPr>
          <p:cNvPr id="5" name="Footer Placeholder 4">
            <a:extLst>
              <a:ext uri="{FF2B5EF4-FFF2-40B4-BE49-F238E27FC236}">
                <a16:creationId xmlns:a16="http://schemas.microsoft.com/office/drawing/2014/main" id="{C1D1349E-C678-8B02-F69C-D1772B50E8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46C3C3-FA68-0E8E-FB4C-65C361EC1C77}"/>
              </a:ext>
            </a:extLst>
          </p:cNvPr>
          <p:cNvSpPr>
            <a:spLocks noGrp="1"/>
          </p:cNvSpPr>
          <p:nvPr>
            <p:ph type="sldNum" sz="quarter" idx="12"/>
          </p:nvPr>
        </p:nvSpPr>
        <p:spPr/>
        <p:txBody>
          <a:bodyPr/>
          <a:lstStyle/>
          <a:p>
            <a:fld id="{62160A4D-B840-4116-8538-61810D02B973}" type="slidenum">
              <a:rPr lang="en-US" smtClean="0"/>
              <a:t>‹#›</a:t>
            </a:fld>
            <a:endParaRPr lang="en-US"/>
          </a:p>
        </p:txBody>
      </p:sp>
    </p:spTree>
    <p:extLst>
      <p:ext uri="{BB962C8B-B14F-4D97-AF65-F5344CB8AC3E}">
        <p14:creationId xmlns:p14="http://schemas.microsoft.com/office/powerpoint/2010/main" val="4001796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65963C-9AFE-2709-1320-D4A78D22E5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63EEFF-5FE1-5C9B-B5B7-D22031CE00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EDF019-0C7F-4370-6E07-8E9DDDE182CA}"/>
              </a:ext>
            </a:extLst>
          </p:cNvPr>
          <p:cNvSpPr>
            <a:spLocks noGrp="1"/>
          </p:cNvSpPr>
          <p:nvPr>
            <p:ph type="dt" sz="half" idx="10"/>
          </p:nvPr>
        </p:nvSpPr>
        <p:spPr/>
        <p:txBody>
          <a:bodyPr/>
          <a:lstStyle/>
          <a:p>
            <a:fld id="{C4684C9D-63AF-461B-B509-D5900385A0A8}" type="datetimeFigureOut">
              <a:rPr lang="en-US" smtClean="0"/>
              <a:t>5/31/2023</a:t>
            </a:fld>
            <a:endParaRPr lang="en-US"/>
          </a:p>
        </p:txBody>
      </p:sp>
      <p:sp>
        <p:nvSpPr>
          <p:cNvPr id="5" name="Footer Placeholder 4">
            <a:extLst>
              <a:ext uri="{FF2B5EF4-FFF2-40B4-BE49-F238E27FC236}">
                <a16:creationId xmlns:a16="http://schemas.microsoft.com/office/drawing/2014/main" id="{0CADC053-D2C6-98B6-56C7-6F44AB78B5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83D1A-BAA7-197C-3154-2F70008C4311}"/>
              </a:ext>
            </a:extLst>
          </p:cNvPr>
          <p:cNvSpPr>
            <a:spLocks noGrp="1"/>
          </p:cNvSpPr>
          <p:nvPr>
            <p:ph type="sldNum" sz="quarter" idx="12"/>
          </p:nvPr>
        </p:nvSpPr>
        <p:spPr/>
        <p:txBody>
          <a:bodyPr/>
          <a:lstStyle/>
          <a:p>
            <a:fld id="{62160A4D-B840-4116-8538-61810D02B973}" type="slidenum">
              <a:rPr lang="en-US" smtClean="0"/>
              <a:t>‹#›</a:t>
            </a:fld>
            <a:endParaRPr lang="en-US"/>
          </a:p>
        </p:txBody>
      </p:sp>
    </p:spTree>
    <p:extLst>
      <p:ext uri="{BB962C8B-B14F-4D97-AF65-F5344CB8AC3E}">
        <p14:creationId xmlns:p14="http://schemas.microsoft.com/office/powerpoint/2010/main" val="424097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blank">
    <p:spTree>
      <p:nvGrpSpPr>
        <p:cNvPr id="1" name=""/>
        <p:cNvGrpSpPr/>
        <p:nvPr/>
      </p:nvGrpSpPr>
      <p:grpSpPr>
        <a:xfrm>
          <a:off x="0" y="0"/>
          <a:ext cx="0" cy="0"/>
          <a:chOff x="0" y="0"/>
          <a:chExt cx="0" cy="0"/>
        </a:xfrm>
      </p:grpSpPr>
      <p:sp>
        <p:nvSpPr>
          <p:cNvPr id="13" name="Slide Number"/>
          <p:cNvSpPr txBox="1">
            <a:spLocks noGrp="1"/>
          </p:cNvSpPr>
          <p:nvPr>
            <p:ph type="sldNum" sz="quarter" idx="2"/>
          </p:nvPr>
        </p:nvSpPr>
        <p:spPr>
          <a:xfrm>
            <a:off x="5979492" y="6540500"/>
            <a:ext cx="226666" cy="234950"/>
          </a:xfrm>
          <a:prstGeom prst="rect">
            <a:avLst/>
          </a:prstGeom>
        </p:spPr>
        <p:txBody>
          <a:bodyPr/>
          <a:lstStyle>
            <a:lvl1pPr algn="ctr">
              <a:defRPr sz="1200" b="0"/>
            </a:lvl1pPr>
          </a:lstStyle>
          <a:p>
            <a:fld id="{86CB4B4D-7CA3-9044-876B-883B54F8677D}" type="slidenum">
              <a:t>‹#›</a:t>
            </a:fld>
            <a:endParaRPr dirty="0"/>
          </a:p>
        </p:txBody>
      </p:sp>
      <p:sp>
        <p:nvSpPr>
          <p:cNvPr id="2" name="Title 1">
            <a:extLst>
              <a:ext uri="{FF2B5EF4-FFF2-40B4-BE49-F238E27FC236}">
                <a16:creationId xmlns:a16="http://schemas.microsoft.com/office/drawing/2014/main" id="{715B6A64-0381-AB42-A5D0-0BAF47E6ECE1}"/>
              </a:ext>
            </a:extLst>
          </p:cNvPr>
          <p:cNvSpPr>
            <a:spLocks noGrp="1"/>
          </p:cNvSpPr>
          <p:nvPr>
            <p:ph type="ctrTitle"/>
          </p:nvPr>
        </p:nvSpPr>
        <p:spPr>
          <a:xfrm>
            <a:off x="1524000" y="1122363"/>
            <a:ext cx="9144000" cy="2387600"/>
          </a:xfrm>
        </p:spPr>
        <p:txBody>
          <a:bodyPr anchor="b"/>
          <a:lstStyle>
            <a:lvl1pPr algn="ctr">
              <a:defRPr sz="3000"/>
            </a:lvl1pPr>
          </a:lstStyle>
          <a:p>
            <a:r>
              <a:rPr lang="en-GB"/>
              <a:t>Click to edit Master title style</a:t>
            </a:r>
            <a:endParaRPr lang="x-none"/>
          </a:p>
        </p:txBody>
      </p:sp>
    </p:spTree>
    <p:extLst>
      <p:ext uri="{BB962C8B-B14F-4D97-AF65-F5344CB8AC3E}">
        <p14:creationId xmlns:p14="http://schemas.microsoft.com/office/powerpoint/2010/main" val="335873828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Footer">
    <p:bg>
      <p:bgRef idx="1001">
        <a:schemeClr val="bg1"/>
      </p:bgRef>
    </p:bg>
    <p:spTree>
      <p:nvGrpSpPr>
        <p:cNvPr id="1" name=""/>
        <p:cNvGrpSpPr/>
        <p:nvPr/>
      </p:nvGrpSpPr>
      <p:grpSpPr>
        <a:xfrm>
          <a:off x="0" y="0"/>
          <a:ext cx="0" cy="0"/>
          <a:chOff x="0" y="0"/>
          <a:chExt cx="0" cy="0"/>
        </a:xfrm>
      </p:grpSpPr>
      <p:sp>
        <p:nvSpPr>
          <p:cNvPr id="3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
        <p:nvSpPr>
          <p:cNvPr id="40" name="Client name  //  presentation name  //  © Copyright 2020 Endava  //  Confidential and Proprietary  //  Version 1.0"/>
          <p:cNvSpPr txBox="1"/>
          <p:nvPr/>
        </p:nvSpPr>
        <p:spPr>
          <a:xfrm>
            <a:off x="337044" y="6648213"/>
            <a:ext cx="10661431" cy="1644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spAutoFit/>
          </a:bodyPr>
          <a:lstStyle/>
          <a:p>
            <a:pPr defTabSz="410766">
              <a:defRPr sz="1200" b="0" spc="119">
                <a:solidFill>
                  <a:srgbClr val="929292"/>
                </a:solidFill>
                <a:latin typeface="Helvetica Light"/>
                <a:ea typeface="Helvetica Light"/>
                <a:cs typeface="Helvetica Light"/>
                <a:sym typeface="Helvetica Light"/>
              </a:defRPr>
            </a:pPr>
            <a:r>
              <a:rPr lang="en-GB" sz="600" b="0" i="0" dirty="0">
                <a:latin typeface="Arial" panose="020B0604020202020204" pitchFamily="34" charset="0"/>
                <a:cs typeface="Arial" panose="020B0604020202020204" pitchFamily="34" charset="0"/>
              </a:rPr>
              <a:t>SPRING INTRODUCTION</a:t>
            </a:r>
            <a:r>
              <a:rPr sz="600" b="0" i="0" dirty="0">
                <a:latin typeface="Arial" panose="020B0604020202020204" pitchFamily="34" charset="0"/>
                <a:cs typeface="Arial" panose="020B0604020202020204" pitchFamily="34" charset="0"/>
              </a:rPr>
              <a:t>  //  © Copyright 2020 Endava  //  Confidential and Proprietary</a:t>
            </a:r>
            <a:endParaRPr lang="en-GB" sz="600" b="0" i="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014415AC-FD0D-AB46-9A8D-142155489DA2}"/>
              </a:ext>
            </a:extLst>
          </p:cNvPr>
          <p:cNvPicPr>
            <a:picLocks noChangeAspect="1"/>
          </p:cNvPicPr>
          <p:nvPr userDrawn="1"/>
        </p:nvPicPr>
        <p:blipFill>
          <a:blip r:embed="rId2"/>
          <a:stretch>
            <a:fillRect/>
          </a:stretch>
        </p:blipFill>
        <p:spPr>
          <a:xfrm>
            <a:off x="48804" y="6646123"/>
            <a:ext cx="215279" cy="160338"/>
          </a:xfrm>
          <a:prstGeom prst="rect">
            <a:avLst/>
          </a:prstGeom>
        </p:spPr>
      </p:pic>
    </p:spTree>
    <p:extLst>
      <p:ext uri="{BB962C8B-B14F-4D97-AF65-F5344CB8AC3E}">
        <p14:creationId xmlns:p14="http://schemas.microsoft.com/office/powerpoint/2010/main" val="146032335"/>
      </p:ext>
    </p:extLst>
  </p:cSld>
  <p:clrMapOvr>
    <a:overrideClrMapping bg1="lt1" tx1="dk1" bg2="lt2" tx2="dk2" accent1="accent1" accent2="accent2" accent3="accent3" accent4="accent4" accent5="accent5" accent6="accent6" hlink="hlink" folHlink="folHlink"/>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6A69C-6BCC-47D3-E753-C509FDA0C2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692822-D862-BD18-81AE-770C367BFE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895C92-FD3F-308D-A7C4-B8B7D950D454}"/>
              </a:ext>
            </a:extLst>
          </p:cNvPr>
          <p:cNvSpPr>
            <a:spLocks noGrp="1"/>
          </p:cNvSpPr>
          <p:nvPr>
            <p:ph type="dt" sz="half" idx="10"/>
          </p:nvPr>
        </p:nvSpPr>
        <p:spPr/>
        <p:txBody>
          <a:bodyPr/>
          <a:lstStyle/>
          <a:p>
            <a:fld id="{C4684C9D-63AF-461B-B509-D5900385A0A8}" type="datetimeFigureOut">
              <a:rPr lang="en-US" smtClean="0"/>
              <a:t>5/31/2023</a:t>
            </a:fld>
            <a:endParaRPr lang="en-US"/>
          </a:p>
        </p:txBody>
      </p:sp>
      <p:sp>
        <p:nvSpPr>
          <p:cNvPr id="5" name="Footer Placeholder 4">
            <a:extLst>
              <a:ext uri="{FF2B5EF4-FFF2-40B4-BE49-F238E27FC236}">
                <a16:creationId xmlns:a16="http://schemas.microsoft.com/office/drawing/2014/main" id="{868BAE0D-53F3-2BED-711C-D98B20D790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2D63C3-9182-812F-A5D9-EE4284C19230}"/>
              </a:ext>
            </a:extLst>
          </p:cNvPr>
          <p:cNvSpPr>
            <a:spLocks noGrp="1"/>
          </p:cNvSpPr>
          <p:nvPr>
            <p:ph type="sldNum" sz="quarter" idx="12"/>
          </p:nvPr>
        </p:nvSpPr>
        <p:spPr/>
        <p:txBody>
          <a:bodyPr/>
          <a:lstStyle/>
          <a:p>
            <a:fld id="{62160A4D-B840-4116-8538-61810D02B973}" type="slidenum">
              <a:rPr lang="en-US" smtClean="0"/>
              <a:t>‹#›</a:t>
            </a:fld>
            <a:endParaRPr lang="en-US"/>
          </a:p>
        </p:txBody>
      </p:sp>
    </p:spTree>
    <p:extLst>
      <p:ext uri="{BB962C8B-B14F-4D97-AF65-F5344CB8AC3E}">
        <p14:creationId xmlns:p14="http://schemas.microsoft.com/office/powerpoint/2010/main" val="884986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4EFBB-D9A4-B25F-1519-8C6B84EE1F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9A7EE5-063B-FF26-5127-2BA019F1B5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D00F5C-BA5C-E306-34DE-63A656AEC3BE}"/>
              </a:ext>
            </a:extLst>
          </p:cNvPr>
          <p:cNvSpPr>
            <a:spLocks noGrp="1"/>
          </p:cNvSpPr>
          <p:nvPr>
            <p:ph type="dt" sz="half" idx="10"/>
          </p:nvPr>
        </p:nvSpPr>
        <p:spPr/>
        <p:txBody>
          <a:bodyPr/>
          <a:lstStyle/>
          <a:p>
            <a:fld id="{C4684C9D-63AF-461B-B509-D5900385A0A8}" type="datetimeFigureOut">
              <a:rPr lang="en-US" smtClean="0"/>
              <a:t>5/31/2023</a:t>
            </a:fld>
            <a:endParaRPr lang="en-US"/>
          </a:p>
        </p:txBody>
      </p:sp>
      <p:sp>
        <p:nvSpPr>
          <p:cNvPr id="5" name="Footer Placeholder 4">
            <a:extLst>
              <a:ext uri="{FF2B5EF4-FFF2-40B4-BE49-F238E27FC236}">
                <a16:creationId xmlns:a16="http://schemas.microsoft.com/office/drawing/2014/main" id="{1D9D5EE1-9605-EE25-EC02-2CBB1CEAF1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27A27-D5FC-7B95-0622-2FE46E3B93DD}"/>
              </a:ext>
            </a:extLst>
          </p:cNvPr>
          <p:cNvSpPr>
            <a:spLocks noGrp="1"/>
          </p:cNvSpPr>
          <p:nvPr>
            <p:ph type="sldNum" sz="quarter" idx="12"/>
          </p:nvPr>
        </p:nvSpPr>
        <p:spPr/>
        <p:txBody>
          <a:bodyPr/>
          <a:lstStyle/>
          <a:p>
            <a:fld id="{62160A4D-B840-4116-8538-61810D02B973}" type="slidenum">
              <a:rPr lang="en-US" smtClean="0"/>
              <a:t>‹#›</a:t>
            </a:fld>
            <a:endParaRPr lang="en-US"/>
          </a:p>
        </p:txBody>
      </p:sp>
    </p:spTree>
    <p:extLst>
      <p:ext uri="{BB962C8B-B14F-4D97-AF65-F5344CB8AC3E}">
        <p14:creationId xmlns:p14="http://schemas.microsoft.com/office/powerpoint/2010/main" val="3575523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013EC-06A7-0FA3-DD92-1021C7ACEE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39A087-4A0D-F972-E927-B7AEA52B88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FD237C-DC36-4322-606B-2CF36FBB5C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207786-C546-23F2-945B-C7AC2F31D923}"/>
              </a:ext>
            </a:extLst>
          </p:cNvPr>
          <p:cNvSpPr>
            <a:spLocks noGrp="1"/>
          </p:cNvSpPr>
          <p:nvPr>
            <p:ph type="dt" sz="half" idx="10"/>
          </p:nvPr>
        </p:nvSpPr>
        <p:spPr/>
        <p:txBody>
          <a:bodyPr/>
          <a:lstStyle/>
          <a:p>
            <a:fld id="{C4684C9D-63AF-461B-B509-D5900385A0A8}" type="datetimeFigureOut">
              <a:rPr lang="en-US" smtClean="0"/>
              <a:t>5/31/2023</a:t>
            </a:fld>
            <a:endParaRPr lang="en-US"/>
          </a:p>
        </p:txBody>
      </p:sp>
      <p:sp>
        <p:nvSpPr>
          <p:cNvPr id="6" name="Footer Placeholder 5">
            <a:extLst>
              <a:ext uri="{FF2B5EF4-FFF2-40B4-BE49-F238E27FC236}">
                <a16:creationId xmlns:a16="http://schemas.microsoft.com/office/drawing/2014/main" id="{135C3102-6762-0EE3-D389-7843F85226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C3BA06-5A2B-E977-4A04-CBA9D1089315}"/>
              </a:ext>
            </a:extLst>
          </p:cNvPr>
          <p:cNvSpPr>
            <a:spLocks noGrp="1"/>
          </p:cNvSpPr>
          <p:nvPr>
            <p:ph type="sldNum" sz="quarter" idx="12"/>
          </p:nvPr>
        </p:nvSpPr>
        <p:spPr/>
        <p:txBody>
          <a:bodyPr/>
          <a:lstStyle/>
          <a:p>
            <a:fld id="{62160A4D-B840-4116-8538-61810D02B973}" type="slidenum">
              <a:rPr lang="en-US" smtClean="0"/>
              <a:t>‹#›</a:t>
            </a:fld>
            <a:endParaRPr lang="en-US"/>
          </a:p>
        </p:txBody>
      </p:sp>
    </p:spTree>
    <p:extLst>
      <p:ext uri="{BB962C8B-B14F-4D97-AF65-F5344CB8AC3E}">
        <p14:creationId xmlns:p14="http://schemas.microsoft.com/office/powerpoint/2010/main" val="3442478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DB3B1-185E-57F7-ADEB-00FDEE1602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785B6B-0782-611F-5800-5897820A65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19B20D-E0BF-C1B8-B050-0B1527023A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8DD4AD-34CD-086A-0F7B-7FDD2E4601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548ABA-8184-3ED8-F0F2-DCAF516C0D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1A77E7-7C0B-50AF-F027-7FBC7FAF30E9}"/>
              </a:ext>
            </a:extLst>
          </p:cNvPr>
          <p:cNvSpPr>
            <a:spLocks noGrp="1"/>
          </p:cNvSpPr>
          <p:nvPr>
            <p:ph type="dt" sz="half" idx="10"/>
          </p:nvPr>
        </p:nvSpPr>
        <p:spPr/>
        <p:txBody>
          <a:bodyPr/>
          <a:lstStyle/>
          <a:p>
            <a:fld id="{C4684C9D-63AF-461B-B509-D5900385A0A8}" type="datetimeFigureOut">
              <a:rPr lang="en-US" smtClean="0"/>
              <a:t>5/31/2023</a:t>
            </a:fld>
            <a:endParaRPr lang="en-US"/>
          </a:p>
        </p:txBody>
      </p:sp>
      <p:sp>
        <p:nvSpPr>
          <p:cNvPr id="8" name="Footer Placeholder 7">
            <a:extLst>
              <a:ext uri="{FF2B5EF4-FFF2-40B4-BE49-F238E27FC236}">
                <a16:creationId xmlns:a16="http://schemas.microsoft.com/office/drawing/2014/main" id="{E733B6F7-87C5-3BA1-64B0-DCDAC5279E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D3E1CA-302B-EEF2-E97F-3C9B1BD7AB3C}"/>
              </a:ext>
            </a:extLst>
          </p:cNvPr>
          <p:cNvSpPr>
            <a:spLocks noGrp="1"/>
          </p:cNvSpPr>
          <p:nvPr>
            <p:ph type="sldNum" sz="quarter" idx="12"/>
          </p:nvPr>
        </p:nvSpPr>
        <p:spPr/>
        <p:txBody>
          <a:bodyPr/>
          <a:lstStyle/>
          <a:p>
            <a:fld id="{62160A4D-B840-4116-8538-61810D02B973}" type="slidenum">
              <a:rPr lang="en-US" smtClean="0"/>
              <a:t>‹#›</a:t>
            </a:fld>
            <a:endParaRPr lang="en-US"/>
          </a:p>
        </p:txBody>
      </p:sp>
    </p:spTree>
    <p:extLst>
      <p:ext uri="{BB962C8B-B14F-4D97-AF65-F5344CB8AC3E}">
        <p14:creationId xmlns:p14="http://schemas.microsoft.com/office/powerpoint/2010/main" val="2500461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B1E83-700D-2C13-8B0C-409FB7D7FF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1AAE86-D28A-4A73-5A76-A69A7F4404F1}"/>
              </a:ext>
            </a:extLst>
          </p:cNvPr>
          <p:cNvSpPr>
            <a:spLocks noGrp="1"/>
          </p:cNvSpPr>
          <p:nvPr>
            <p:ph type="dt" sz="half" idx="10"/>
          </p:nvPr>
        </p:nvSpPr>
        <p:spPr/>
        <p:txBody>
          <a:bodyPr/>
          <a:lstStyle/>
          <a:p>
            <a:fld id="{C4684C9D-63AF-461B-B509-D5900385A0A8}" type="datetimeFigureOut">
              <a:rPr lang="en-US" smtClean="0"/>
              <a:t>5/31/2023</a:t>
            </a:fld>
            <a:endParaRPr lang="en-US"/>
          </a:p>
        </p:txBody>
      </p:sp>
      <p:sp>
        <p:nvSpPr>
          <p:cNvPr id="4" name="Footer Placeholder 3">
            <a:extLst>
              <a:ext uri="{FF2B5EF4-FFF2-40B4-BE49-F238E27FC236}">
                <a16:creationId xmlns:a16="http://schemas.microsoft.com/office/drawing/2014/main" id="{1D6F88D6-2E1D-872A-9F34-375278242D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748571-3F99-22F4-C1E5-8644792944AA}"/>
              </a:ext>
            </a:extLst>
          </p:cNvPr>
          <p:cNvSpPr>
            <a:spLocks noGrp="1"/>
          </p:cNvSpPr>
          <p:nvPr>
            <p:ph type="sldNum" sz="quarter" idx="12"/>
          </p:nvPr>
        </p:nvSpPr>
        <p:spPr/>
        <p:txBody>
          <a:bodyPr/>
          <a:lstStyle/>
          <a:p>
            <a:fld id="{62160A4D-B840-4116-8538-61810D02B973}" type="slidenum">
              <a:rPr lang="en-US" smtClean="0"/>
              <a:t>‹#›</a:t>
            </a:fld>
            <a:endParaRPr lang="en-US"/>
          </a:p>
        </p:txBody>
      </p:sp>
    </p:spTree>
    <p:extLst>
      <p:ext uri="{BB962C8B-B14F-4D97-AF65-F5344CB8AC3E}">
        <p14:creationId xmlns:p14="http://schemas.microsoft.com/office/powerpoint/2010/main" val="2921131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68DE41-C249-C862-7FE9-9A602A38C4AB}"/>
              </a:ext>
            </a:extLst>
          </p:cNvPr>
          <p:cNvSpPr>
            <a:spLocks noGrp="1"/>
          </p:cNvSpPr>
          <p:nvPr>
            <p:ph type="dt" sz="half" idx="10"/>
          </p:nvPr>
        </p:nvSpPr>
        <p:spPr/>
        <p:txBody>
          <a:bodyPr/>
          <a:lstStyle/>
          <a:p>
            <a:fld id="{C4684C9D-63AF-461B-B509-D5900385A0A8}" type="datetimeFigureOut">
              <a:rPr lang="en-US" smtClean="0"/>
              <a:t>5/31/2023</a:t>
            </a:fld>
            <a:endParaRPr lang="en-US"/>
          </a:p>
        </p:txBody>
      </p:sp>
      <p:sp>
        <p:nvSpPr>
          <p:cNvPr id="3" name="Footer Placeholder 2">
            <a:extLst>
              <a:ext uri="{FF2B5EF4-FFF2-40B4-BE49-F238E27FC236}">
                <a16:creationId xmlns:a16="http://schemas.microsoft.com/office/drawing/2014/main" id="{074D90D9-0567-EE63-C906-4CCF42FDEC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32E091-719A-2A69-BF17-05DE685B2FEB}"/>
              </a:ext>
            </a:extLst>
          </p:cNvPr>
          <p:cNvSpPr>
            <a:spLocks noGrp="1"/>
          </p:cNvSpPr>
          <p:nvPr>
            <p:ph type="sldNum" sz="quarter" idx="12"/>
          </p:nvPr>
        </p:nvSpPr>
        <p:spPr/>
        <p:txBody>
          <a:bodyPr/>
          <a:lstStyle/>
          <a:p>
            <a:fld id="{62160A4D-B840-4116-8538-61810D02B973}" type="slidenum">
              <a:rPr lang="en-US" smtClean="0"/>
              <a:t>‹#›</a:t>
            </a:fld>
            <a:endParaRPr lang="en-US"/>
          </a:p>
        </p:txBody>
      </p:sp>
    </p:spTree>
    <p:extLst>
      <p:ext uri="{BB962C8B-B14F-4D97-AF65-F5344CB8AC3E}">
        <p14:creationId xmlns:p14="http://schemas.microsoft.com/office/powerpoint/2010/main" val="3156085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2952-7BC8-A010-5B19-C8F39F394A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FE53D8-1A6B-0D5E-BC0B-BE5843AE34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3FEBD3-8ADD-7DFC-BBD5-3BD4AF7533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8A86CF-EFCD-0E6A-5F03-B7754C2DC100}"/>
              </a:ext>
            </a:extLst>
          </p:cNvPr>
          <p:cNvSpPr>
            <a:spLocks noGrp="1"/>
          </p:cNvSpPr>
          <p:nvPr>
            <p:ph type="dt" sz="half" idx="10"/>
          </p:nvPr>
        </p:nvSpPr>
        <p:spPr/>
        <p:txBody>
          <a:bodyPr/>
          <a:lstStyle/>
          <a:p>
            <a:fld id="{C4684C9D-63AF-461B-B509-D5900385A0A8}" type="datetimeFigureOut">
              <a:rPr lang="en-US" smtClean="0"/>
              <a:t>5/31/2023</a:t>
            </a:fld>
            <a:endParaRPr lang="en-US"/>
          </a:p>
        </p:txBody>
      </p:sp>
      <p:sp>
        <p:nvSpPr>
          <p:cNvPr id="6" name="Footer Placeholder 5">
            <a:extLst>
              <a:ext uri="{FF2B5EF4-FFF2-40B4-BE49-F238E27FC236}">
                <a16:creationId xmlns:a16="http://schemas.microsoft.com/office/drawing/2014/main" id="{A16CF78D-B392-C2A3-ECF0-81C9BF2167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2BFABC-113A-28B1-9B91-25B2F084CAB6}"/>
              </a:ext>
            </a:extLst>
          </p:cNvPr>
          <p:cNvSpPr>
            <a:spLocks noGrp="1"/>
          </p:cNvSpPr>
          <p:nvPr>
            <p:ph type="sldNum" sz="quarter" idx="12"/>
          </p:nvPr>
        </p:nvSpPr>
        <p:spPr/>
        <p:txBody>
          <a:bodyPr/>
          <a:lstStyle/>
          <a:p>
            <a:fld id="{62160A4D-B840-4116-8538-61810D02B973}" type="slidenum">
              <a:rPr lang="en-US" smtClean="0"/>
              <a:t>‹#›</a:t>
            </a:fld>
            <a:endParaRPr lang="en-US"/>
          </a:p>
        </p:txBody>
      </p:sp>
    </p:spTree>
    <p:extLst>
      <p:ext uri="{BB962C8B-B14F-4D97-AF65-F5344CB8AC3E}">
        <p14:creationId xmlns:p14="http://schemas.microsoft.com/office/powerpoint/2010/main" val="2265685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38B98-6AF5-E8E9-C8A2-C8BBFC66A2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6BE8D7-6FD8-559E-A9A2-D7B4A2F4B6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1B7CB9-4934-60A1-F636-1AD83704AF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16A215-DA4F-EEE2-3F21-F2254125FD08}"/>
              </a:ext>
            </a:extLst>
          </p:cNvPr>
          <p:cNvSpPr>
            <a:spLocks noGrp="1"/>
          </p:cNvSpPr>
          <p:nvPr>
            <p:ph type="dt" sz="half" idx="10"/>
          </p:nvPr>
        </p:nvSpPr>
        <p:spPr/>
        <p:txBody>
          <a:bodyPr/>
          <a:lstStyle/>
          <a:p>
            <a:fld id="{C4684C9D-63AF-461B-B509-D5900385A0A8}" type="datetimeFigureOut">
              <a:rPr lang="en-US" smtClean="0"/>
              <a:t>5/31/2023</a:t>
            </a:fld>
            <a:endParaRPr lang="en-US"/>
          </a:p>
        </p:txBody>
      </p:sp>
      <p:sp>
        <p:nvSpPr>
          <p:cNvPr id="6" name="Footer Placeholder 5">
            <a:extLst>
              <a:ext uri="{FF2B5EF4-FFF2-40B4-BE49-F238E27FC236}">
                <a16:creationId xmlns:a16="http://schemas.microsoft.com/office/drawing/2014/main" id="{D2B1DD0A-8ECD-6EE6-5C41-A059FD8CA1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336AAF-104E-D8C7-1EFB-6FCBEE571460}"/>
              </a:ext>
            </a:extLst>
          </p:cNvPr>
          <p:cNvSpPr>
            <a:spLocks noGrp="1"/>
          </p:cNvSpPr>
          <p:nvPr>
            <p:ph type="sldNum" sz="quarter" idx="12"/>
          </p:nvPr>
        </p:nvSpPr>
        <p:spPr/>
        <p:txBody>
          <a:bodyPr/>
          <a:lstStyle/>
          <a:p>
            <a:fld id="{62160A4D-B840-4116-8538-61810D02B973}" type="slidenum">
              <a:rPr lang="en-US" smtClean="0"/>
              <a:t>‹#›</a:t>
            </a:fld>
            <a:endParaRPr lang="en-US"/>
          </a:p>
        </p:txBody>
      </p:sp>
    </p:spTree>
    <p:extLst>
      <p:ext uri="{BB962C8B-B14F-4D97-AF65-F5344CB8AC3E}">
        <p14:creationId xmlns:p14="http://schemas.microsoft.com/office/powerpoint/2010/main" val="3336101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9CACCE-B647-8582-67DB-7F18CFBBDB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55B28C-EF9A-8A15-5906-F8F3C08AAB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0E7420-206F-BAB3-8413-D90FC05D9E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684C9D-63AF-461B-B509-D5900385A0A8}" type="datetimeFigureOut">
              <a:rPr lang="en-US" smtClean="0"/>
              <a:t>5/31/2023</a:t>
            </a:fld>
            <a:endParaRPr lang="en-US"/>
          </a:p>
        </p:txBody>
      </p:sp>
      <p:sp>
        <p:nvSpPr>
          <p:cNvPr id="5" name="Footer Placeholder 4">
            <a:extLst>
              <a:ext uri="{FF2B5EF4-FFF2-40B4-BE49-F238E27FC236}">
                <a16:creationId xmlns:a16="http://schemas.microsoft.com/office/drawing/2014/main" id="{03DAB12B-DF10-5F1B-2AEA-8529DB6591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8860AA-DEA8-8B64-77F9-D394AEA6D3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160A4D-B840-4116-8538-61810D02B973}" type="slidenum">
              <a:rPr lang="en-US" smtClean="0"/>
              <a:t>‹#›</a:t>
            </a:fld>
            <a:endParaRPr lang="en-US"/>
          </a:p>
        </p:txBody>
      </p:sp>
    </p:spTree>
    <p:extLst>
      <p:ext uri="{BB962C8B-B14F-4D97-AF65-F5344CB8AC3E}">
        <p14:creationId xmlns:p14="http://schemas.microsoft.com/office/powerpoint/2010/main" val="2788460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3" descr="Picture 13">
            <a:extLst>
              <a:ext uri="{FF2B5EF4-FFF2-40B4-BE49-F238E27FC236}">
                <a16:creationId xmlns:a16="http://schemas.microsoft.com/office/drawing/2014/main" id="{F4161CC8-76A1-A34C-B367-38F9FEB5C616}"/>
              </a:ext>
            </a:extLst>
          </p:cNvPr>
          <p:cNvPicPr>
            <a:picLocks noChangeAspect="1"/>
          </p:cNvPicPr>
          <p:nvPr/>
        </p:nvPicPr>
        <p:blipFill>
          <a:blip r:embed="rId2"/>
          <a:stretch>
            <a:fillRect/>
          </a:stretch>
        </p:blipFill>
        <p:spPr>
          <a:xfrm>
            <a:off x="1195930" y="3079773"/>
            <a:ext cx="1358287" cy="449223"/>
          </a:xfrm>
          <a:prstGeom prst="rect">
            <a:avLst/>
          </a:prstGeom>
          <a:ln w="12700">
            <a:miter lim="400000"/>
          </a:ln>
        </p:spPr>
      </p:pic>
      <p:sp>
        <p:nvSpPr>
          <p:cNvPr id="95" name="Endava Presentation…"/>
          <p:cNvSpPr txBox="1"/>
          <p:nvPr/>
        </p:nvSpPr>
        <p:spPr>
          <a:xfrm>
            <a:off x="1495585" y="4160569"/>
            <a:ext cx="7122066" cy="4929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spAutoFit/>
          </a:bodyPr>
          <a:lstStyle/>
          <a:p>
            <a:pPr>
              <a:lnSpc>
                <a:spcPct val="80000"/>
              </a:lnSpc>
              <a:defRPr sz="7000" cap="none" spc="-209"/>
            </a:pPr>
            <a:r>
              <a:rPr lang="en-GB" sz="3500" dirty="0"/>
              <a:t>Spring introduction</a:t>
            </a:r>
            <a:endParaRPr sz="3500" dirty="0"/>
          </a:p>
        </p:txBody>
      </p:sp>
      <p:sp>
        <p:nvSpPr>
          <p:cNvPr id="97" name="Rectangle"/>
          <p:cNvSpPr/>
          <p:nvPr/>
        </p:nvSpPr>
        <p:spPr>
          <a:xfrm>
            <a:off x="1555926" y="3924864"/>
            <a:ext cx="206835" cy="24272"/>
          </a:xfrm>
          <a:prstGeom prst="rect">
            <a:avLst/>
          </a:prstGeom>
          <a:solidFill>
            <a:schemeClr val="bg2"/>
          </a:solidFill>
          <a:ln w="12700">
            <a:miter lim="400000"/>
          </a:ln>
        </p:spPr>
        <p:txBody>
          <a:bodyPr lIns="0" tIns="0" rIns="0" bIns="0" anchor="ctr"/>
          <a:lstStyle/>
          <a:p>
            <a:pPr algn="ctr" defTabSz="412750">
              <a:defRPr sz="3200" cap="none" spc="0"/>
            </a:pPr>
            <a:endParaRPr sz="1600" dirty="0">
              <a:solidFill>
                <a:schemeClr val="bg2"/>
              </a:solidFill>
            </a:endParaRPr>
          </a:p>
        </p:txBody>
      </p:sp>
      <p:sp>
        <p:nvSpPr>
          <p:cNvPr id="2" name="Slide Number Placeholder 1"/>
          <p:cNvSpPr>
            <a:spLocks noGrp="1"/>
          </p:cNvSpPr>
          <p:nvPr>
            <p:ph type="sldNum" sz="quarter" idx="2"/>
          </p:nvPr>
        </p:nvSpPr>
        <p:spPr/>
        <p:txBody>
          <a:bodyPr/>
          <a:lstStyle/>
          <a:p>
            <a:fld id="{86CB4B4D-7CA3-9044-876B-883B54F8677D}" type="slidenum">
              <a:rPr lang="en-GB" smtClean="0"/>
              <a:t>1</a:t>
            </a:fld>
            <a:endParaRPr lang="en-GB" dirty="0"/>
          </a:p>
        </p:txBody>
      </p:sp>
    </p:spTree>
    <p:extLst>
      <p:ext uri="{BB962C8B-B14F-4D97-AF65-F5344CB8AC3E}">
        <p14:creationId xmlns:p14="http://schemas.microsoft.com/office/powerpoint/2010/main" val="27817722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 name="What is simply dummy text of the printing and typesetting industry has been the industry's standard dummy text ever since the 1500s when an unknown printer took a galley of type and scrambled it to make a type specimen book it has. Also, people love to h"/>
          <p:cNvSpPr txBox="1"/>
          <p:nvPr/>
        </p:nvSpPr>
        <p:spPr>
          <a:xfrm>
            <a:off x="859021" y="1840351"/>
            <a:ext cx="8113035" cy="41447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spAutoFit/>
          </a:bodyPr>
          <a:lstStyle/>
          <a:p>
            <a:pPr defTabSz="457200">
              <a:spcBef>
                <a:spcPts val="600"/>
              </a:spcBef>
            </a:pPr>
            <a:r>
              <a:rPr lang="en-US" sz="1200" dirty="0">
                <a:latin typeface="Arial" panose="020B0604020202020204" pitchFamily="34" charset="0"/>
                <a:ea typeface="Helvetica Light"/>
                <a:cs typeface="Arial" panose="020B0604020202020204" pitchFamily="34" charset="0"/>
              </a:rPr>
              <a:t>Base-package and sub-packages of base-package scanned at startup</a:t>
            </a:r>
          </a:p>
          <a:p>
            <a:pPr defTabSz="457200">
              <a:spcBef>
                <a:spcPts val="600"/>
              </a:spcBef>
            </a:pPr>
            <a:r>
              <a:rPr lang="en-US" sz="1200" dirty="0">
                <a:latin typeface="Arial" panose="020B0604020202020204" pitchFamily="34" charset="0"/>
                <a:ea typeface="Helvetica Light"/>
                <a:cs typeface="Arial" panose="020B0604020202020204" pitchFamily="34" charset="0"/>
              </a:rPr>
              <a:t>All classes annotated with @Component (but also with @Repository, @Service, @Controller and @Configuration) are loaded.</a:t>
            </a:r>
          </a:p>
          <a:p>
            <a:pPr defTabSz="457200">
              <a:spcBef>
                <a:spcPts val="600"/>
              </a:spcBef>
            </a:pPr>
            <a:r>
              <a:rPr lang="en-US" sz="1200" dirty="0">
                <a:latin typeface="Arial" panose="020B0604020202020204" pitchFamily="34" charset="0"/>
                <a:ea typeface="Helvetica Light"/>
                <a:cs typeface="Arial" panose="020B0604020202020204" pitchFamily="34" charset="0"/>
              </a:rPr>
              <a:t>Component names when are not specified are auto-generated with default value of de-capitalized class name.</a:t>
            </a:r>
          </a:p>
          <a:p>
            <a:pPr defTabSz="457200">
              <a:spcBef>
                <a:spcPts val="600"/>
              </a:spcBef>
            </a:pPr>
            <a:r>
              <a:rPr lang="en-US" sz="1200" dirty="0">
                <a:latin typeface="Arial" panose="020B0604020202020204" pitchFamily="34" charset="0"/>
                <a:ea typeface="Helvetica Light"/>
                <a:cs typeface="Arial" panose="020B0604020202020204" pitchFamily="34" charset="0"/>
              </a:rPr>
              <a:t>Recommendation:  avoid using names when possible, in many cases you don’t have two implementations of the same bean in the </a:t>
            </a:r>
            <a:r>
              <a:rPr lang="en-US" sz="1200" dirty="0" err="1">
                <a:latin typeface="Arial" panose="020B0604020202020204" pitchFamily="34" charset="0"/>
                <a:ea typeface="Helvetica Light"/>
                <a:cs typeface="Arial" panose="020B0604020202020204" pitchFamily="34" charset="0"/>
              </a:rPr>
              <a:t>ApplicationContext</a:t>
            </a:r>
            <a:r>
              <a:rPr lang="en-US" sz="1200" dirty="0">
                <a:latin typeface="Arial" panose="020B0604020202020204" pitchFamily="34" charset="0"/>
                <a:ea typeface="Helvetica Light"/>
                <a:cs typeface="Arial" panose="020B0604020202020204" pitchFamily="34" charset="0"/>
              </a:rPr>
              <a:t>. Specifying names is less refactoring-friendly. </a:t>
            </a:r>
          </a:p>
          <a:p>
            <a:pPr defTabSz="457200">
              <a:spcBef>
                <a:spcPts val="600"/>
              </a:spcBef>
            </a:pPr>
            <a:r>
              <a:rPr lang="en-US" sz="1200" dirty="0">
                <a:latin typeface="Arial" panose="020B0604020202020204" pitchFamily="34" charset="0"/>
                <a:ea typeface="Helvetica Light"/>
                <a:cs typeface="Arial" panose="020B0604020202020204" pitchFamily="34" charset="0"/>
              </a:rPr>
              <a:t>Jar dependencies are also scanned</a:t>
            </a:r>
          </a:p>
          <a:p>
            <a:pPr defTabSz="457200">
              <a:spcBef>
                <a:spcPts val="600"/>
              </a:spcBef>
            </a:pPr>
            <a:r>
              <a:rPr lang="en-US" sz="1200" dirty="0">
                <a:latin typeface="Arial" panose="020B0604020202020204" pitchFamily="34" charset="0"/>
                <a:ea typeface="Helvetica Light"/>
                <a:cs typeface="Arial" panose="020B0604020202020204" pitchFamily="34" charset="0"/>
              </a:rPr>
              <a:t>Scanning could result in slower startup time if too many files are scanned.</a:t>
            </a:r>
          </a:p>
          <a:p>
            <a:pPr defTabSz="457200">
              <a:spcBef>
                <a:spcPts val="600"/>
              </a:spcBef>
            </a:pPr>
            <a:r>
              <a:rPr lang="en-US" sz="1200" dirty="0">
                <a:latin typeface="Arial" panose="020B0604020202020204" pitchFamily="34" charset="0"/>
                <a:ea typeface="Helvetica Light"/>
                <a:cs typeface="Arial" panose="020B0604020202020204" pitchFamily="34" charset="0"/>
              </a:rPr>
              <a:t>Best practices:</a:t>
            </a:r>
          </a:p>
          <a:p>
            <a:pPr defTabSz="457200">
              <a:spcBef>
                <a:spcPts val="300"/>
              </a:spcBef>
            </a:pPr>
            <a:r>
              <a:rPr lang="en-US" sz="1200" dirty="0">
                <a:latin typeface="Arial" panose="020B0604020202020204" pitchFamily="34" charset="0"/>
                <a:ea typeface="Helvetica Light"/>
                <a:cs typeface="Arial" panose="020B0604020202020204" pitchFamily="34" charset="0"/>
              </a:rPr>
              <a:t>Really bad: &lt;context: component-scan base-package=“org, com” /&gt;</a:t>
            </a:r>
          </a:p>
          <a:p>
            <a:pPr defTabSz="457200">
              <a:spcBef>
                <a:spcPts val="300"/>
              </a:spcBef>
            </a:pPr>
            <a:r>
              <a:rPr lang="en-US" sz="1200" dirty="0">
                <a:latin typeface="Arial" panose="020B0604020202020204" pitchFamily="34" charset="0"/>
                <a:ea typeface="Helvetica Light"/>
                <a:cs typeface="Arial" panose="020B0604020202020204" pitchFamily="34" charset="0"/>
              </a:rPr>
              <a:t>Bad: &lt;context: component-scan base-package=“com” /&gt;</a:t>
            </a:r>
          </a:p>
          <a:p>
            <a:pPr defTabSz="457200">
              <a:spcBef>
                <a:spcPts val="300"/>
              </a:spcBef>
            </a:pPr>
            <a:r>
              <a:rPr lang="en-US" sz="1200" dirty="0">
                <a:latin typeface="Arial" panose="020B0604020202020204" pitchFamily="34" charset="0"/>
                <a:ea typeface="Helvetica Light"/>
                <a:cs typeface="Arial" panose="020B0604020202020204" pitchFamily="34" charset="0"/>
              </a:rPr>
              <a:t>Ok: &lt;context: component-scan base-package=“</a:t>
            </a:r>
            <a:r>
              <a:rPr lang="en-US" sz="1200" dirty="0" err="1">
                <a:latin typeface="Arial" panose="020B0604020202020204" pitchFamily="34" charset="0"/>
                <a:ea typeface="Helvetica Light"/>
                <a:cs typeface="Arial" panose="020B0604020202020204" pitchFamily="34" charset="0"/>
              </a:rPr>
              <a:t>com.endava.app</a:t>
            </a:r>
            <a:r>
              <a:rPr lang="en-US" sz="1200" dirty="0">
                <a:latin typeface="Arial" panose="020B0604020202020204" pitchFamily="34" charset="0"/>
                <a:ea typeface="Helvetica Light"/>
                <a:cs typeface="Arial" panose="020B0604020202020204" pitchFamily="34" charset="0"/>
              </a:rPr>
              <a:t>” /&gt;</a:t>
            </a:r>
          </a:p>
          <a:p>
            <a:pPr defTabSz="457200">
              <a:spcBef>
                <a:spcPts val="300"/>
              </a:spcBef>
            </a:pPr>
            <a:r>
              <a:rPr lang="en-US" sz="1200" dirty="0">
                <a:latin typeface="Arial" panose="020B0604020202020204" pitchFamily="34" charset="0"/>
                <a:ea typeface="Helvetica Light"/>
                <a:cs typeface="Arial" panose="020B0604020202020204" pitchFamily="34" charset="0"/>
              </a:rPr>
              <a:t>Optimized: &lt;context: component-scan base-package=“</a:t>
            </a:r>
            <a:r>
              <a:rPr lang="en-US" sz="1200" dirty="0" err="1">
                <a:latin typeface="Arial" panose="020B0604020202020204" pitchFamily="34" charset="0"/>
                <a:ea typeface="Helvetica Light"/>
                <a:cs typeface="Arial" panose="020B0604020202020204" pitchFamily="34" charset="0"/>
              </a:rPr>
              <a:t>com.endava.app.repository</a:t>
            </a:r>
            <a:r>
              <a:rPr lang="en-US" sz="1200" dirty="0">
                <a:latin typeface="Arial" panose="020B0604020202020204" pitchFamily="34" charset="0"/>
                <a:ea typeface="Helvetica Light"/>
                <a:cs typeface="Arial" panose="020B0604020202020204" pitchFamily="34" charset="0"/>
              </a:rPr>
              <a:t>, </a:t>
            </a:r>
            <a:r>
              <a:rPr lang="en-US" sz="1200" dirty="0" err="1">
                <a:latin typeface="Arial" panose="020B0604020202020204" pitchFamily="34" charset="0"/>
                <a:ea typeface="Helvetica Light"/>
                <a:cs typeface="Arial" panose="020B0604020202020204" pitchFamily="34" charset="0"/>
              </a:rPr>
              <a:t>com.endava.app.service</a:t>
            </a:r>
            <a:r>
              <a:rPr lang="en-US" sz="1200" dirty="0">
                <a:latin typeface="Arial" panose="020B0604020202020204" pitchFamily="34" charset="0"/>
                <a:ea typeface="Helvetica Light"/>
                <a:cs typeface="Arial" panose="020B0604020202020204" pitchFamily="34" charset="0"/>
              </a:rPr>
              <a:t>, </a:t>
            </a:r>
            <a:r>
              <a:rPr lang="en-US" sz="1200" dirty="0" err="1">
                <a:latin typeface="Arial" panose="020B0604020202020204" pitchFamily="34" charset="0"/>
                <a:ea typeface="Helvetica Light"/>
                <a:cs typeface="Arial" panose="020B0604020202020204" pitchFamily="34" charset="0"/>
              </a:rPr>
              <a:t>com.endava.app.controller</a:t>
            </a:r>
            <a:r>
              <a:rPr lang="en-US" sz="1200" dirty="0">
                <a:latin typeface="Arial" panose="020B0604020202020204" pitchFamily="34" charset="0"/>
                <a:ea typeface="Helvetica Light"/>
                <a:cs typeface="Arial" panose="020B0604020202020204" pitchFamily="34" charset="0"/>
              </a:rPr>
              <a:t>” /&gt;</a:t>
            </a:r>
          </a:p>
          <a:p>
            <a:pPr defTabSz="457200">
              <a:spcBef>
                <a:spcPts val="300"/>
              </a:spcBef>
            </a:pPr>
            <a:r>
              <a:rPr lang="en-US" sz="1200" dirty="0">
                <a:latin typeface="Arial" panose="020B0604020202020204" pitchFamily="34" charset="0"/>
                <a:ea typeface="Helvetica Light"/>
                <a:cs typeface="Arial" panose="020B0604020202020204" pitchFamily="34" charset="0"/>
              </a:rPr>
              <a:t>The possibility to include or exclude beans exist by using filters on type or class-level annotation.</a:t>
            </a:r>
          </a:p>
          <a:p>
            <a:pPr defTabSz="457200">
              <a:spcBef>
                <a:spcPts val="300"/>
              </a:spcBef>
            </a:pPr>
            <a:endParaRPr lang="en-US" sz="1200" dirty="0">
              <a:latin typeface="Arial" panose="020B0604020202020204" pitchFamily="34" charset="0"/>
              <a:ea typeface="Helvetica Light"/>
              <a:cs typeface="Arial" panose="020B0604020202020204" pitchFamily="34" charset="0"/>
            </a:endParaRPr>
          </a:p>
          <a:p>
            <a:pPr defTabSz="457200">
              <a:spcBef>
                <a:spcPts val="300"/>
              </a:spcBef>
            </a:pPr>
            <a:endParaRPr lang="en-US" sz="1200" dirty="0">
              <a:latin typeface="Arial" panose="020B0604020202020204" pitchFamily="34" charset="0"/>
              <a:ea typeface="Helvetica Light"/>
              <a:cs typeface="Arial" panose="020B0604020202020204" pitchFamily="34" charset="0"/>
            </a:endParaRPr>
          </a:p>
          <a:p>
            <a:pPr defTabSz="457200">
              <a:spcBef>
                <a:spcPts val="300"/>
              </a:spcBef>
            </a:pPr>
            <a:endParaRPr lang="en-US" sz="1200" dirty="0">
              <a:latin typeface="Arial" panose="020B0604020202020204" pitchFamily="34" charset="0"/>
              <a:ea typeface="Helvetica Light"/>
              <a:cs typeface="Arial" panose="020B0604020202020204" pitchFamily="34" charset="0"/>
            </a:endParaRPr>
          </a:p>
        </p:txBody>
      </p:sp>
      <p:sp>
        <p:nvSpPr>
          <p:cNvPr id="800" name="Title Goes Here"/>
          <p:cNvSpPr txBox="1"/>
          <p:nvPr/>
        </p:nvSpPr>
        <p:spPr>
          <a:xfrm>
            <a:off x="859021" y="979619"/>
            <a:ext cx="7353326" cy="3667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lnSpc>
                <a:spcPct val="80000"/>
              </a:lnSpc>
              <a:defRPr sz="5000" cap="none" spc="-150">
                <a:solidFill>
                  <a:srgbClr val="1D1D1D"/>
                </a:solidFill>
              </a:defRPr>
            </a:lvl1pPr>
          </a:lstStyle>
          <a:p>
            <a:r>
              <a:rPr lang="en-US" sz="2500" dirty="0"/>
              <a:t>Component scanning</a:t>
            </a:r>
          </a:p>
        </p:txBody>
      </p:sp>
      <p:sp>
        <p:nvSpPr>
          <p:cNvPr id="6" name="Slide Number">
            <a:extLst>
              <a:ext uri="{FF2B5EF4-FFF2-40B4-BE49-F238E27FC236}">
                <a16:creationId xmlns:a16="http://schemas.microsoft.com/office/drawing/2014/main" id="{FEB07523-0DF3-2B40-AE56-10920CA026BC}"/>
              </a:ext>
            </a:extLst>
          </p:cNvP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horz" lIns="35719" tIns="35719" rIns="35719" bIns="35719" rtlCol="0" anchor="ctr"/>
          <a:lstStyle>
            <a:lvl1pPr defTabSz="410766"/>
          </a:lstStyle>
          <a:p>
            <a:fld id="{86CB4B4D-7CA3-9044-876B-883B54F8677D}" type="slidenum">
              <a:rPr/>
              <a:t>10</a:t>
            </a:fld>
            <a:endParaRPr dirty="0"/>
          </a:p>
        </p:txBody>
      </p:sp>
    </p:spTree>
    <p:extLst>
      <p:ext uri="{BB962C8B-B14F-4D97-AF65-F5344CB8AC3E}">
        <p14:creationId xmlns:p14="http://schemas.microsoft.com/office/powerpoint/2010/main" val="1900773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 name="What is simply dummy text of the printing and typesetting industry has been the industry's standard dummy text ever since the 1500s when an unknown printer took a galley of type and scrambled it to make a type specimen book it has. Also, people love to h"/>
          <p:cNvSpPr txBox="1"/>
          <p:nvPr/>
        </p:nvSpPr>
        <p:spPr>
          <a:xfrm>
            <a:off x="859021" y="2237301"/>
            <a:ext cx="8113035" cy="13208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spAutoFit/>
          </a:bodyPr>
          <a:lstStyle/>
          <a:p>
            <a:pPr marL="171450" indent="-171450" defTabSz="457200">
              <a:spcBef>
                <a:spcPts val="900"/>
              </a:spcBef>
              <a:buFont typeface="Arial" panose="020B0604020202020204" pitchFamily="34" charset="0"/>
              <a:buChar char="•"/>
            </a:pPr>
            <a:r>
              <a:rPr lang="en-US" sz="1200" dirty="0">
                <a:solidFill>
                  <a:srgbClr val="5E5E5E"/>
                </a:solidFill>
                <a:latin typeface="Arial" panose="020B0604020202020204" pitchFamily="34" charset="0"/>
                <a:ea typeface="Helvetica Light"/>
                <a:cs typeface="Arial" panose="020B0604020202020204" pitchFamily="34" charset="0"/>
              </a:rPr>
              <a:t>Spring manages the lifecycle of the application; all beans are initialized before they are used. </a:t>
            </a:r>
          </a:p>
          <a:p>
            <a:pPr marL="171450" indent="-171450" defTabSz="457200">
              <a:spcBef>
                <a:spcPts val="900"/>
              </a:spcBef>
              <a:buFont typeface="Arial" panose="020B0604020202020204" pitchFamily="34" charset="0"/>
              <a:buChar char="•"/>
            </a:pPr>
            <a:r>
              <a:rPr lang="en-US" sz="1200" dirty="0">
                <a:solidFill>
                  <a:srgbClr val="5E5E5E"/>
                </a:solidFill>
                <a:latin typeface="Arial" panose="020B0604020202020204" pitchFamily="34" charset="0"/>
                <a:ea typeface="Helvetica Light"/>
                <a:cs typeface="Arial" panose="020B0604020202020204" pitchFamily="34" charset="0"/>
              </a:rPr>
              <a:t>Beans are always created in the right order, based on their dependencies.</a:t>
            </a:r>
          </a:p>
          <a:p>
            <a:pPr marL="171450" indent="-171450" defTabSz="457200">
              <a:spcBef>
                <a:spcPts val="900"/>
              </a:spcBef>
              <a:buFont typeface="Arial" panose="020B0604020202020204" pitchFamily="34" charset="0"/>
              <a:buChar char="•"/>
            </a:pPr>
            <a:r>
              <a:rPr lang="en-US" sz="1200" dirty="0">
                <a:solidFill>
                  <a:srgbClr val="5E5E5E"/>
                </a:solidFill>
                <a:latin typeface="Arial" panose="020B0604020202020204" pitchFamily="34" charset="0"/>
                <a:ea typeface="Helvetica Light"/>
                <a:cs typeface="Arial" panose="020B0604020202020204" pitchFamily="34" charset="0"/>
              </a:rPr>
              <a:t>Each bean is bound to a unique id.</a:t>
            </a:r>
          </a:p>
          <a:p>
            <a:pPr marL="171450" indent="-171450" defTabSz="457200">
              <a:spcBef>
                <a:spcPts val="900"/>
              </a:spcBef>
              <a:buFont typeface="Arial" panose="020B0604020202020204" pitchFamily="34" charset="0"/>
              <a:buChar char="•"/>
            </a:pPr>
            <a:r>
              <a:rPr lang="en-US" sz="1200" dirty="0">
                <a:solidFill>
                  <a:srgbClr val="5E5E5E"/>
                </a:solidFill>
                <a:latin typeface="Arial" panose="020B0604020202020204" pitchFamily="34" charset="0"/>
                <a:ea typeface="Helvetica Light"/>
                <a:cs typeface="Arial" panose="020B0604020202020204" pitchFamily="34" charset="0"/>
              </a:rPr>
              <a:t>The Application Context works as a container, encapsulating the bean implementations chosen for a given deployment.</a:t>
            </a:r>
          </a:p>
        </p:txBody>
      </p:sp>
      <p:sp>
        <p:nvSpPr>
          <p:cNvPr id="800" name="Title Goes Here"/>
          <p:cNvSpPr txBox="1"/>
          <p:nvPr/>
        </p:nvSpPr>
        <p:spPr>
          <a:xfrm>
            <a:off x="859021" y="979619"/>
            <a:ext cx="7353326" cy="3667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lnSpc>
                <a:spcPct val="80000"/>
              </a:lnSpc>
              <a:defRPr sz="5000" cap="none" spc="-150">
                <a:solidFill>
                  <a:srgbClr val="1D1D1D"/>
                </a:solidFill>
              </a:defRPr>
            </a:lvl1pPr>
          </a:lstStyle>
          <a:p>
            <a:r>
              <a:rPr lang="en-US" sz="2500" dirty="0"/>
              <a:t>Summary</a:t>
            </a:r>
          </a:p>
        </p:txBody>
      </p:sp>
      <p:sp>
        <p:nvSpPr>
          <p:cNvPr id="6" name="Slide Number">
            <a:extLst>
              <a:ext uri="{FF2B5EF4-FFF2-40B4-BE49-F238E27FC236}">
                <a16:creationId xmlns:a16="http://schemas.microsoft.com/office/drawing/2014/main" id="{FEB07523-0DF3-2B40-AE56-10920CA026BC}"/>
              </a:ext>
            </a:extLst>
          </p:cNvP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35719" tIns="35719" rIns="35719" bIns="35719" rtlCol="0" anchor="ctr"/>
          <a:lstStyle>
            <a:lvl1pPr defTabSz="410766"/>
          </a:lstStyle>
          <a:p>
            <a:fld id="{86CB4B4D-7CA3-9044-876B-883B54F8677D}" type="slidenum">
              <a:rPr/>
              <a:t>11</a:t>
            </a:fld>
            <a:endParaRPr dirty="0"/>
          </a:p>
        </p:txBody>
      </p:sp>
    </p:spTree>
    <p:extLst>
      <p:ext uri="{BB962C8B-B14F-4D97-AF65-F5344CB8AC3E}">
        <p14:creationId xmlns:p14="http://schemas.microsoft.com/office/powerpoint/2010/main" val="1811083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 name="What is simply dummy text of the printing and typesetting industry has been the industry's standard dummy text ever since the 1500s when an unknown printer took a galley of type and scrambled it to make a type specimen book it has. Also, people love to h"/>
          <p:cNvSpPr txBox="1"/>
          <p:nvPr/>
        </p:nvSpPr>
        <p:spPr>
          <a:xfrm>
            <a:off x="859021" y="2237301"/>
            <a:ext cx="8113035" cy="37215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spAutoFit/>
          </a:bodyPr>
          <a:lstStyle/>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Constructor-based DI is accomplished by the container invoking a constructor with a number of arguments, each representing a dependency.  </a:t>
            </a:r>
          </a:p>
          <a:p>
            <a:pPr lvl="4"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&lt;bean id="service" class="</a:t>
            </a:r>
            <a:r>
              <a:rPr lang="en-US" sz="1200" dirty="0" err="1">
                <a:solidFill>
                  <a:srgbClr val="FF0000"/>
                </a:solidFill>
                <a:latin typeface="Arial" panose="020B0604020202020204" pitchFamily="34" charset="0"/>
                <a:ea typeface="Helvetica Light"/>
                <a:cs typeface="Arial" panose="020B0604020202020204" pitchFamily="34" charset="0"/>
              </a:rPr>
              <a:t>ro.endava.s.c.app.service.ServiceImpl</a:t>
            </a:r>
            <a:r>
              <a:rPr lang="en-US" sz="1200" dirty="0">
                <a:solidFill>
                  <a:srgbClr val="FF0000"/>
                </a:solidFill>
                <a:latin typeface="Arial" panose="020B0604020202020204" pitchFamily="34" charset="0"/>
                <a:ea typeface="Helvetica Light"/>
                <a:cs typeface="Arial" panose="020B0604020202020204" pitchFamily="34" charset="0"/>
              </a:rPr>
              <a:t>"&gt;</a:t>
            </a:r>
          </a:p>
          <a:p>
            <a:pPr lvl="4"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	&lt;constructor-</a:t>
            </a:r>
            <a:r>
              <a:rPr lang="en-US" sz="1200" dirty="0" err="1">
                <a:solidFill>
                  <a:srgbClr val="FF0000"/>
                </a:solidFill>
                <a:latin typeface="Arial" panose="020B0604020202020204" pitchFamily="34" charset="0"/>
                <a:ea typeface="Helvetica Light"/>
                <a:cs typeface="Arial" panose="020B0604020202020204" pitchFamily="34" charset="0"/>
              </a:rPr>
              <a:t>arg</a:t>
            </a:r>
            <a:r>
              <a:rPr lang="en-US" sz="1200" dirty="0">
                <a:solidFill>
                  <a:srgbClr val="FF0000"/>
                </a:solidFill>
                <a:latin typeface="Arial" panose="020B0604020202020204" pitchFamily="34" charset="0"/>
                <a:ea typeface="Helvetica Light"/>
                <a:cs typeface="Arial" panose="020B0604020202020204" pitchFamily="34" charset="0"/>
              </a:rPr>
              <a:t> ref="repository"/&gt;</a:t>
            </a:r>
          </a:p>
          <a:p>
            <a:pPr lvl="4"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&lt;/bean&gt;</a:t>
            </a:r>
          </a:p>
          <a:p>
            <a:pPr lvl="4"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&lt;bean id="repository" class="</a:t>
            </a:r>
            <a:r>
              <a:rPr lang="en-US" sz="1200" dirty="0" err="1">
                <a:solidFill>
                  <a:srgbClr val="FF0000"/>
                </a:solidFill>
                <a:latin typeface="Arial" panose="020B0604020202020204" pitchFamily="34" charset="0"/>
                <a:ea typeface="Helvetica Light"/>
                <a:cs typeface="Arial" panose="020B0604020202020204" pitchFamily="34" charset="0"/>
              </a:rPr>
              <a:t>ro.e.s.c.app.repository.RepositoryImpl</a:t>
            </a:r>
            <a:r>
              <a:rPr lang="en-US" sz="1200" dirty="0">
                <a:solidFill>
                  <a:srgbClr val="FF0000"/>
                </a:solidFill>
                <a:latin typeface="Arial" panose="020B0604020202020204" pitchFamily="34" charset="0"/>
                <a:ea typeface="Helvetica Light"/>
                <a:cs typeface="Arial" panose="020B0604020202020204" pitchFamily="34" charset="0"/>
              </a:rPr>
              <a:t>"/&gt;</a:t>
            </a:r>
          </a:p>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Equivalent to:</a:t>
            </a:r>
          </a:p>
          <a:p>
            <a:pPr lvl="5" defTabSz="457200">
              <a:spcBef>
                <a:spcPts val="900"/>
              </a:spcBef>
            </a:pPr>
            <a:r>
              <a:rPr lang="en-US" sz="1200" dirty="0" err="1">
                <a:solidFill>
                  <a:srgbClr val="FF0000"/>
                </a:solidFill>
                <a:latin typeface="Arial" panose="020B0604020202020204" pitchFamily="34" charset="0"/>
                <a:ea typeface="Helvetica Light"/>
                <a:cs typeface="Arial" panose="020B0604020202020204" pitchFamily="34" charset="0"/>
              </a:rPr>
              <a:t>RepositoryImpl</a:t>
            </a:r>
            <a:r>
              <a:rPr lang="en-US" sz="1200" dirty="0">
                <a:solidFill>
                  <a:srgbClr val="FF0000"/>
                </a:solidFill>
                <a:latin typeface="Arial" panose="020B0604020202020204" pitchFamily="34" charset="0"/>
                <a:ea typeface="Helvetica Light"/>
                <a:cs typeface="Arial" panose="020B0604020202020204" pitchFamily="34" charset="0"/>
              </a:rPr>
              <a:t> repository = new </a:t>
            </a:r>
            <a:r>
              <a:rPr lang="en-US" sz="1200" dirty="0" err="1">
                <a:solidFill>
                  <a:srgbClr val="FF0000"/>
                </a:solidFill>
                <a:latin typeface="Arial" panose="020B0604020202020204" pitchFamily="34" charset="0"/>
                <a:ea typeface="Helvetica Light"/>
                <a:cs typeface="Arial" panose="020B0604020202020204" pitchFamily="34" charset="0"/>
              </a:rPr>
              <a:t>RepositoryImpl</a:t>
            </a:r>
            <a:r>
              <a:rPr lang="en-US" sz="1200" dirty="0">
                <a:solidFill>
                  <a:srgbClr val="FF0000"/>
                </a:solidFill>
                <a:latin typeface="Arial" panose="020B0604020202020204" pitchFamily="34" charset="0"/>
                <a:ea typeface="Helvetica Light"/>
                <a:cs typeface="Arial" panose="020B0604020202020204" pitchFamily="34" charset="0"/>
              </a:rPr>
              <a:t>();</a:t>
            </a:r>
          </a:p>
          <a:p>
            <a:pPr lvl="5" defTabSz="457200">
              <a:spcBef>
                <a:spcPts val="900"/>
              </a:spcBef>
            </a:pPr>
            <a:r>
              <a:rPr lang="en-US" sz="1200" dirty="0" err="1">
                <a:solidFill>
                  <a:srgbClr val="FF0000"/>
                </a:solidFill>
                <a:latin typeface="Arial" panose="020B0604020202020204" pitchFamily="34" charset="0"/>
                <a:ea typeface="Helvetica Light"/>
                <a:cs typeface="Arial" panose="020B0604020202020204" pitchFamily="34" charset="0"/>
              </a:rPr>
              <a:t>ServiceImpl</a:t>
            </a:r>
            <a:r>
              <a:rPr lang="en-US" sz="1200" dirty="0">
                <a:solidFill>
                  <a:srgbClr val="FF0000"/>
                </a:solidFill>
                <a:latin typeface="Arial" panose="020B0604020202020204" pitchFamily="34" charset="0"/>
                <a:ea typeface="Helvetica Light"/>
                <a:cs typeface="Arial" panose="020B0604020202020204" pitchFamily="34" charset="0"/>
              </a:rPr>
              <a:t> service = new </a:t>
            </a:r>
            <a:r>
              <a:rPr lang="en-US" sz="1200" dirty="0" err="1">
                <a:solidFill>
                  <a:srgbClr val="FF0000"/>
                </a:solidFill>
                <a:latin typeface="Arial" panose="020B0604020202020204" pitchFamily="34" charset="0"/>
                <a:ea typeface="Helvetica Light"/>
                <a:cs typeface="Arial" panose="020B0604020202020204" pitchFamily="34" charset="0"/>
              </a:rPr>
              <a:t>ServiceImpl</a:t>
            </a:r>
            <a:r>
              <a:rPr lang="en-US" sz="1200" dirty="0">
                <a:solidFill>
                  <a:srgbClr val="FF0000"/>
                </a:solidFill>
                <a:latin typeface="Arial" panose="020B0604020202020204" pitchFamily="34" charset="0"/>
                <a:ea typeface="Helvetica Light"/>
                <a:cs typeface="Arial" panose="020B0604020202020204" pitchFamily="34" charset="0"/>
              </a:rPr>
              <a:t>(repository);</a:t>
            </a:r>
          </a:p>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Application Context</a:t>
            </a:r>
          </a:p>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	               service -&gt; instance of </a:t>
            </a:r>
            <a:r>
              <a:rPr lang="en-US" sz="1200" dirty="0" err="1">
                <a:solidFill>
                  <a:srgbClr val="5E5E5E"/>
                </a:solidFill>
                <a:latin typeface="Arial" panose="020B0604020202020204" pitchFamily="34" charset="0"/>
                <a:ea typeface="Helvetica Light"/>
                <a:cs typeface="Arial" panose="020B0604020202020204" pitchFamily="34" charset="0"/>
              </a:rPr>
              <a:t>ServiceImpl</a:t>
            </a:r>
            <a:endParaRPr lang="en-US" sz="1200" dirty="0">
              <a:solidFill>
                <a:srgbClr val="5E5E5E"/>
              </a:solidFill>
              <a:latin typeface="Arial" panose="020B0604020202020204" pitchFamily="34" charset="0"/>
              <a:ea typeface="Helvetica Light"/>
              <a:cs typeface="Arial" panose="020B0604020202020204" pitchFamily="34" charset="0"/>
            </a:endParaRPr>
          </a:p>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	               repository -&gt; instance of </a:t>
            </a:r>
            <a:r>
              <a:rPr lang="en-US" sz="1200" dirty="0" err="1">
                <a:solidFill>
                  <a:srgbClr val="5E5E5E"/>
                </a:solidFill>
                <a:latin typeface="Arial" panose="020B0604020202020204" pitchFamily="34" charset="0"/>
                <a:ea typeface="Helvetica Light"/>
                <a:cs typeface="Arial" panose="020B0604020202020204" pitchFamily="34" charset="0"/>
              </a:rPr>
              <a:t>RepositoryImpl</a:t>
            </a:r>
            <a:r>
              <a:rPr lang="en-US" sz="1200" dirty="0">
                <a:solidFill>
                  <a:srgbClr val="5E5E5E"/>
                </a:solidFill>
                <a:latin typeface="Arial" panose="020B0604020202020204" pitchFamily="34" charset="0"/>
                <a:ea typeface="Helvetica Light"/>
                <a:cs typeface="Arial" panose="020B0604020202020204" pitchFamily="34" charset="0"/>
              </a:rPr>
              <a:t>		</a:t>
            </a:r>
          </a:p>
          <a:p>
            <a:pPr defTabSz="457200">
              <a:spcBef>
                <a:spcPts val="900"/>
              </a:spcBef>
            </a:pPr>
            <a:endParaRPr lang="en-US" sz="1200" dirty="0">
              <a:solidFill>
                <a:srgbClr val="5E5E5E"/>
              </a:solidFill>
              <a:latin typeface="Arial" panose="020B0604020202020204" pitchFamily="34" charset="0"/>
              <a:ea typeface="Helvetica Light"/>
              <a:cs typeface="Arial" panose="020B0604020202020204" pitchFamily="34" charset="0"/>
            </a:endParaRPr>
          </a:p>
        </p:txBody>
      </p:sp>
      <p:sp>
        <p:nvSpPr>
          <p:cNvPr id="800" name="Title Goes Here"/>
          <p:cNvSpPr txBox="1"/>
          <p:nvPr/>
        </p:nvSpPr>
        <p:spPr>
          <a:xfrm>
            <a:off x="859021" y="979619"/>
            <a:ext cx="7353326" cy="3667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lnSpc>
                <a:spcPct val="80000"/>
              </a:lnSpc>
              <a:defRPr sz="5000" cap="none" spc="-150">
                <a:solidFill>
                  <a:srgbClr val="1D1D1D"/>
                </a:solidFill>
              </a:defRPr>
            </a:lvl1pPr>
          </a:lstStyle>
          <a:p>
            <a:r>
              <a:rPr lang="en-US" sz="2500" dirty="0"/>
              <a:t>Constructor dependency injection</a:t>
            </a:r>
          </a:p>
        </p:txBody>
      </p:sp>
      <p:sp>
        <p:nvSpPr>
          <p:cNvPr id="6" name="Slide Number">
            <a:extLst>
              <a:ext uri="{FF2B5EF4-FFF2-40B4-BE49-F238E27FC236}">
                <a16:creationId xmlns:a16="http://schemas.microsoft.com/office/drawing/2014/main" id="{FEB07523-0DF3-2B40-AE56-10920CA026BC}"/>
              </a:ext>
            </a:extLst>
          </p:cNvP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horz" lIns="35719" tIns="35719" rIns="35719" bIns="35719" rtlCol="0" anchor="ctr"/>
          <a:lstStyle>
            <a:lvl1pPr defTabSz="410766"/>
          </a:lstStyle>
          <a:p>
            <a:fld id="{86CB4B4D-7CA3-9044-876B-883B54F8677D}" type="slidenum">
              <a:rPr/>
              <a:t>12</a:t>
            </a:fld>
            <a:endParaRPr dirty="0"/>
          </a:p>
        </p:txBody>
      </p:sp>
    </p:spTree>
    <p:extLst>
      <p:ext uri="{BB962C8B-B14F-4D97-AF65-F5344CB8AC3E}">
        <p14:creationId xmlns:p14="http://schemas.microsoft.com/office/powerpoint/2010/main" val="3995841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 name="What is simply dummy text of the printing and typesetting industry has been the industry's standard dummy text ever since the 1500s when an unknown printer took a galley of type and scrambled it to make a type specimen book it has. Also, people love to h"/>
          <p:cNvSpPr txBox="1"/>
          <p:nvPr/>
        </p:nvSpPr>
        <p:spPr>
          <a:xfrm>
            <a:off x="859021" y="2237301"/>
            <a:ext cx="8113035" cy="37215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spAutoFit/>
          </a:bodyPr>
          <a:lstStyle/>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Setter-based DI is accomplished by the container calling setter methods on your beans after invoking a no-argument constructor or no-argument static factory method to instantiate your bean.</a:t>
            </a:r>
          </a:p>
          <a:p>
            <a:pPr lvl="6"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&lt;bean id="service" class="</a:t>
            </a:r>
            <a:r>
              <a:rPr lang="en-US" sz="1200" dirty="0" err="1">
                <a:solidFill>
                  <a:srgbClr val="FF0000"/>
                </a:solidFill>
                <a:latin typeface="Arial" panose="020B0604020202020204" pitchFamily="34" charset="0"/>
                <a:ea typeface="Helvetica Light"/>
                <a:cs typeface="Arial" panose="020B0604020202020204" pitchFamily="34" charset="0"/>
              </a:rPr>
              <a:t>ro.endava.s.c.app.service.ServiceImpl</a:t>
            </a:r>
            <a:r>
              <a:rPr lang="en-US" sz="1200" dirty="0">
                <a:solidFill>
                  <a:srgbClr val="FF0000"/>
                </a:solidFill>
                <a:latin typeface="Arial" panose="020B0604020202020204" pitchFamily="34" charset="0"/>
                <a:ea typeface="Helvetica Light"/>
                <a:cs typeface="Arial" panose="020B0604020202020204" pitchFamily="34" charset="0"/>
              </a:rPr>
              <a:t>"&gt;</a:t>
            </a:r>
          </a:p>
          <a:p>
            <a:pPr lvl="6"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	&lt;property name="repository" ref="repository"/&gt;</a:t>
            </a:r>
          </a:p>
          <a:p>
            <a:pPr lvl="6"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&lt;/bean&gt;</a:t>
            </a:r>
          </a:p>
          <a:p>
            <a:pPr lvl="6"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&lt;bean id="repository" class="</a:t>
            </a:r>
            <a:r>
              <a:rPr lang="en-US" sz="1200" dirty="0" err="1">
                <a:solidFill>
                  <a:srgbClr val="FF0000"/>
                </a:solidFill>
                <a:latin typeface="Arial" panose="020B0604020202020204" pitchFamily="34" charset="0"/>
                <a:ea typeface="Helvetica Light"/>
                <a:cs typeface="Arial" panose="020B0604020202020204" pitchFamily="34" charset="0"/>
              </a:rPr>
              <a:t>ro.e.s.c.app.repository.RepositoryImpl</a:t>
            </a:r>
            <a:r>
              <a:rPr lang="en-US" sz="1200" dirty="0">
                <a:solidFill>
                  <a:srgbClr val="FF0000"/>
                </a:solidFill>
                <a:latin typeface="Arial" panose="020B0604020202020204" pitchFamily="34" charset="0"/>
                <a:ea typeface="Helvetica Light"/>
                <a:cs typeface="Arial" panose="020B0604020202020204" pitchFamily="34" charset="0"/>
              </a:rPr>
              <a:t>“/&gt;</a:t>
            </a:r>
          </a:p>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Equivalent to:</a:t>
            </a:r>
          </a:p>
          <a:p>
            <a:pPr lvl="3" defTabSz="457200">
              <a:spcBef>
                <a:spcPts val="900"/>
              </a:spcBef>
            </a:pPr>
            <a:r>
              <a:rPr lang="en-US" sz="1200" dirty="0" err="1">
                <a:solidFill>
                  <a:srgbClr val="FF0000"/>
                </a:solidFill>
                <a:latin typeface="Arial" panose="020B0604020202020204" pitchFamily="34" charset="0"/>
                <a:ea typeface="Helvetica Light"/>
                <a:cs typeface="Arial" panose="020B0604020202020204" pitchFamily="34" charset="0"/>
              </a:rPr>
              <a:t>RepositoryImpl</a:t>
            </a:r>
            <a:r>
              <a:rPr lang="en-US" sz="1200" dirty="0">
                <a:solidFill>
                  <a:srgbClr val="FF0000"/>
                </a:solidFill>
                <a:latin typeface="Arial" panose="020B0604020202020204" pitchFamily="34" charset="0"/>
                <a:ea typeface="Helvetica Light"/>
                <a:cs typeface="Arial" panose="020B0604020202020204" pitchFamily="34" charset="0"/>
              </a:rPr>
              <a:t> repository = new </a:t>
            </a:r>
            <a:r>
              <a:rPr lang="en-US" sz="1200" dirty="0" err="1">
                <a:solidFill>
                  <a:srgbClr val="FF0000"/>
                </a:solidFill>
                <a:latin typeface="Arial" panose="020B0604020202020204" pitchFamily="34" charset="0"/>
                <a:ea typeface="Helvetica Light"/>
                <a:cs typeface="Arial" panose="020B0604020202020204" pitchFamily="34" charset="0"/>
              </a:rPr>
              <a:t>RepositoryImpl</a:t>
            </a:r>
            <a:r>
              <a:rPr lang="en-US" sz="1200" dirty="0">
                <a:solidFill>
                  <a:srgbClr val="FF0000"/>
                </a:solidFill>
                <a:latin typeface="Arial" panose="020B0604020202020204" pitchFamily="34" charset="0"/>
                <a:ea typeface="Helvetica Light"/>
                <a:cs typeface="Arial" panose="020B0604020202020204" pitchFamily="34" charset="0"/>
              </a:rPr>
              <a:t>();</a:t>
            </a:r>
          </a:p>
          <a:p>
            <a:pPr lvl="3" defTabSz="457200">
              <a:spcBef>
                <a:spcPts val="900"/>
              </a:spcBef>
            </a:pPr>
            <a:r>
              <a:rPr lang="en-US" sz="1200" dirty="0" err="1">
                <a:solidFill>
                  <a:srgbClr val="FF0000"/>
                </a:solidFill>
                <a:latin typeface="Arial" panose="020B0604020202020204" pitchFamily="34" charset="0"/>
                <a:ea typeface="Helvetica Light"/>
                <a:cs typeface="Arial" panose="020B0604020202020204" pitchFamily="34" charset="0"/>
              </a:rPr>
              <a:t>ServiceImpl</a:t>
            </a:r>
            <a:r>
              <a:rPr lang="en-US" sz="1200" dirty="0">
                <a:solidFill>
                  <a:srgbClr val="FF0000"/>
                </a:solidFill>
                <a:latin typeface="Arial" panose="020B0604020202020204" pitchFamily="34" charset="0"/>
                <a:ea typeface="Helvetica Light"/>
                <a:cs typeface="Arial" panose="020B0604020202020204" pitchFamily="34" charset="0"/>
              </a:rPr>
              <a:t> service = new </a:t>
            </a:r>
            <a:r>
              <a:rPr lang="en-US" sz="1200" dirty="0" err="1">
                <a:solidFill>
                  <a:srgbClr val="FF0000"/>
                </a:solidFill>
                <a:latin typeface="Arial" panose="020B0604020202020204" pitchFamily="34" charset="0"/>
                <a:ea typeface="Helvetica Light"/>
                <a:cs typeface="Arial" panose="020B0604020202020204" pitchFamily="34" charset="0"/>
              </a:rPr>
              <a:t>ServiceImpl</a:t>
            </a:r>
            <a:r>
              <a:rPr lang="en-US" sz="1200" dirty="0">
                <a:solidFill>
                  <a:srgbClr val="FF0000"/>
                </a:solidFill>
                <a:latin typeface="Arial" panose="020B0604020202020204" pitchFamily="34" charset="0"/>
                <a:ea typeface="Helvetica Light"/>
                <a:cs typeface="Arial" panose="020B0604020202020204" pitchFamily="34" charset="0"/>
              </a:rPr>
              <a:t>();</a:t>
            </a:r>
          </a:p>
          <a:p>
            <a:pPr lvl="3" defTabSz="457200">
              <a:spcBef>
                <a:spcPts val="900"/>
              </a:spcBef>
            </a:pPr>
            <a:r>
              <a:rPr lang="en-US" sz="1200" dirty="0" err="1">
                <a:solidFill>
                  <a:srgbClr val="FF0000"/>
                </a:solidFill>
                <a:latin typeface="Arial" panose="020B0604020202020204" pitchFamily="34" charset="0"/>
                <a:ea typeface="Helvetica Light"/>
                <a:cs typeface="Arial" panose="020B0604020202020204" pitchFamily="34" charset="0"/>
              </a:rPr>
              <a:t>service.setRepository</a:t>
            </a:r>
            <a:r>
              <a:rPr lang="en-US" sz="1200" dirty="0">
                <a:solidFill>
                  <a:srgbClr val="FF0000"/>
                </a:solidFill>
                <a:latin typeface="Arial" panose="020B0604020202020204" pitchFamily="34" charset="0"/>
                <a:ea typeface="Helvetica Light"/>
                <a:cs typeface="Arial" panose="020B0604020202020204" pitchFamily="34" charset="0"/>
              </a:rPr>
              <a:t>(repository);</a:t>
            </a:r>
          </a:p>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Application Context</a:t>
            </a:r>
          </a:p>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	               service -&gt; instance of </a:t>
            </a:r>
            <a:r>
              <a:rPr lang="en-US" sz="1200" dirty="0" err="1">
                <a:solidFill>
                  <a:srgbClr val="5E5E5E"/>
                </a:solidFill>
                <a:latin typeface="Arial" panose="020B0604020202020204" pitchFamily="34" charset="0"/>
                <a:ea typeface="Helvetica Light"/>
                <a:cs typeface="Arial" panose="020B0604020202020204" pitchFamily="34" charset="0"/>
              </a:rPr>
              <a:t>ServiceImpl</a:t>
            </a:r>
            <a:endParaRPr lang="en-US" sz="1200" dirty="0">
              <a:solidFill>
                <a:srgbClr val="5E5E5E"/>
              </a:solidFill>
              <a:latin typeface="Arial" panose="020B0604020202020204" pitchFamily="34" charset="0"/>
              <a:ea typeface="Helvetica Light"/>
              <a:cs typeface="Arial" panose="020B0604020202020204" pitchFamily="34" charset="0"/>
            </a:endParaRPr>
          </a:p>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	               repository -&gt; instance of </a:t>
            </a:r>
            <a:r>
              <a:rPr lang="en-US" sz="1200" dirty="0" err="1">
                <a:solidFill>
                  <a:srgbClr val="5E5E5E"/>
                </a:solidFill>
                <a:latin typeface="Arial" panose="020B0604020202020204" pitchFamily="34" charset="0"/>
                <a:ea typeface="Helvetica Light"/>
                <a:cs typeface="Arial" panose="020B0604020202020204" pitchFamily="34" charset="0"/>
              </a:rPr>
              <a:t>RepositoryImpl</a:t>
            </a:r>
            <a:endParaRPr lang="en-US" sz="1200" dirty="0">
              <a:solidFill>
                <a:srgbClr val="5E5E5E"/>
              </a:solidFill>
              <a:latin typeface="Arial" panose="020B0604020202020204" pitchFamily="34" charset="0"/>
              <a:ea typeface="Helvetica Light"/>
              <a:cs typeface="Arial" panose="020B0604020202020204" pitchFamily="34" charset="0"/>
            </a:endParaRPr>
          </a:p>
        </p:txBody>
      </p:sp>
      <p:sp>
        <p:nvSpPr>
          <p:cNvPr id="800" name="Title Goes Here"/>
          <p:cNvSpPr txBox="1"/>
          <p:nvPr/>
        </p:nvSpPr>
        <p:spPr>
          <a:xfrm>
            <a:off x="859021" y="979619"/>
            <a:ext cx="7353326" cy="3667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lnSpc>
                <a:spcPct val="80000"/>
              </a:lnSpc>
              <a:defRPr sz="5000" cap="none" spc="-150">
                <a:solidFill>
                  <a:srgbClr val="1D1D1D"/>
                </a:solidFill>
              </a:defRPr>
            </a:lvl1pPr>
          </a:lstStyle>
          <a:p>
            <a:r>
              <a:rPr lang="en-US" sz="2500" dirty="0"/>
              <a:t>Setter dependency injection</a:t>
            </a:r>
          </a:p>
        </p:txBody>
      </p:sp>
      <p:sp>
        <p:nvSpPr>
          <p:cNvPr id="6" name="Slide Number">
            <a:extLst>
              <a:ext uri="{FF2B5EF4-FFF2-40B4-BE49-F238E27FC236}">
                <a16:creationId xmlns:a16="http://schemas.microsoft.com/office/drawing/2014/main" id="{FEB07523-0DF3-2B40-AE56-10920CA026BC}"/>
              </a:ext>
            </a:extLst>
          </p:cNvP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35719" tIns="35719" rIns="35719" bIns="35719" rtlCol="0" anchor="ctr"/>
          <a:lstStyle>
            <a:lvl1pPr defTabSz="410766"/>
          </a:lstStyle>
          <a:p>
            <a:fld id="{86CB4B4D-7CA3-9044-876B-883B54F8677D}" type="slidenum">
              <a:rPr/>
              <a:t>13</a:t>
            </a:fld>
            <a:endParaRPr dirty="0"/>
          </a:p>
        </p:txBody>
      </p:sp>
    </p:spTree>
    <p:extLst>
      <p:ext uri="{BB962C8B-B14F-4D97-AF65-F5344CB8AC3E}">
        <p14:creationId xmlns:p14="http://schemas.microsoft.com/office/powerpoint/2010/main" val="2915725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 name="What is simply dummy text of the printing and typesetting industry has been the industry's standard dummy text ever since the 1500s when an unknown printer took a galley of type and scrambled it to make a type specimen book it has. Also, people love to h"/>
          <p:cNvSpPr txBox="1"/>
          <p:nvPr/>
        </p:nvSpPr>
        <p:spPr>
          <a:xfrm>
            <a:off x="779508" y="1539447"/>
            <a:ext cx="8113035" cy="57066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spAutoFit/>
          </a:bodyPr>
          <a:lstStyle/>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Since you can mix both, Constructor- and Setter-based DI, it is a good rule of thumb to use constructor arguments for mandatory dependencies and setters for optional dependencies. </a:t>
            </a:r>
          </a:p>
          <a:p>
            <a:pPr lvl="3"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&lt;bean id="service" class="</a:t>
            </a:r>
            <a:r>
              <a:rPr lang="en-US" sz="1200" dirty="0" err="1">
                <a:solidFill>
                  <a:srgbClr val="FF0000"/>
                </a:solidFill>
                <a:latin typeface="Arial" panose="020B0604020202020204" pitchFamily="34" charset="0"/>
                <a:ea typeface="Helvetica Light"/>
                <a:cs typeface="Arial" panose="020B0604020202020204" pitchFamily="34" charset="0"/>
              </a:rPr>
              <a:t>ro.endava.spring.core.app.service.ServiceImpl</a:t>
            </a:r>
            <a:r>
              <a:rPr lang="en-US" sz="1200" dirty="0">
                <a:solidFill>
                  <a:srgbClr val="FF0000"/>
                </a:solidFill>
                <a:latin typeface="Arial" panose="020B0604020202020204" pitchFamily="34" charset="0"/>
                <a:ea typeface="Helvetica Light"/>
                <a:cs typeface="Arial" panose="020B0604020202020204" pitchFamily="34" charset="0"/>
              </a:rPr>
              <a:t>"&gt;</a:t>
            </a:r>
          </a:p>
          <a:p>
            <a:pPr lvl="3"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	&lt;constructor-</a:t>
            </a:r>
            <a:r>
              <a:rPr lang="en-US" sz="1200" dirty="0" err="1">
                <a:solidFill>
                  <a:srgbClr val="FF0000"/>
                </a:solidFill>
                <a:latin typeface="Arial" panose="020B0604020202020204" pitchFamily="34" charset="0"/>
                <a:ea typeface="Helvetica Light"/>
                <a:cs typeface="Arial" panose="020B0604020202020204" pitchFamily="34" charset="0"/>
              </a:rPr>
              <a:t>arg</a:t>
            </a:r>
            <a:r>
              <a:rPr lang="en-US" sz="1200" dirty="0">
                <a:solidFill>
                  <a:srgbClr val="FF0000"/>
                </a:solidFill>
                <a:latin typeface="Arial" panose="020B0604020202020204" pitchFamily="34" charset="0"/>
                <a:ea typeface="Helvetica Light"/>
                <a:cs typeface="Arial" panose="020B0604020202020204" pitchFamily="34" charset="0"/>
              </a:rPr>
              <a:t> ref="required"/&gt;</a:t>
            </a:r>
          </a:p>
          <a:p>
            <a:pPr lvl="3"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	&lt;property name="optional" ref="optional" /&gt;</a:t>
            </a:r>
          </a:p>
          <a:p>
            <a:pPr lvl="3"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&lt;/bean&gt;</a:t>
            </a:r>
          </a:p>
          <a:p>
            <a:pPr lvl="3"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&lt;bean id=" required " class="</a:t>
            </a:r>
            <a:r>
              <a:rPr lang="en-US" sz="1200" dirty="0" err="1">
                <a:solidFill>
                  <a:srgbClr val="FF0000"/>
                </a:solidFill>
                <a:latin typeface="Arial" panose="020B0604020202020204" pitchFamily="34" charset="0"/>
                <a:ea typeface="Helvetica Light"/>
                <a:cs typeface="Arial" panose="020B0604020202020204" pitchFamily="34" charset="0"/>
              </a:rPr>
              <a:t>ro.endava.s.c.app.collaborator.RequiredImpl</a:t>
            </a:r>
            <a:r>
              <a:rPr lang="en-US" sz="1200" dirty="0">
                <a:solidFill>
                  <a:srgbClr val="FF0000"/>
                </a:solidFill>
                <a:latin typeface="Arial" panose="020B0604020202020204" pitchFamily="34" charset="0"/>
                <a:ea typeface="Helvetica Light"/>
                <a:cs typeface="Arial" panose="020B0604020202020204" pitchFamily="34" charset="0"/>
              </a:rPr>
              <a:t>"&gt;</a:t>
            </a:r>
          </a:p>
          <a:p>
            <a:pPr lvl="3"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&lt;bean id= “optional" class="</a:t>
            </a:r>
            <a:r>
              <a:rPr lang="en-US" sz="1200" dirty="0" err="1">
                <a:solidFill>
                  <a:srgbClr val="FF0000"/>
                </a:solidFill>
                <a:latin typeface="Arial" panose="020B0604020202020204" pitchFamily="34" charset="0"/>
                <a:ea typeface="Helvetica Light"/>
                <a:cs typeface="Arial" panose="020B0604020202020204" pitchFamily="34" charset="0"/>
              </a:rPr>
              <a:t>ro.endava.s.c.app.collaborator.OptionalImpl</a:t>
            </a:r>
            <a:r>
              <a:rPr lang="en-US" sz="1200" dirty="0">
                <a:solidFill>
                  <a:srgbClr val="FF0000"/>
                </a:solidFill>
                <a:latin typeface="Arial" panose="020B0604020202020204" pitchFamily="34" charset="0"/>
                <a:ea typeface="Helvetica Light"/>
                <a:cs typeface="Arial" panose="020B0604020202020204" pitchFamily="34" charset="0"/>
              </a:rPr>
              <a:t>"&gt;</a:t>
            </a:r>
          </a:p>
          <a:p>
            <a:pPr defTabSz="457200">
              <a:spcBef>
                <a:spcPts val="900"/>
              </a:spcBef>
            </a:pPr>
            <a:endParaRPr lang="en-US" sz="1200" dirty="0">
              <a:solidFill>
                <a:srgbClr val="5E5E5E"/>
              </a:solidFill>
              <a:latin typeface="Arial" panose="020B0604020202020204" pitchFamily="34" charset="0"/>
              <a:ea typeface="Helvetica Light"/>
              <a:cs typeface="Arial" panose="020B0604020202020204" pitchFamily="34" charset="0"/>
            </a:endParaRPr>
          </a:p>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The Spring team generally advocates setter injection, because large numbers of constructor arguments can get unwieldy, especially when properties are optional. </a:t>
            </a:r>
          </a:p>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		</a:t>
            </a:r>
          </a:p>
          <a:p>
            <a:pPr defTabSz="457200">
              <a:spcBef>
                <a:spcPts val="900"/>
              </a:spcBef>
            </a:pPr>
            <a:endParaRPr lang="en-US" sz="1200" dirty="0">
              <a:solidFill>
                <a:srgbClr val="5E5E5E"/>
              </a:solidFill>
              <a:latin typeface="Arial" panose="020B0604020202020204" pitchFamily="34" charset="0"/>
              <a:ea typeface="Helvetica Light"/>
              <a:cs typeface="Arial" panose="020B0604020202020204" pitchFamily="34" charset="0"/>
            </a:endParaRPr>
          </a:p>
          <a:p>
            <a:pPr defTabSz="457200">
              <a:spcBef>
                <a:spcPts val="900"/>
              </a:spcBef>
            </a:pPr>
            <a:endParaRPr lang="en-US" sz="1200" dirty="0">
              <a:solidFill>
                <a:srgbClr val="5E5E5E"/>
              </a:solidFill>
              <a:latin typeface="Arial" panose="020B0604020202020204" pitchFamily="34" charset="0"/>
              <a:ea typeface="Helvetica Light"/>
              <a:cs typeface="Arial" panose="020B0604020202020204" pitchFamily="34" charset="0"/>
            </a:endParaRPr>
          </a:p>
          <a:p>
            <a:pPr defTabSz="457200">
              <a:spcBef>
                <a:spcPts val="900"/>
              </a:spcBef>
            </a:pPr>
            <a:endParaRPr lang="en-US" sz="1200" dirty="0">
              <a:solidFill>
                <a:srgbClr val="5E5E5E"/>
              </a:solidFill>
              <a:latin typeface="Arial" panose="020B0604020202020204" pitchFamily="34" charset="0"/>
              <a:ea typeface="Helvetica Light"/>
              <a:cs typeface="Arial" panose="020B0604020202020204" pitchFamily="34" charset="0"/>
            </a:endParaRPr>
          </a:p>
          <a:p>
            <a:pPr defTabSz="457200">
              <a:spcBef>
                <a:spcPts val="900"/>
              </a:spcBef>
            </a:pPr>
            <a:endParaRPr lang="en-US" sz="1200" dirty="0">
              <a:solidFill>
                <a:srgbClr val="5E5E5E"/>
              </a:solidFill>
              <a:latin typeface="Arial" panose="020B0604020202020204" pitchFamily="34" charset="0"/>
              <a:ea typeface="Helvetica Light"/>
              <a:cs typeface="Arial" panose="020B0604020202020204" pitchFamily="34" charset="0"/>
            </a:endParaRPr>
          </a:p>
          <a:p>
            <a:pPr defTabSz="457200">
              <a:spcBef>
                <a:spcPts val="900"/>
              </a:spcBef>
            </a:pPr>
            <a:endParaRPr lang="en-US" sz="1200" dirty="0">
              <a:solidFill>
                <a:srgbClr val="5E5E5E"/>
              </a:solidFill>
              <a:latin typeface="Arial" panose="020B0604020202020204" pitchFamily="34" charset="0"/>
              <a:ea typeface="Helvetica Light"/>
              <a:cs typeface="Arial" panose="020B0604020202020204" pitchFamily="34" charset="0"/>
            </a:endParaRPr>
          </a:p>
          <a:p>
            <a:pPr defTabSz="457200">
              <a:spcBef>
                <a:spcPts val="900"/>
              </a:spcBef>
            </a:pPr>
            <a:endParaRPr lang="en-US" sz="1200" dirty="0">
              <a:solidFill>
                <a:srgbClr val="5E5E5E"/>
              </a:solidFill>
              <a:latin typeface="Arial" panose="020B0604020202020204" pitchFamily="34" charset="0"/>
              <a:ea typeface="Helvetica Light"/>
              <a:cs typeface="Arial" panose="020B0604020202020204" pitchFamily="34" charset="0"/>
            </a:endParaRPr>
          </a:p>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				</a:t>
            </a:r>
            <a:r>
              <a:rPr lang="en-US" sz="1200" dirty="0">
                <a:solidFill>
                  <a:srgbClr val="FF0000"/>
                </a:solidFill>
                <a:latin typeface="Arial" panose="020B0604020202020204" pitchFamily="34" charset="0"/>
                <a:ea typeface="Helvetica Light"/>
                <a:cs typeface="Arial" panose="020B0604020202020204" pitchFamily="34" charset="0"/>
              </a:rPr>
              <a:t>The most important thing is to be consistent. </a:t>
            </a:r>
          </a:p>
          <a:p>
            <a:pPr defTabSz="457200">
              <a:spcBef>
                <a:spcPts val="900"/>
              </a:spcBef>
            </a:pPr>
            <a:endParaRPr lang="en-US" sz="1200" dirty="0">
              <a:solidFill>
                <a:srgbClr val="5E5E5E"/>
              </a:solidFill>
              <a:latin typeface="Arial" panose="020B0604020202020204" pitchFamily="34" charset="0"/>
              <a:ea typeface="Helvetica Light"/>
              <a:cs typeface="Arial" panose="020B0604020202020204" pitchFamily="34" charset="0"/>
            </a:endParaRPr>
          </a:p>
        </p:txBody>
      </p:sp>
      <p:sp>
        <p:nvSpPr>
          <p:cNvPr id="800" name="Title Goes Here"/>
          <p:cNvSpPr txBox="1"/>
          <p:nvPr/>
        </p:nvSpPr>
        <p:spPr>
          <a:xfrm>
            <a:off x="859021" y="979619"/>
            <a:ext cx="7353326" cy="3667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lnSpc>
                <a:spcPct val="80000"/>
              </a:lnSpc>
              <a:defRPr sz="5000" cap="none" spc="-150">
                <a:solidFill>
                  <a:srgbClr val="1D1D1D"/>
                </a:solidFill>
              </a:defRPr>
            </a:lvl1pPr>
          </a:lstStyle>
          <a:p>
            <a:r>
              <a:rPr lang="en-US" sz="2500" dirty="0"/>
              <a:t>Setter VS constructor DI</a:t>
            </a:r>
          </a:p>
        </p:txBody>
      </p:sp>
      <p:sp>
        <p:nvSpPr>
          <p:cNvPr id="6" name="Slide Number">
            <a:extLst>
              <a:ext uri="{FF2B5EF4-FFF2-40B4-BE49-F238E27FC236}">
                <a16:creationId xmlns:a16="http://schemas.microsoft.com/office/drawing/2014/main" id="{FEB07523-0DF3-2B40-AE56-10920CA026BC}"/>
              </a:ext>
            </a:extLst>
          </p:cNvP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horz" lIns="35719" tIns="35719" rIns="35719" bIns="35719" rtlCol="0" anchor="ctr"/>
          <a:lstStyle>
            <a:lvl1pPr defTabSz="410766"/>
          </a:lstStyle>
          <a:p>
            <a:fld id="{86CB4B4D-7CA3-9044-876B-883B54F8677D}" type="slidenum">
              <a:rPr/>
              <a:t>14</a:t>
            </a:fld>
            <a:endParaRPr dirty="0"/>
          </a:p>
        </p:txBody>
      </p:sp>
      <p:pic>
        <p:nvPicPr>
          <p:cNvPr id="3" name="Picture 2">
            <a:extLst>
              <a:ext uri="{FF2B5EF4-FFF2-40B4-BE49-F238E27FC236}">
                <a16:creationId xmlns:a16="http://schemas.microsoft.com/office/drawing/2014/main" id="{4189C554-332C-4869-B9D4-E99E5866BBB8}"/>
              </a:ext>
            </a:extLst>
          </p:cNvPr>
          <p:cNvPicPr>
            <a:picLocks noChangeAspect="1"/>
          </p:cNvPicPr>
          <p:nvPr/>
        </p:nvPicPr>
        <p:blipFill>
          <a:blip r:embed="rId3"/>
          <a:stretch>
            <a:fillRect/>
          </a:stretch>
        </p:blipFill>
        <p:spPr>
          <a:xfrm>
            <a:off x="1031414" y="4388734"/>
            <a:ext cx="7861129" cy="1485801"/>
          </a:xfrm>
          <a:prstGeom prst="rect">
            <a:avLst/>
          </a:prstGeom>
        </p:spPr>
      </p:pic>
    </p:spTree>
    <p:extLst>
      <p:ext uri="{BB962C8B-B14F-4D97-AF65-F5344CB8AC3E}">
        <p14:creationId xmlns:p14="http://schemas.microsoft.com/office/powerpoint/2010/main" val="2467211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 name="What is simply dummy text of the printing and typesetting industry has been the industry's standard dummy text ever since the 1500s when an unknown printer took a galley of type and scrambled it to make a type specimen book it has. Also, people love to h"/>
          <p:cNvSpPr txBox="1"/>
          <p:nvPr/>
        </p:nvSpPr>
        <p:spPr>
          <a:xfrm>
            <a:off x="859021" y="1571425"/>
            <a:ext cx="8113035" cy="59375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spAutoFit/>
          </a:bodyPr>
          <a:lstStyle/>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@Autowired indicates that Spring should inject a dependency:</a:t>
            </a:r>
          </a:p>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	- based on its type</a:t>
            </a:r>
          </a:p>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  	- based on its name when @Qualifier notation is used</a:t>
            </a:r>
          </a:p>
          <a:p>
            <a:pPr defTabSz="457200">
              <a:spcBef>
                <a:spcPts val="900"/>
              </a:spcBef>
            </a:pPr>
            <a:endParaRPr lang="en-US" sz="1200" dirty="0">
              <a:solidFill>
                <a:srgbClr val="5E5E5E"/>
              </a:solidFill>
              <a:latin typeface="Arial" panose="020B0604020202020204" pitchFamily="34" charset="0"/>
              <a:ea typeface="Helvetica Light"/>
              <a:cs typeface="Arial" panose="020B0604020202020204" pitchFamily="34" charset="0"/>
            </a:endParaRPr>
          </a:p>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XML based dependency injection</a:t>
            </a:r>
          </a:p>
          <a:p>
            <a:pPr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   &lt;bean id="service" class="</a:t>
            </a:r>
            <a:r>
              <a:rPr lang="en-US" sz="1200" dirty="0" err="1">
                <a:solidFill>
                  <a:srgbClr val="FF0000"/>
                </a:solidFill>
                <a:latin typeface="Arial" panose="020B0604020202020204" pitchFamily="34" charset="0"/>
                <a:ea typeface="Helvetica Light"/>
                <a:cs typeface="Arial" panose="020B0604020202020204" pitchFamily="34" charset="0"/>
              </a:rPr>
              <a:t>r.e.s.c.app.service.ServiceImpl</a:t>
            </a:r>
            <a:r>
              <a:rPr lang="en-US" sz="1200" dirty="0">
                <a:solidFill>
                  <a:srgbClr val="FF0000"/>
                </a:solidFill>
                <a:latin typeface="Arial" panose="020B0604020202020204" pitchFamily="34" charset="0"/>
                <a:ea typeface="Helvetica Light"/>
                <a:cs typeface="Arial" panose="020B0604020202020204" pitchFamily="34" charset="0"/>
              </a:rPr>
              <a:t>"&gt;</a:t>
            </a:r>
          </a:p>
          <a:p>
            <a:pPr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    &lt;constructor-</a:t>
            </a:r>
            <a:r>
              <a:rPr lang="en-US" sz="1200" dirty="0" err="1">
                <a:solidFill>
                  <a:srgbClr val="FF0000"/>
                </a:solidFill>
                <a:latin typeface="Arial" panose="020B0604020202020204" pitchFamily="34" charset="0"/>
                <a:ea typeface="Helvetica Light"/>
                <a:cs typeface="Arial" panose="020B0604020202020204" pitchFamily="34" charset="0"/>
              </a:rPr>
              <a:t>arg</a:t>
            </a:r>
            <a:r>
              <a:rPr lang="en-US" sz="1200" dirty="0">
                <a:solidFill>
                  <a:srgbClr val="FF0000"/>
                </a:solidFill>
                <a:latin typeface="Arial" panose="020B0604020202020204" pitchFamily="34" charset="0"/>
                <a:ea typeface="Helvetica Light"/>
                <a:cs typeface="Arial" panose="020B0604020202020204" pitchFamily="34" charset="0"/>
              </a:rPr>
              <a:t> ref="repository"/&gt;</a:t>
            </a:r>
          </a:p>
          <a:p>
            <a:pPr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   &lt;/bean&gt; </a:t>
            </a:r>
          </a:p>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    </a:t>
            </a:r>
          </a:p>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Annotation based  dependency injection</a:t>
            </a:r>
          </a:p>
          <a:p>
            <a:pPr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	@Component</a:t>
            </a:r>
          </a:p>
          <a:p>
            <a:pPr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	public class </a:t>
            </a:r>
            <a:r>
              <a:rPr lang="en-US" sz="1200" dirty="0" err="1">
                <a:solidFill>
                  <a:srgbClr val="FF0000"/>
                </a:solidFill>
                <a:latin typeface="Arial" panose="020B0604020202020204" pitchFamily="34" charset="0"/>
                <a:ea typeface="Helvetica Light"/>
                <a:cs typeface="Arial" panose="020B0604020202020204" pitchFamily="34" charset="0"/>
              </a:rPr>
              <a:t>ServiceImpl</a:t>
            </a:r>
            <a:r>
              <a:rPr lang="en-US" sz="1200" dirty="0">
                <a:solidFill>
                  <a:srgbClr val="FF0000"/>
                </a:solidFill>
                <a:latin typeface="Arial" panose="020B0604020202020204" pitchFamily="34" charset="0"/>
                <a:ea typeface="Helvetica Light"/>
                <a:cs typeface="Arial" panose="020B0604020202020204" pitchFamily="34" charset="0"/>
              </a:rPr>
              <a:t> implements Service {</a:t>
            </a:r>
          </a:p>
          <a:p>
            <a:pPr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     		private Repository </a:t>
            </a:r>
            <a:r>
              <a:rPr lang="en-US" sz="1200" dirty="0" err="1">
                <a:solidFill>
                  <a:srgbClr val="FF0000"/>
                </a:solidFill>
                <a:latin typeface="Arial" panose="020B0604020202020204" pitchFamily="34" charset="0"/>
                <a:ea typeface="Helvetica Light"/>
                <a:cs typeface="Arial" panose="020B0604020202020204" pitchFamily="34" charset="0"/>
              </a:rPr>
              <a:t>repository</a:t>
            </a:r>
            <a:r>
              <a:rPr lang="en-US" sz="1200" dirty="0">
                <a:solidFill>
                  <a:srgbClr val="FF0000"/>
                </a:solidFill>
                <a:latin typeface="Arial" panose="020B0604020202020204" pitchFamily="34" charset="0"/>
                <a:ea typeface="Helvetica Light"/>
                <a:cs typeface="Arial" panose="020B0604020202020204" pitchFamily="34" charset="0"/>
              </a:rPr>
              <a:t>;</a:t>
            </a:r>
          </a:p>
          <a:p>
            <a:pPr defTabSz="457200">
              <a:spcBef>
                <a:spcPts val="900"/>
              </a:spcBef>
            </a:pPr>
            <a:endParaRPr lang="en-US" sz="1200" dirty="0">
              <a:solidFill>
                <a:srgbClr val="FF0000"/>
              </a:solidFill>
              <a:latin typeface="Arial" panose="020B0604020202020204" pitchFamily="34" charset="0"/>
              <a:ea typeface="Helvetica Light"/>
              <a:cs typeface="Arial" panose="020B0604020202020204" pitchFamily="34" charset="0"/>
            </a:endParaRPr>
          </a:p>
          <a:p>
            <a:pPr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	 	 @Autowired</a:t>
            </a:r>
          </a:p>
          <a:p>
            <a:pPr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	  	public </a:t>
            </a:r>
            <a:r>
              <a:rPr lang="en-US" sz="1200" dirty="0" err="1">
                <a:solidFill>
                  <a:srgbClr val="FF0000"/>
                </a:solidFill>
                <a:latin typeface="Arial" panose="020B0604020202020204" pitchFamily="34" charset="0"/>
                <a:ea typeface="Helvetica Light"/>
                <a:cs typeface="Arial" panose="020B0604020202020204" pitchFamily="34" charset="0"/>
              </a:rPr>
              <a:t>ServiceImpl</a:t>
            </a:r>
            <a:r>
              <a:rPr lang="en-US" sz="1200" dirty="0">
                <a:solidFill>
                  <a:srgbClr val="FF0000"/>
                </a:solidFill>
                <a:latin typeface="Arial" panose="020B0604020202020204" pitchFamily="34" charset="0"/>
                <a:ea typeface="Helvetica Light"/>
                <a:cs typeface="Arial" panose="020B0604020202020204" pitchFamily="34" charset="0"/>
              </a:rPr>
              <a:t>(Repository repository) {</a:t>
            </a:r>
          </a:p>
          <a:p>
            <a:pPr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			</a:t>
            </a:r>
            <a:r>
              <a:rPr lang="en-US" sz="1200" dirty="0" err="1">
                <a:solidFill>
                  <a:srgbClr val="FF0000"/>
                </a:solidFill>
                <a:latin typeface="Arial" panose="020B0604020202020204" pitchFamily="34" charset="0"/>
                <a:ea typeface="Helvetica Light"/>
                <a:cs typeface="Arial" panose="020B0604020202020204" pitchFamily="34" charset="0"/>
              </a:rPr>
              <a:t>this.repository</a:t>
            </a:r>
            <a:r>
              <a:rPr lang="en-US" sz="1200" dirty="0">
                <a:solidFill>
                  <a:srgbClr val="FF0000"/>
                </a:solidFill>
                <a:latin typeface="Arial" panose="020B0604020202020204" pitchFamily="34" charset="0"/>
                <a:ea typeface="Helvetica Light"/>
                <a:cs typeface="Arial" panose="020B0604020202020204" pitchFamily="34" charset="0"/>
              </a:rPr>
              <a:t> = repository;</a:t>
            </a:r>
          </a:p>
          <a:p>
            <a:pPr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	 	 }}</a:t>
            </a:r>
          </a:p>
          <a:p>
            <a:pPr defTabSz="457200">
              <a:spcBef>
                <a:spcPts val="900"/>
              </a:spcBef>
            </a:pPr>
            <a:endParaRPr lang="en-US" sz="1200" dirty="0">
              <a:solidFill>
                <a:srgbClr val="5E5E5E"/>
              </a:solidFill>
              <a:latin typeface="Arial" panose="020B0604020202020204" pitchFamily="34" charset="0"/>
              <a:ea typeface="Helvetica Light"/>
              <a:cs typeface="Arial" panose="020B0604020202020204" pitchFamily="34" charset="0"/>
            </a:endParaRPr>
          </a:p>
          <a:p>
            <a:pPr defTabSz="457200">
              <a:spcBef>
                <a:spcPts val="900"/>
              </a:spcBef>
            </a:pPr>
            <a:endParaRPr lang="en-US" sz="1200" dirty="0">
              <a:solidFill>
                <a:srgbClr val="5E5E5E"/>
              </a:solidFill>
              <a:latin typeface="Arial" panose="020B0604020202020204" pitchFamily="34" charset="0"/>
              <a:ea typeface="Helvetica Light"/>
              <a:cs typeface="Arial" panose="020B0604020202020204" pitchFamily="34" charset="0"/>
            </a:endParaRPr>
          </a:p>
        </p:txBody>
      </p:sp>
      <p:sp>
        <p:nvSpPr>
          <p:cNvPr id="800" name="Title Goes Here"/>
          <p:cNvSpPr txBox="1"/>
          <p:nvPr/>
        </p:nvSpPr>
        <p:spPr>
          <a:xfrm>
            <a:off x="859021" y="979619"/>
            <a:ext cx="7353326" cy="3667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lnSpc>
                <a:spcPct val="80000"/>
              </a:lnSpc>
              <a:defRPr sz="5000" cap="none" spc="-150">
                <a:solidFill>
                  <a:srgbClr val="1D1D1D"/>
                </a:solidFill>
              </a:defRPr>
            </a:lvl1pPr>
          </a:lstStyle>
          <a:p>
            <a:r>
              <a:rPr lang="en-US" sz="2500" dirty="0"/>
              <a:t>@Autowired – part I</a:t>
            </a:r>
          </a:p>
        </p:txBody>
      </p:sp>
      <p:sp>
        <p:nvSpPr>
          <p:cNvPr id="6" name="Slide Number">
            <a:extLst>
              <a:ext uri="{FF2B5EF4-FFF2-40B4-BE49-F238E27FC236}">
                <a16:creationId xmlns:a16="http://schemas.microsoft.com/office/drawing/2014/main" id="{FEB07523-0DF3-2B40-AE56-10920CA026BC}"/>
              </a:ext>
            </a:extLst>
          </p:cNvP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horz" lIns="35719" tIns="35719" rIns="35719" bIns="35719" rtlCol="0" anchor="ctr"/>
          <a:lstStyle>
            <a:lvl1pPr defTabSz="410766"/>
          </a:lstStyle>
          <a:p>
            <a:fld id="{86CB4B4D-7CA3-9044-876B-883B54F8677D}" type="slidenum">
              <a:rPr/>
              <a:t>15</a:t>
            </a:fld>
            <a:endParaRPr dirty="0"/>
          </a:p>
        </p:txBody>
      </p:sp>
    </p:spTree>
    <p:extLst>
      <p:ext uri="{BB962C8B-B14F-4D97-AF65-F5344CB8AC3E}">
        <p14:creationId xmlns:p14="http://schemas.microsoft.com/office/powerpoint/2010/main" val="3186626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 name="What is simply dummy text of the printing and typesetting industry has been the industry's standard dummy text ever since the 1500s when an unknown printer took a galley of type and scrambled it to make a type specimen book it has. Also, people love to h"/>
          <p:cNvSpPr txBox="1"/>
          <p:nvPr/>
        </p:nvSpPr>
        <p:spPr>
          <a:xfrm>
            <a:off x="859021" y="1571425"/>
            <a:ext cx="8113035" cy="41370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spAutoFit/>
          </a:bodyPr>
          <a:lstStyle/>
          <a:p>
            <a:pPr marL="171450" indent="-171450" defTabSz="457200">
              <a:spcBef>
                <a:spcPts val="900"/>
              </a:spcBef>
              <a:buFont typeface="Arial" panose="020B0604020202020204" pitchFamily="34" charset="0"/>
              <a:buChar char="•"/>
            </a:pPr>
            <a:r>
              <a:rPr lang="en-US" sz="1200" dirty="0">
                <a:solidFill>
                  <a:srgbClr val="5E5E5E"/>
                </a:solidFill>
                <a:latin typeface="Arial" panose="020B0604020202020204" pitchFamily="34" charset="0"/>
                <a:ea typeface="Helvetica Light"/>
                <a:cs typeface="Arial" panose="020B0604020202020204" pitchFamily="34" charset="0"/>
              </a:rPr>
              <a:t>constructor injection</a:t>
            </a:r>
          </a:p>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	</a:t>
            </a:r>
            <a:r>
              <a:rPr lang="en-US" sz="1200" dirty="0">
                <a:solidFill>
                  <a:srgbClr val="FF0000"/>
                </a:solidFill>
                <a:latin typeface="Arial" panose="020B0604020202020204" pitchFamily="34" charset="0"/>
                <a:ea typeface="Helvetica Light"/>
                <a:cs typeface="Arial" panose="020B0604020202020204" pitchFamily="34" charset="0"/>
              </a:rPr>
              <a:t>public </a:t>
            </a:r>
            <a:r>
              <a:rPr lang="en-US" sz="1200" dirty="0" err="1">
                <a:solidFill>
                  <a:srgbClr val="FF0000"/>
                </a:solidFill>
                <a:latin typeface="Arial" panose="020B0604020202020204" pitchFamily="34" charset="0"/>
                <a:ea typeface="Helvetica Light"/>
                <a:cs typeface="Arial" panose="020B0604020202020204" pitchFamily="34" charset="0"/>
              </a:rPr>
              <a:t>ServiceImpl</a:t>
            </a:r>
            <a:r>
              <a:rPr lang="en-US" sz="1200" dirty="0">
                <a:solidFill>
                  <a:srgbClr val="FF0000"/>
                </a:solidFill>
                <a:latin typeface="Arial" panose="020B0604020202020204" pitchFamily="34" charset="0"/>
                <a:ea typeface="Helvetica Light"/>
                <a:cs typeface="Arial" panose="020B0604020202020204" pitchFamily="34" charset="0"/>
              </a:rPr>
              <a:t>(Repository repository) {</a:t>
            </a:r>
          </a:p>
          <a:p>
            <a:pPr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	   </a:t>
            </a:r>
            <a:r>
              <a:rPr lang="en-US" sz="1200" dirty="0" err="1">
                <a:solidFill>
                  <a:srgbClr val="FF0000"/>
                </a:solidFill>
                <a:latin typeface="Arial" panose="020B0604020202020204" pitchFamily="34" charset="0"/>
                <a:ea typeface="Helvetica Light"/>
                <a:cs typeface="Arial" panose="020B0604020202020204" pitchFamily="34" charset="0"/>
              </a:rPr>
              <a:t>this.repository</a:t>
            </a:r>
            <a:r>
              <a:rPr lang="en-US" sz="1200" dirty="0">
                <a:solidFill>
                  <a:srgbClr val="FF0000"/>
                </a:solidFill>
                <a:latin typeface="Arial" panose="020B0604020202020204" pitchFamily="34" charset="0"/>
                <a:ea typeface="Helvetica Light"/>
                <a:cs typeface="Arial" panose="020B0604020202020204" pitchFamily="34" charset="0"/>
              </a:rPr>
              <a:t> = repository;</a:t>
            </a:r>
          </a:p>
          <a:p>
            <a:pPr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	}</a:t>
            </a:r>
          </a:p>
          <a:p>
            <a:pPr defTabSz="457200">
              <a:spcBef>
                <a:spcPts val="900"/>
              </a:spcBef>
            </a:pPr>
            <a:endParaRPr lang="en-US" sz="1200" dirty="0">
              <a:solidFill>
                <a:srgbClr val="5E5E5E"/>
              </a:solidFill>
              <a:latin typeface="Arial" panose="020B0604020202020204" pitchFamily="34" charset="0"/>
              <a:ea typeface="Helvetica Light"/>
              <a:cs typeface="Arial" panose="020B0604020202020204" pitchFamily="34" charset="0"/>
            </a:endParaRPr>
          </a:p>
          <a:p>
            <a:pPr marL="171450" indent="-171450" defTabSz="457200">
              <a:spcBef>
                <a:spcPts val="900"/>
              </a:spcBef>
              <a:buFont typeface="Arial" panose="020B0604020202020204" pitchFamily="34" charset="0"/>
              <a:buChar char="•"/>
            </a:pPr>
            <a:r>
              <a:rPr lang="en-US" sz="1200" dirty="0">
                <a:solidFill>
                  <a:srgbClr val="5E5E5E"/>
                </a:solidFill>
                <a:latin typeface="Arial" panose="020B0604020202020204" pitchFamily="34" charset="0"/>
                <a:ea typeface="Helvetica Light"/>
                <a:cs typeface="Arial" panose="020B0604020202020204" pitchFamily="34" charset="0"/>
              </a:rPr>
              <a:t>method injection </a:t>
            </a:r>
          </a:p>
          <a:p>
            <a:pPr lvl="4"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   </a:t>
            </a:r>
            <a:r>
              <a:rPr lang="en-US" sz="1200" dirty="0">
                <a:solidFill>
                  <a:srgbClr val="FF0000"/>
                </a:solidFill>
                <a:latin typeface="Arial" panose="020B0604020202020204" pitchFamily="34" charset="0"/>
                <a:ea typeface="Helvetica Light"/>
                <a:cs typeface="Arial" panose="020B0604020202020204" pitchFamily="34" charset="0"/>
              </a:rPr>
              <a:t>public </a:t>
            </a:r>
            <a:r>
              <a:rPr lang="en-US" sz="1200" dirty="0" err="1">
                <a:solidFill>
                  <a:srgbClr val="FF0000"/>
                </a:solidFill>
                <a:latin typeface="Arial" panose="020B0604020202020204" pitchFamily="34" charset="0"/>
                <a:ea typeface="Helvetica Light"/>
                <a:cs typeface="Arial" panose="020B0604020202020204" pitchFamily="34" charset="0"/>
              </a:rPr>
              <a:t>setRepository</a:t>
            </a:r>
            <a:r>
              <a:rPr lang="en-US" sz="1200" dirty="0">
                <a:solidFill>
                  <a:srgbClr val="FF0000"/>
                </a:solidFill>
                <a:latin typeface="Arial" panose="020B0604020202020204" pitchFamily="34" charset="0"/>
                <a:ea typeface="Helvetica Light"/>
                <a:cs typeface="Arial" panose="020B0604020202020204" pitchFamily="34" charset="0"/>
              </a:rPr>
              <a:t>(Repository repository) {</a:t>
            </a:r>
          </a:p>
          <a:p>
            <a:pPr lvl="4"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      </a:t>
            </a:r>
            <a:r>
              <a:rPr lang="en-US" sz="1200" dirty="0" err="1">
                <a:solidFill>
                  <a:srgbClr val="FF0000"/>
                </a:solidFill>
                <a:latin typeface="Arial" panose="020B0604020202020204" pitchFamily="34" charset="0"/>
                <a:ea typeface="Helvetica Light"/>
                <a:cs typeface="Arial" panose="020B0604020202020204" pitchFamily="34" charset="0"/>
              </a:rPr>
              <a:t>this.repository</a:t>
            </a:r>
            <a:r>
              <a:rPr lang="en-US" sz="1200" dirty="0">
                <a:solidFill>
                  <a:srgbClr val="FF0000"/>
                </a:solidFill>
                <a:latin typeface="Arial" panose="020B0604020202020204" pitchFamily="34" charset="0"/>
                <a:ea typeface="Helvetica Light"/>
                <a:cs typeface="Arial" panose="020B0604020202020204" pitchFamily="34" charset="0"/>
              </a:rPr>
              <a:t> = repository; 	</a:t>
            </a:r>
          </a:p>
          <a:p>
            <a:pPr lvl="4"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   }</a:t>
            </a:r>
          </a:p>
          <a:p>
            <a:pPr defTabSz="457200">
              <a:spcBef>
                <a:spcPts val="900"/>
              </a:spcBef>
            </a:pPr>
            <a:endParaRPr lang="en-US" sz="1200" dirty="0">
              <a:solidFill>
                <a:srgbClr val="5E5E5E"/>
              </a:solidFill>
              <a:latin typeface="Arial" panose="020B0604020202020204" pitchFamily="34" charset="0"/>
              <a:ea typeface="Helvetica Light"/>
              <a:cs typeface="Arial" panose="020B0604020202020204" pitchFamily="34" charset="0"/>
            </a:endParaRPr>
          </a:p>
          <a:p>
            <a:pPr marL="171450" indent="-171450" defTabSz="457200">
              <a:spcBef>
                <a:spcPts val="900"/>
              </a:spcBef>
              <a:buFont typeface="Arial" panose="020B0604020202020204" pitchFamily="34" charset="0"/>
              <a:buChar char="•"/>
            </a:pPr>
            <a:r>
              <a:rPr lang="en-US" sz="1200" dirty="0">
                <a:solidFill>
                  <a:srgbClr val="5E5E5E"/>
                </a:solidFill>
                <a:latin typeface="Arial" panose="020B0604020202020204" pitchFamily="34" charset="0"/>
                <a:ea typeface="Helvetica Light"/>
                <a:cs typeface="Arial" panose="020B0604020202020204" pitchFamily="34" charset="0"/>
              </a:rPr>
              <a:t>field injection (no setter is required – reflection is used)</a:t>
            </a:r>
          </a:p>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	</a:t>
            </a:r>
            <a:r>
              <a:rPr lang="en-US" sz="1200" dirty="0">
                <a:solidFill>
                  <a:srgbClr val="FF0000"/>
                </a:solidFill>
                <a:latin typeface="Arial" panose="020B0604020202020204" pitchFamily="34" charset="0"/>
                <a:ea typeface="Helvetica Light"/>
                <a:cs typeface="Arial" panose="020B0604020202020204" pitchFamily="34" charset="0"/>
              </a:rPr>
              <a:t>@Autowired</a:t>
            </a:r>
          </a:p>
          <a:p>
            <a:pPr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	private Repository </a:t>
            </a:r>
            <a:r>
              <a:rPr lang="en-US" sz="1200" dirty="0" err="1">
                <a:solidFill>
                  <a:srgbClr val="FF0000"/>
                </a:solidFill>
                <a:latin typeface="Arial" panose="020B0604020202020204" pitchFamily="34" charset="0"/>
                <a:ea typeface="Helvetica Light"/>
                <a:cs typeface="Arial" panose="020B0604020202020204" pitchFamily="34" charset="0"/>
              </a:rPr>
              <a:t>repository</a:t>
            </a:r>
            <a:r>
              <a:rPr lang="en-US" sz="1200" dirty="0">
                <a:solidFill>
                  <a:srgbClr val="FF0000"/>
                </a:solidFill>
                <a:latin typeface="Arial" panose="020B0604020202020204" pitchFamily="34" charset="0"/>
                <a:ea typeface="Helvetica Light"/>
                <a:cs typeface="Arial" panose="020B0604020202020204" pitchFamily="34" charset="0"/>
              </a:rPr>
              <a:t>;</a:t>
            </a:r>
          </a:p>
          <a:p>
            <a:pPr defTabSz="457200">
              <a:spcBef>
                <a:spcPts val="900"/>
              </a:spcBef>
            </a:pPr>
            <a:endParaRPr lang="en-US" sz="1200" dirty="0">
              <a:solidFill>
                <a:srgbClr val="5E5E5E"/>
              </a:solidFill>
              <a:latin typeface="Arial" panose="020B0604020202020204" pitchFamily="34" charset="0"/>
              <a:ea typeface="Helvetica Light"/>
              <a:cs typeface="Arial" panose="020B0604020202020204" pitchFamily="34" charset="0"/>
            </a:endParaRPr>
          </a:p>
        </p:txBody>
      </p:sp>
      <p:sp>
        <p:nvSpPr>
          <p:cNvPr id="800" name="Title Goes Here"/>
          <p:cNvSpPr txBox="1"/>
          <p:nvPr/>
        </p:nvSpPr>
        <p:spPr>
          <a:xfrm>
            <a:off x="859021" y="979619"/>
            <a:ext cx="7353326" cy="3667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lnSpc>
                <a:spcPct val="80000"/>
              </a:lnSpc>
              <a:defRPr sz="5000" cap="none" spc="-150">
                <a:solidFill>
                  <a:srgbClr val="1D1D1D"/>
                </a:solidFill>
              </a:defRPr>
            </a:lvl1pPr>
          </a:lstStyle>
          <a:p>
            <a:r>
              <a:rPr lang="en-US" sz="2500" dirty="0"/>
              <a:t>@Autowired – part II</a:t>
            </a:r>
          </a:p>
        </p:txBody>
      </p:sp>
      <p:sp>
        <p:nvSpPr>
          <p:cNvPr id="6" name="Slide Number">
            <a:extLst>
              <a:ext uri="{FF2B5EF4-FFF2-40B4-BE49-F238E27FC236}">
                <a16:creationId xmlns:a16="http://schemas.microsoft.com/office/drawing/2014/main" id="{FEB07523-0DF3-2B40-AE56-10920CA026BC}"/>
              </a:ext>
            </a:extLst>
          </p:cNvP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35719" tIns="35719" rIns="35719" bIns="35719" rtlCol="0" anchor="ctr"/>
          <a:lstStyle>
            <a:lvl1pPr defTabSz="410766"/>
          </a:lstStyle>
          <a:p>
            <a:fld id="{86CB4B4D-7CA3-9044-876B-883B54F8677D}" type="slidenum">
              <a:rPr/>
              <a:t>16</a:t>
            </a:fld>
            <a:endParaRPr dirty="0"/>
          </a:p>
        </p:txBody>
      </p:sp>
    </p:spTree>
    <p:extLst>
      <p:ext uri="{BB962C8B-B14F-4D97-AF65-F5344CB8AC3E}">
        <p14:creationId xmlns:p14="http://schemas.microsoft.com/office/powerpoint/2010/main" val="2263880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 name="What is simply dummy text of the printing and typesetting industry has been the industry's standard dummy text ever since the 1500s when an unknown printer took a galley of type and scrambled it to make a type specimen book it has. Also, people love to h"/>
          <p:cNvSpPr txBox="1"/>
          <p:nvPr/>
        </p:nvSpPr>
        <p:spPr>
          <a:xfrm>
            <a:off x="859021" y="1571425"/>
            <a:ext cx="8113035" cy="48064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spAutoFit/>
          </a:bodyPr>
          <a:lstStyle/>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Because </a:t>
            </a:r>
            <a:r>
              <a:rPr lang="en-US" sz="1200" dirty="0" err="1">
                <a:solidFill>
                  <a:srgbClr val="5E5E5E"/>
                </a:solidFill>
                <a:latin typeface="Arial" panose="020B0604020202020204" pitchFamily="34" charset="0"/>
                <a:ea typeface="Helvetica Light"/>
                <a:cs typeface="Arial" panose="020B0604020202020204" pitchFamily="34" charset="0"/>
              </a:rPr>
              <a:t>autowiring</a:t>
            </a:r>
            <a:r>
              <a:rPr lang="en-US" sz="1200" dirty="0">
                <a:solidFill>
                  <a:srgbClr val="5E5E5E"/>
                </a:solidFill>
                <a:latin typeface="Arial" panose="020B0604020202020204" pitchFamily="34" charset="0"/>
                <a:ea typeface="Helvetica Light"/>
                <a:cs typeface="Arial" panose="020B0604020202020204" pitchFamily="34" charset="0"/>
              </a:rPr>
              <a:t> by type may lead to multiple candidates, it is often necessary to have more control over the selection process.</a:t>
            </a:r>
          </a:p>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You can associate qualifier values with specific arguments, narrowing the set of type matches so that a specific bean is chosen for each argument. </a:t>
            </a:r>
          </a:p>
          <a:p>
            <a:pPr lvl="3"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   @Component</a:t>
            </a:r>
          </a:p>
          <a:p>
            <a:pPr lvl="3"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	public class </a:t>
            </a:r>
            <a:r>
              <a:rPr lang="en-US" sz="1200" dirty="0" err="1">
                <a:solidFill>
                  <a:srgbClr val="FF0000"/>
                </a:solidFill>
                <a:latin typeface="Arial" panose="020B0604020202020204" pitchFamily="34" charset="0"/>
                <a:ea typeface="Helvetica Light"/>
                <a:cs typeface="Arial" panose="020B0604020202020204" pitchFamily="34" charset="0"/>
              </a:rPr>
              <a:t>ServiceImpl</a:t>
            </a:r>
            <a:r>
              <a:rPr lang="en-US" sz="1200" dirty="0">
                <a:solidFill>
                  <a:srgbClr val="FF0000"/>
                </a:solidFill>
                <a:latin typeface="Arial" panose="020B0604020202020204" pitchFamily="34" charset="0"/>
                <a:ea typeface="Helvetica Light"/>
                <a:cs typeface="Arial" panose="020B0604020202020204" pitchFamily="34" charset="0"/>
              </a:rPr>
              <a:t> implements Service {</a:t>
            </a:r>
          </a:p>
          <a:p>
            <a:pPr lvl="3"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		@Autowired</a:t>
            </a:r>
          </a:p>
          <a:p>
            <a:pPr lvl="3"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		@Qualifier ("</a:t>
            </a:r>
            <a:r>
              <a:rPr lang="en-US" sz="1200" dirty="0" err="1">
                <a:solidFill>
                  <a:srgbClr val="FF0000"/>
                </a:solidFill>
                <a:latin typeface="Arial" panose="020B0604020202020204" pitchFamily="34" charset="0"/>
                <a:ea typeface="Helvetica Light"/>
                <a:cs typeface="Arial" panose="020B0604020202020204" pitchFamily="34" charset="0"/>
              </a:rPr>
              <a:t>jdbcRepository</a:t>
            </a:r>
            <a:r>
              <a:rPr lang="en-US" sz="1200" dirty="0">
                <a:solidFill>
                  <a:srgbClr val="FF0000"/>
                </a:solidFill>
                <a:latin typeface="Arial" panose="020B0604020202020204" pitchFamily="34" charset="0"/>
                <a:ea typeface="Helvetica Light"/>
                <a:cs typeface="Arial" panose="020B0604020202020204" pitchFamily="34" charset="0"/>
              </a:rPr>
              <a:t>")</a:t>
            </a:r>
          </a:p>
          <a:p>
            <a:pPr lvl="3"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		private Repository </a:t>
            </a:r>
            <a:r>
              <a:rPr lang="en-US" sz="1200" dirty="0" err="1">
                <a:solidFill>
                  <a:srgbClr val="FF0000"/>
                </a:solidFill>
                <a:latin typeface="Arial" panose="020B0604020202020204" pitchFamily="34" charset="0"/>
                <a:ea typeface="Helvetica Light"/>
                <a:cs typeface="Arial" panose="020B0604020202020204" pitchFamily="34" charset="0"/>
              </a:rPr>
              <a:t>repository</a:t>
            </a:r>
            <a:r>
              <a:rPr lang="en-US" sz="1200" dirty="0">
                <a:solidFill>
                  <a:srgbClr val="FF0000"/>
                </a:solidFill>
                <a:latin typeface="Arial" panose="020B0604020202020204" pitchFamily="34" charset="0"/>
                <a:ea typeface="Helvetica Light"/>
                <a:cs typeface="Arial" panose="020B0604020202020204" pitchFamily="34" charset="0"/>
              </a:rPr>
              <a:t>;</a:t>
            </a:r>
          </a:p>
          <a:p>
            <a:pPr lvl="3"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		}</a:t>
            </a:r>
          </a:p>
          <a:p>
            <a:pPr lvl="3"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@Autowired</a:t>
            </a:r>
          </a:p>
          <a:p>
            <a:pPr lvl="3"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Private </a:t>
            </a:r>
            <a:r>
              <a:rPr lang="en-US" sz="1200" dirty="0" err="1">
                <a:solidFill>
                  <a:srgbClr val="FF0000"/>
                </a:solidFill>
                <a:latin typeface="Arial" panose="020B0604020202020204" pitchFamily="34" charset="0"/>
                <a:ea typeface="Helvetica Light"/>
                <a:cs typeface="Arial" panose="020B0604020202020204" pitchFamily="34" charset="0"/>
              </a:rPr>
              <a:t>JdbcRepository</a:t>
            </a:r>
            <a:r>
              <a:rPr lang="en-US" sz="1200" dirty="0">
                <a:solidFill>
                  <a:srgbClr val="FF0000"/>
                </a:solidFill>
                <a:latin typeface="Arial" panose="020B0604020202020204" pitchFamily="34" charset="0"/>
                <a:ea typeface="Helvetica Light"/>
                <a:cs typeface="Arial" panose="020B0604020202020204" pitchFamily="34" charset="0"/>
              </a:rPr>
              <a:t> repository2;</a:t>
            </a:r>
          </a:p>
          <a:p>
            <a:pPr lvl="3"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a:t>
            </a:r>
          </a:p>
          <a:p>
            <a:pPr lvl="3"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   @Component</a:t>
            </a:r>
          </a:p>
          <a:p>
            <a:pPr lvl="3"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	public class </a:t>
            </a:r>
            <a:r>
              <a:rPr lang="en-US" sz="1200" dirty="0" err="1">
                <a:solidFill>
                  <a:srgbClr val="FF0000"/>
                </a:solidFill>
                <a:latin typeface="Arial" panose="020B0604020202020204" pitchFamily="34" charset="0"/>
                <a:ea typeface="Helvetica Light"/>
                <a:cs typeface="Arial" panose="020B0604020202020204" pitchFamily="34" charset="0"/>
              </a:rPr>
              <a:t>JdbcRepository</a:t>
            </a:r>
            <a:r>
              <a:rPr lang="en-US" sz="1200" dirty="0">
                <a:solidFill>
                  <a:srgbClr val="FF0000"/>
                </a:solidFill>
                <a:latin typeface="Arial" panose="020B0604020202020204" pitchFamily="34" charset="0"/>
                <a:ea typeface="Helvetica Light"/>
                <a:cs typeface="Arial" panose="020B0604020202020204" pitchFamily="34" charset="0"/>
              </a:rPr>
              <a:t> implements Repository {…} </a:t>
            </a:r>
          </a:p>
          <a:p>
            <a:pPr lvl="3"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   @Component</a:t>
            </a:r>
          </a:p>
          <a:p>
            <a:pPr lvl="3"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	public class </a:t>
            </a:r>
            <a:r>
              <a:rPr lang="en-US" sz="1200" dirty="0" err="1">
                <a:solidFill>
                  <a:srgbClr val="FF0000"/>
                </a:solidFill>
                <a:latin typeface="Arial" panose="020B0604020202020204" pitchFamily="34" charset="0"/>
                <a:ea typeface="Helvetica Light"/>
                <a:cs typeface="Arial" panose="020B0604020202020204" pitchFamily="34" charset="0"/>
              </a:rPr>
              <a:t>MyBatisRepository</a:t>
            </a:r>
            <a:r>
              <a:rPr lang="en-US" sz="1200" dirty="0">
                <a:solidFill>
                  <a:srgbClr val="FF0000"/>
                </a:solidFill>
                <a:latin typeface="Arial" panose="020B0604020202020204" pitchFamily="34" charset="0"/>
                <a:ea typeface="Helvetica Light"/>
                <a:cs typeface="Arial" panose="020B0604020202020204" pitchFamily="34" charset="0"/>
              </a:rPr>
              <a:t> implements Repository {…}</a:t>
            </a:r>
          </a:p>
        </p:txBody>
      </p:sp>
      <p:sp>
        <p:nvSpPr>
          <p:cNvPr id="800" name="Title Goes Here"/>
          <p:cNvSpPr txBox="1"/>
          <p:nvPr/>
        </p:nvSpPr>
        <p:spPr>
          <a:xfrm>
            <a:off x="859021" y="979619"/>
            <a:ext cx="7353326" cy="3667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lnSpc>
                <a:spcPct val="80000"/>
              </a:lnSpc>
              <a:defRPr sz="5000" cap="none" spc="-150">
                <a:solidFill>
                  <a:srgbClr val="1D1D1D"/>
                </a:solidFill>
              </a:defRPr>
            </a:lvl1pPr>
          </a:lstStyle>
          <a:p>
            <a:r>
              <a:rPr lang="en-US" sz="2500" dirty="0"/>
              <a:t>@Qualifier</a:t>
            </a:r>
          </a:p>
        </p:txBody>
      </p:sp>
      <p:sp>
        <p:nvSpPr>
          <p:cNvPr id="6" name="Slide Number">
            <a:extLst>
              <a:ext uri="{FF2B5EF4-FFF2-40B4-BE49-F238E27FC236}">
                <a16:creationId xmlns:a16="http://schemas.microsoft.com/office/drawing/2014/main" id="{FEB07523-0DF3-2B40-AE56-10920CA026BC}"/>
              </a:ext>
            </a:extLst>
          </p:cNvP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horz" lIns="35719" tIns="35719" rIns="35719" bIns="35719" rtlCol="0" anchor="ctr"/>
          <a:lstStyle>
            <a:lvl1pPr defTabSz="410766"/>
          </a:lstStyle>
          <a:p>
            <a:fld id="{86CB4B4D-7CA3-9044-876B-883B54F8677D}" type="slidenum">
              <a:rPr/>
              <a:t>17</a:t>
            </a:fld>
            <a:endParaRPr dirty="0"/>
          </a:p>
        </p:txBody>
      </p:sp>
    </p:spTree>
    <p:extLst>
      <p:ext uri="{BB962C8B-B14F-4D97-AF65-F5344CB8AC3E}">
        <p14:creationId xmlns:p14="http://schemas.microsoft.com/office/powerpoint/2010/main" val="1865492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 name="What is simply dummy text of the printing and typesetting industry has been the industry's standard dummy text ever since the 1500s when an unknown printer took a galley of type and scrambled it to make a type specimen book it has. Also, people love to h"/>
          <p:cNvSpPr txBox="1"/>
          <p:nvPr/>
        </p:nvSpPr>
        <p:spPr>
          <a:xfrm>
            <a:off x="859021" y="1117966"/>
            <a:ext cx="8113035" cy="66838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spAutoFit/>
          </a:bodyPr>
          <a:lstStyle/>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Use @Value for Spring Expression Language expressions in Java code on a field or method or on a parameter of </a:t>
            </a:r>
            <a:r>
              <a:rPr lang="en-US" sz="1200" dirty="0" err="1">
                <a:solidFill>
                  <a:srgbClr val="5E5E5E"/>
                </a:solidFill>
                <a:latin typeface="Arial" panose="020B0604020202020204" pitchFamily="34" charset="0"/>
                <a:ea typeface="Helvetica Light"/>
                <a:cs typeface="Arial" panose="020B0604020202020204" pitchFamily="34" charset="0"/>
              </a:rPr>
              <a:t>autowired</a:t>
            </a:r>
            <a:r>
              <a:rPr lang="en-US" sz="1200" dirty="0">
                <a:solidFill>
                  <a:srgbClr val="5E5E5E"/>
                </a:solidFill>
                <a:latin typeface="Arial" panose="020B0604020202020204" pitchFamily="34" charset="0"/>
                <a:ea typeface="Helvetica Light"/>
                <a:cs typeface="Arial" panose="020B0604020202020204" pitchFamily="34" charset="0"/>
              </a:rPr>
              <a:t> method or constructor</a:t>
            </a:r>
          </a:p>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  &lt;</a:t>
            </a:r>
            <a:r>
              <a:rPr lang="en-US" sz="1200" dirty="0" err="1">
                <a:solidFill>
                  <a:srgbClr val="5E5E5E"/>
                </a:solidFill>
                <a:latin typeface="Arial" panose="020B0604020202020204" pitchFamily="34" charset="0"/>
                <a:ea typeface="Helvetica Light"/>
                <a:cs typeface="Arial" panose="020B0604020202020204" pitchFamily="34" charset="0"/>
              </a:rPr>
              <a:t>context:property-placeholder</a:t>
            </a:r>
            <a:r>
              <a:rPr lang="en-US" sz="1200" dirty="0">
                <a:solidFill>
                  <a:srgbClr val="5E5E5E"/>
                </a:solidFill>
                <a:latin typeface="Arial" panose="020B0604020202020204" pitchFamily="34" charset="0"/>
                <a:ea typeface="Helvetica Light"/>
                <a:cs typeface="Arial" panose="020B0604020202020204" pitchFamily="34" charset="0"/>
              </a:rPr>
              <a:t> location="</a:t>
            </a:r>
            <a:r>
              <a:rPr lang="en-US" sz="1200" dirty="0" err="1">
                <a:solidFill>
                  <a:srgbClr val="5E5E5E"/>
                </a:solidFill>
                <a:latin typeface="Arial" panose="020B0604020202020204" pitchFamily="34" charset="0"/>
                <a:ea typeface="Helvetica Light"/>
                <a:cs typeface="Arial" panose="020B0604020202020204" pitchFamily="34" charset="0"/>
              </a:rPr>
              <a:t>classpath:config.properties</a:t>
            </a:r>
            <a:r>
              <a:rPr lang="en-US" sz="1200" dirty="0">
                <a:solidFill>
                  <a:srgbClr val="5E5E5E"/>
                </a:solidFill>
                <a:latin typeface="Arial" panose="020B0604020202020204" pitchFamily="34" charset="0"/>
                <a:ea typeface="Helvetica Light"/>
                <a:cs typeface="Arial" panose="020B0604020202020204" pitchFamily="34" charset="0"/>
              </a:rPr>
              <a:t>" /&gt;</a:t>
            </a:r>
          </a:p>
          <a:p>
            <a:pPr defTabSz="457200">
              <a:spcBef>
                <a:spcPts val="900"/>
              </a:spcBef>
            </a:pPr>
            <a:r>
              <a:rPr lang="en-US" sz="1200" dirty="0" err="1">
                <a:solidFill>
                  <a:srgbClr val="5E5E5E"/>
                </a:solidFill>
                <a:latin typeface="Arial" panose="020B0604020202020204" pitchFamily="34" charset="0"/>
                <a:ea typeface="Helvetica Light"/>
                <a:cs typeface="Arial" panose="020B0604020202020204" pitchFamily="34" charset="0"/>
              </a:rPr>
              <a:t>Jdbc</a:t>
            </a:r>
            <a:r>
              <a:rPr lang="en-US" sz="1200" dirty="0">
                <a:solidFill>
                  <a:srgbClr val="5E5E5E"/>
                </a:solidFill>
                <a:latin typeface="Arial" panose="020B0604020202020204" pitchFamily="34" charset="0"/>
                <a:ea typeface="Helvetica Light"/>
                <a:cs typeface="Arial" panose="020B0604020202020204" pitchFamily="34" charset="0"/>
              </a:rPr>
              <a:t>:</a:t>
            </a:r>
          </a:p>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	url:</a:t>
            </a:r>
          </a:p>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	</a:t>
            </a:r>
            <a:r>
              <a:rPr lang="en-US" sz="1200" dirty="0" err="1">
                <a:solidFill>
                  <a:srgbClr val="5E5E5E"/>
                </a:solidFill>
                <a:latin typeface="Arial" panose="020B0604020202020204" pitchFamily="34" charset="0"/>
                <a:ea typeface="Helvetica Light"/>
                <a:cs typeface="Arial" panose="020B0604020202020204" pitchFamily="34" charset="0"/>
              </a:rPr>
              <a:t>aDefaultUrl</a:t>
            </a:r>
            <a:r>
              <a:rPr lang="en-US" sz="1200" dirty="0">
                <a:solidFill>
                  <a:srgbClr val="5E5E5E"/>
                </a:solidFill>
                <a:latin typeface="Arial" panose="020B0604020202020204" pitchFamily="34" charset="0"/>
                <a:ea typeface="Helvetica Light"/>
                <a:cs typeface="Arial" panose="020B0604020202020204" pitchFamily="34" charset="0"/>
              </a:rPr>
              <a:t>: https://jbdgkdnkfdf</a:t>
            </a:r>
          </a:p>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   @Component</a:t>
            </a:r>
          </a:p>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   public class </a:t>
            </a:r>
            <a:r>
              <a:rPr lang="en-US" sz="1200" dirty="0" err="1">
                <a:solidFill>
                  <a:srgbClr val="FF0000"/>
                </a:solidFill>
                <a:latin typeface="Arial" panose="020B0604020202020204" pitchFamily="34" charset="0"/>
                <a:ea typeface="Helvetica Light"/>
                <a:cs typeface="Arial" panose="020B0604020202020204" pitchFamily="34" charset="0"/>
              </a:rPr>
              <a:t>FieldValueTestBean</a:t>
            </a:r>
            <a:r>
              <a:rPr lang="en-US" sz="1200" dirty="0">
                <a:solidFill>
                  <a:srgbClr val="FF0000"/>
                </a:solidFill>
                <a:latin typeface="Arial" panose="020B0604020202020204" pitchFamily="34" charset="0"/>
                <a:ea typeface="Helvetica Light"/>
                <a:cs typeface="Arial" panose="020B0604020202020204" pitchFamily="34" charset="0"/>
              </a:rPr>
              <a:t> {</a:t>
            </a:r>
          </a:p>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     @</a:t>
            </a:r>
            <a:r>
              <a:rPr lang="en-US" sz="1200">
                <a:solidFill>
                  <a:srgbClr val="FF0000"/>
                </a:solidFill>
                <a:latin typeface="Arial" panose="020B0604020202020204" pitchFamily="34" charset="0"/>
                <a:ea typeface="Helvetica Light"/>
                <a:cs typeface="Arial" panose="020B0604020202020204" pitchFamily="34" charset="0"/>
              </a:rPr>
              <a:t>Value("${jdbc</a:t>
            </a:r>
            <a:r>
              <a:rPr lang="en-US" sz="1200" dirty="0">
                <a:solidFill>
                  <a:srgbClr val="FF0000"/>
                </a:solidFill>
                <a:latin typeface="Arial" panose="020B0604020202020204" pitchFamily="34" charset="0"/>
                <a:ea typeface="Helvetica Light"/>
                <a:cs typeface="Arial" panose="020B0604020202020204" pitchFamily="34" charset="0"/>
              </a:rPr>
              <a:t>.url:aDefaultUrl}")  </a:t>
            </a:r>
          </a:p>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     private String </a:t>
            </a:r>
            <a:r>
              <a:rPr lang="en-US" sz="1200" dirty="0" err="1">
                <a:solidFill>
                  <a:srgbClr val="FF0000"/>
                </a:solidFill>
                <a:latin typeface="Arial" panose="020B0604020202020204" pitchFamily="34" charset="0"/>
                <a:ea typeface="Helvetica Light"/>
                <a:cs typeface="Arial" panose="020B0604020202020204" pitchFamily="34" charset="0"/>
              </a:rPr>
              <a:t>url</a:t>
            </a:r>
            <a:r>
              <a:rPr lang="en-US" sz="1200" dirty="0">
                <a:solidFill>
                  <a:srgbClr val="FF0000"/>
                </a:solidFill>
                <a:latin typeface="Arial" panose="020B0604020202020204" pitchFamily="34" charset="0"/>
                <a:ea typeface="Helvetica Light"/>
                <a:cs typeface="Arial" panose="020B0604020202020204" pitchFamily="34" charset="0"/>
              </a:rPr>
              <a:t>;</a:t>
            </a:r>
          </a:p>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   }</a:t>
            </a:r>
          </a:p>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Or </a:t>
            </a:r>
          </a:p>
          <a:p>
            <a:pPr defTabSz="457200">
              <a:spcBef>
                <a:spcPts val="300"/>
              </a:spcBef>
            </a:pPr>
            <a:r>
              <a:rPr lang="en-US" sz="1200" dirty="0">
                <a:solidFill>
                  <a:srgbClr val="FF0000"/>
                </a:solidFill>
                <a:latin typeface="Arial" panose="020B0604020202020204" pitchFamily="34" charset="0"/>
                <a:cs typeface="Arial" panose="020B0604020202020204" pitchFamily="34" charset="0"/>
              </a:rPr>
              <a:t>   @Component</a:t>
            </a:r>
          </a:p>
          <a:p>
            <a:pPr defTabSz="457200">
              <a:spcBef>
                <a:spcPts val="300"/>
              </a:spcBef>
            </a:pPr>
            <a:r>
              <a:rPr lang="en-US" sz="1200" dirty="0">
                <a:solidFill>
                  <a:srgbClr val="FF0000"/>
                </a:solidFill>
                <a:latin typeface="Arial" panose="020B0604020202020204" pitchFamily="34" charset="0"/>
                <a:cs typeface="Arial" panose="020B0604020202020204" pitchFamily="34" charset="0"/>
              </a:rPr>
              <a:t>   public class </a:t>
            </a:r>
            <a:r>
              <a:rPr lang="en-US" sz="1200" dirty="0" err="1">
                <a:solidFill>
                  <a:srgbClr val="FF0000"/>
                </a:solidFill>
                <a:latin typeface="Arial" panose="020B0604020202020204" pitchFamily="34" charset="0"/>
                <a:cs typeface="Arial" panose="020B0604020202020204" pitchFamily="34" charset="0"/>
              </a:rPr>
              <a:t>FieldValueTestBean</a:t>
            </a:r>
            <a:r>
              <a:rPr lang="en-US" sz="1200" dirty="0">
                <a:solidFill>
                  <a:srgbClr val="FF0000"/>
                </a:solidFill>
                <a:latin typeface="Arial" panose="020B0604020202020204" pitchFamily="34" charset="0"/>
                <a:cs typeface="Arial" panose="020B0604020202020204" pitchFamily="34" charset="0"/>
              </a:rPr>
              <a:t> {</a:t>
            </a:r>
          </a:p>
          <a:p>
            <a:pPr defTabSz="457200">
              <a:spcBef>
                <a:spcPts val="300"/>
              </a:spcBef>
            </a:pPr>
            <a:r>
              <a:rPr lang="en-US" sz="1200" dirty="0">
                <a:solidFill>
                  <a:srgbClr val="FF0000"/>
                </a:solidFill>
                <a:latin typeface="Arial" panose="020B0604020202020204" pitchFamily="34" charset="0"/>
                <a:cs typeface="Arial" panose="020B0604020202020204" pitchFamily="34" charset="0"/>
              </a:rPr>
              <a:t>   private String </a:t>
            </a:r>
            <a:r>
              <a:rPr lang="en-US" sz="1200" dirty="0" err="1">
                <a:solidFill>
                  <a:srgbClr val="FF0000"/>
                </a:solidFill>
                <a:latin typeface="Arial" panose="020B0604020202020204" pitchFamily="34" charset="0"/>
                <a:cs typeface="Arial" panose="020B0604020202020204" pitchFamily="34" charset="0"/>
              </a:rPr>
              <a:t>url</a:t>
            </a:r>
            <a:r>
              <a:rPr lang="en-US" sz="1200" dirty="0">
                <a:solidFill>
                  <a:srgbClr val="FF0000"/>
                </a:solidFill>
                <a:latin typeface="Arial" panose="020B0604020202020204" pitchFamily="34" charset="0"/>
                <a:cs typeface="Arial" panose="020B0604020202020204" pitchFamily="34" charset="0"/>
              </a:rPr>
              <a:t>;</a:t>
            </a:r>
          </a:p>
          <a:p>
            <a:pPr defTabSz="457200">
              <a:spcBef>
                <a:spcPts val="300"/>
              </a:spcBef>
            </a:pPr>
            <a:r>
              <a:rPr lang="en-US" sz="1200" dirty="0">
                <a:solidFill>
                  <a:srgbClr val="FF0000"/>
                </a:solidFill>
                <a:latin typeface="Arial" panose="020B0604020202020204" pitchFamily="34" charset="0"/>
                <a:cs typeface="Arial" panose="020B0604020202020204" pitchFamily="34" charset="0"/>
              </a:rPr>
              <a:t>   @Value("${jdbc.url}")    </a:t>
            </a:r>
          </a:p>
          <a:p>
            <a:pPr defTabSz="457200">
              <a:spcBef>
                <a:spcPts val="300"/>
              </a:spcBef>
            </a:pPr>
            <a:r>
              <a:rPr lang="en-US" sz="1200" dirty="0">
                <a:solidFill>
                  <a:srgbClr val="FF0000"/>
                </a:solidFill>
                <a:latin typeface="Arial" panose="020B0604020202020204" pitchFamily="34" charset="0"/>
                <a:cs typeface="Arial" panose="020B0604020202020204" pitchFamily="34" charset="0"/>
              </a:rPr>
              <a:t>   public void </a:t>
            </a:r>
            <a:r>
              <a:rPr lang="en-US" sz="1200" dirty="0" err="1">
                <a:solidFill>
                  <a:srgbClr val="FF0000"/>
                </a:solidFill>
                <a:latin typeface="Arial" panose="020B0604020202020204" pitchFamily="34" charset="0"/>
                <a:cs typeface="Arial" panose="020B0604020202020204" pitchFamily="34" charset="0"/>
              </a:rPr>
              <a:t>setUrl</a:t>
            </a:r>
            <a:r>
              <a:rPr lang="en-US" sz="1200" dirty="0">
                <a:solidFill>
                  <a:srgbClr val="FF0000"/>
                </a:solidFill>
                <a:latin typeface="Arial" panose="020B0604020202020204" pitchFamily="34" charset="0"/>
                <a:cs typeface="Arial" panose="020B0604020202020204" pitchFamily="34" charset="0"/>
              </a:rPr>
              <a:t>(String </a:t>
            </a:r>
            <a:r>
              <a:rPr lang="en-US" sz="1200" dirty="0" err="1">
                <a:solidFill>
                  <a:srgbClr val="FF0000"/>
                </a:solidFill>
                <a:latin typeface="Arial" panose="020B0604020202020204" pitchFamily="34" charset="0"/>
                <a:cs typeface="Arial" panose="020B0604020202020204" pitchFamily="34" charset="0"/>
              </a:rPr>
              <a:t>url</a:t>
            </a:r>
            <a:r>
              <a:rPr lang="en-US" sz="1200" dirty="0">
                <a:solidFill>
                  <a:srgbClr val="FF0000"/>
                </a:solidFill>
                <a:latin typeface="Arial" panose="020B0604020202020204" pitchFamily="34" charset="0"/>
                <a:cs typeface="Arial" panose="020B0604020202020204" pitchFamily="34" charset="0"/>
              </a:rPr>
              <a:t>) {</a:t>
            </a:r>
          </a:p>
          <a:p>
            <a:pPr defTabSz="457200">
              <a:spcBef>
                <a:spcPts val="300"/>
              </a:spcBef>
            </a:pPr>
            <a:r>
              <a:rPr lang="en-US" sz="1200" dirty="0">
                <a:solidFill>
                  <a:srgbClr val="FF0000"/>
                </a:solidFill>
                <a:latin typeface="Arial" panose="020B0604020202020204" pitchFamily="34" charset="0"/>
                <a:cs typeface="Arial" panose="020B0604020202020204" pitchFamily="34" charset="0"/>
              </a:rPr>
              <a:t>       this.url = </a:t>
            </a:r>
            <a:r>
              <a:rPr lang="en-US" sz="1200" dirty="0" err="1">
                <a:solidFill>
                  <a:srgbClr val="FF0000"/>
                </a:solidFill>
                <a:latin typeface="Arial" panose="020B0604020202020204" pitchFamily="34" charset="0"/>
                <a:cs typeface="Arial" panose="020B0604020202020204" pitchFamily="34" charset="0"/>
              </a:rPr>
              <a:t>url</a:t>
            </a:r>
            <a:r>
              <a:rPr lang="en-US" sz="1200" dirty="0">
                <a:solidFill>
                  <a:srgbClr val="FF0000"/>
                </a:solidFill>
                <a:latin typeface="Arial" panose="020B0604020202020204" pitchFamily="34" charset="0"/>
                <a:cs typeface="Arial" panose="020B0604020202020204" pitchFamily="34" charset="0"/>
              </a:rPr>
              <a:t>; </a:t>
            </a:r>
          </a:p>
          <a:p>
            <a:pPr defTabSz="457200">
              <a:spcBef>
                <a:spcPts val="300"/>
              </a:spcBef>
            </a:pPr>
            <a:r>
              <a:rPr lang="en-US" sz="1200" dirty="0">
                <a:solidFill>
                  <a:srgbClr val="FF0000"/>
                </a:solidFill>
                <a:latin typeface="Arial" panose="020B0604020202020204" pitchFamily="34" charset="0"/>
                <a:cs typeface="Arial" panose="020B0604020202020204" pitchFamily="34" charset="0"/>
              </a:rPr>
              <a:t>     }</a:t>
            </a:r>
          </a:p>
          <a:p>
            <a:pPr defTabSz="457200">
              <a:spcBef>
                <a:spcPts val="300"/>
              </a:spcBef>
            </a:pPr>
            <a:r>
              <a:rPr lang="en-US" sz="1200" dirty="0">
                <a:solidFill>
                  <a:srgbClr val="FF0000"/>
                </a:solidFill>
                <a:latin typeface="Arial" panose="020B0604020202020204" pitchFamily="34" charset="0"/>
                <a:cs typeface="Arial" panose="020B0604020202020204" pitchFamily="34" charset="0"/>
              </a:rPr>
              <a:t>   }</a:t>
            </a:r>
          </a:p>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Or</a:t>
            </a:r>
          </a:p>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  @Component</a:t>
            </a:r>
          </a:p>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  public class </a:t>
            </a:r>
            <a:r>
              <a:rPr lang="en-US" sz="1200" dirty="0" err="1">
                <a:solidFill>
                  <a:srgbClr val="FF0000"/>
                </a:solidFill>
                <a:latin typeface="Arial" panose="020B0604020202020204" pitchFamily="34" charset="0"/>
                <a:ea typeface="Helvetica Light"/>
                <a:cs typeface="Arial" panose="020B0604020202020204" pitchFamily="34" charset="0"/>
              </a:rPr>
              <a:t>FieldValueTestBean</a:t>
            </a:r>
            <a:r>
              <a:rPr lang="en-US" sz="1200" dirty="0">
                <a:solidFill>
                  <a:srgbClr val="FF0000"/>
                </a:solidFill>
                <a:latin typeface="Arial" panose="020B0604020202020204" pitchFamily="34" charset="0"/>
                <a:ea typeface="Helvetica Light"/>
                <a:cs typeface="Arial" panose="020B0604020202020204" pitchFamily="34" charset="0"/>
              </a:rPr>
              <a:t> {</a:t>
            </a:r>
          </a:p>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  private String </a:t>
            </a:r>
            <a:r>
              <a:rPr lang="en-US" sz="1200" dirty="0" err="1">
                <a:solidFill>
                  <a:srgbClr val="FF0000"/>
                </a:solidFill>
                <a:latin typeface="Arial" panose="020B0604020202020204" pitchFamily="34" charset="0"/>
                <a:ea typeface="Helvetica Light"/>
                <a:cs typeface="Arial" panose="020B0604020202020204" pitchFamily="34" charset="0"/>
              </a:rPr>
              <a:t>url</a:t>
            </a:r>
            <a:r>
              <a:rPr lang="en-US" sz="1200" dirty="0">
                <a:solidFill>
                  <a:srgbClr val="FF0000"/>
                </a:solidFill>
                <a:latin typeface="Arial" panose="020B0604020202020204" pitchFamily="34" charset="0"/>
                <a:ea typeface="Helvetica Light"/>
                <a:cs typeface="Arial" panose="020B0604020202020204" pitchFamily="34" charset="0"/>
              </a:rPr>
              <a:t>;    </a:t>
            </a:r>
          </a:p>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  public </a:t>
            </a:r>
            <a:r>
              <a:rPr lang="en-US" sz="1200" dirty="0" err="1">
                <a:solidFill>
                  <a:srgbClr val="FF0000"/>
                </a:solidFill>
                <a:latin typeface="Arial" panose="020B0604020202020204" pitchFamily="34" charset="0"/>
                <a:ea typeface="Helvetica Light"/>
                <a:cs typeface="Arial" panose="020B0604020202020204" pitchFamily="34" charset="0"/>
              </a:rPr>
              <a:t>FieldValueTestBean</a:t>
            </a:r>
            <a:r>
              <a:rPr lang="en-US" sz="1200" dirty="0">
                <a:solidFill>
                  <a:srgbClr val="FF0000"/>
                </a:solidFill>
                <a:latin typeface="Arial" panose="020B0604020202020204" pitchFamily="34" charset="0"/>
                <a:ea typeface="Helvetica Light"/>
                <a:cs typeface="Arial" panose="020B0604020202020204" pitchFamily="34" charset="0"/>
              </a:rPr>
              <a:t>(@Value("${jdbc.url}") String </a:t>
            </a:r>
            <a:r>
              <a:rPr lang="en-US" sz="1200" dirty="0" err="1">
                <a:solidFill>
                  <a:srgbClr val="FF0000"/>
                </a:solidFill>
                <a:latin typeface="Arial" panose="020B0604020202020204" pitchFamily="34" charset="0"/>
                <a:ea typeface="Helvetica Light"/>
                <a:cs typeface="Arial" panose="020B0604020202020204" pitchFamily="34" charset="0"/>
              </a:rPr>
              <a:t>url</a:t>
            </a:r>
            <a:r>
              <a:rPr lang="en-US" sz="1200" dirty="0">
                <a:solidFill>
                  <a:srgbClr val="FF0000"/>
                </a:solidFill>
                <a:latin typeface="Arial" panose="020B0604020202020204" pitchFamily="34" charset="0"/>
                <a:ea typeface="Helvetica Light"/>
                <a:cs typeface="Arial" panose="020B0604020202020204" pitchFamily="34" charset="0"/>
              </a:rPr>
              <a:t>){</a:t>
            </a:r>
          </a:p>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	 this.url = </a:t>
            </a:r>
            <a:r>
              <a:rPr lang="en-US" sz="1200" dirty="0" err="1">
                <a:solidFill>
                  <a:srgbClr val="FF0000"/>
                </a:solidFill>
                <a:latin typeface="Arial" panose="020B0604020202020204" pitchFamily="34" charset="0"/>
                <a:ea typeface="Helvetica Light"/>
                <a:cs typeface="Arial" panose="020B0604020202020204" pitchFamily="34" charset="0"/>
              </a:rPr>
              <a:t>url</a:t>
            </a:r>
            <a:r>
              <a:rPr lang="en-US" sz="1200" dirty="0">
                <a:solidFill>
                  <a:srgbClr val="FF0000"/>
                </a:solidFill>
                <a:latin typeface="Arial" panose="020B0604020202020204" pitchFamily="34" charset="0"/>
                <a:ea typeface="Helvetica Light"/>
                <a:cs typeface="Arial" panose="020B0604020202020204" pitchFamily="34" charset="0"/>
              </a:rPr>
              <a:t>; </a:t>
            </a:r>
          </a:p>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    }</a:t>
            </a:r>
          </a:p>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  }</a:t>
            </a:r>
          </a:p>
        </p:txBody>
      </p:sp>
      <p:sp>
        <p:nvSpPr>
          <p:cNvPr id="800" name="Title Goes Here"/>
          <p:cNvSpPr txBox="1"/>
          <p:nvPr/>
        </p:nvSpPr>
        <p:spPr>
          <a:xfrm>
            <a:off x="859021" y="620547"/>
            <a:ext cx="7353326" cy="3667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lnSpc>
                <a:spcPct val="80000"/>
              </a:lnSpc>
              <a:defRPr sz="5000" cap="none" spc="-150">
                <a:solidFill>
                  <a:srgbClr val="1D1D1D"/>
                </a:solidFill>
              </a:defRPr>
            </a:lvl1pPr>
          </a:lstStyle>
          <a:p>
            <a:r>
              <a:rPr lang="en-US" sz="2500" dirty="0"/>
              <a:t>@Value</a:t>
            </a:r>
          </a:p>
        </p:txBody>
      </p:sp>
      <p:sp>
        <p:nvSpPr>
          <p:cNvPr id="6" name="Slide Number">
            <a:extLst>
              <a:ext uri="{FF2B5EF4-FFF2-40B4-BE49-F238E27FC236}">
                <a16:creationId xmlns:a16="http://schemas.microsoft.com/office/drawing/2014/main" id="{FEB07523-0DF3-2B40-AE56-10920CA026BC}"/>
              </a:ext>
            </a:extLst>
          </p:cNvP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35719" tIns="35719" rIns="35719" bIns="35719" rtlCol="0" anchor="ctr"/>
          <a:lstStyle>
            <a:lvl1pPr defTabSz="410766"/>
          </a:lstStyle>
          <a:p>
            <a:fld id="{86CB4B4D-7CA3-9044-876B-883B54F8677D}" type="slidenum">
              <a:rPr/>
              <a:t>18</a:t>
            </a:fld>
            <a:endParaRPr dirty="0"/>
          </a:p>
        </p:txBody>
      </p:sp>
    </p:spTree>
    <p:extLst>
      <p:ext uri="{BB962C8B-B14F-4D97-AF65-F5344CB8AC3E}">
        <p14:creationId xmlns:p14="http://schemas.microsoft.com/office/powerpoint/2010/main" val="3853314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 name="What is simply dummy text of the printing and typesetting industry has been the industry's standard dummy text ever since the 1500s when an unknown printer took a galley of type and scrambled it to make a type specimen book it has. Also, people love to h"/>
          <p:cNvSpPr txBox="1"/>
          <p:nvPr/>
        </p:nvSpPr>
        <p:spPr>
          <a:xfrm>
            <a:off x="859021" y="2993298"/>
            <a:ext cx="8113035" cy="2936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spAutoFit/>
          </a:bodyPr>
          <a:lstStyle/>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This lifecycle applies to any class of the application </a:t>
            </a:r>
          </a:p>
          <a:p>
            <a:pPr marL="171450" indent="-171450" defTabSz="457200">
              <a:spcBef>
                <a:spcPts val="900"/>
              </a:spcBef>
              <a:buFont typeface="Arial" panose="020B0604020202020204" pitchFamily="34" charset="0"/>
              <a:buChar char="•"/>
            </a:pPr>
            <a:r>
              <a:rPr lang="en-US" sz="1200" dirty="0">
                <a:solidFill>
                  <a:srgbClr val="5E5E5E"/>
                </a:solidFill>
                <a:latin typeface="Arial" panose="020B0604020202020204" pitchFamily="34" charset="0"/>
                <a:ea typeface="Helvetica Light"/>
                <a:cs typeface="Arial" panose="020B0604020202020204" pitchFamily="34" charset="0"/>
              </a:rPr>
              <a:t>Standalone Java Application </a:t>
            </a:r>
          </a:p>
          <a:p>
            <a:pPr marL="171450" indent="-171450" defTabSz="457200">
              <a:spcBef>
                <a:spcPts val="900"/>
              </a:spcBef>
              <a:buFont typeface="Arial" panose="020B0604020202020204" pitchFamily="34" charset="0"/>
              <a:buChar char="•"/>
            </a:pPr>
            <a:r>
              <a:rPr lang="en-US" sz="1200" dirty="0">
                <a:solidFill>
                  <a:srgbClr val="5E5E5E"/>
                </a:solidFill>
                <a:latin typeface="Arial" panose="020B0604020202020204" pitchFamily="34" charset="0"/>
                <a:ea typeface="Helvetica Light"/>
                <a:cs typeface="Arial" panose="020B0604020202020204" pitchFamily="34" charset="0"/>
              </a:rPr>
              <a:t>Junit System Test</a:t>
            </a:r>
          </a:p>
          <a:p>
            <a:pPr marL="171450" indent="-171450" defTabSz="457200">
              <a:spcBef>
                <a:spcPts val="900"/>
              </a:spcBef>
              <a:buFont typeface="Arial" panose="020B0604020202020204" pitchFamily="34" charset="0"/>
              <a:buChar char="•"/>
            </a:pPr>
            <a:r>
              <a:rPr lang="en-US" sz="1200" dirty="0">
                <a:solidFill>
                  <a:srgbClr val="5E5E5E"/>
                </a:solidFill>
                <a:latin typeface="Arial" panose="020B0604020202020204" pitchFamily="34" charset="0"/>
                <a:ea typeface="Helvetica Light"/>
                <a:cs typeface="Arial" panose="020B0604020202020204" pitchFamily="34" charset="0"/>
              </a:rPr>
              <a:t>Java EE web application </a:t>
            </a:r>
          </a:p>
          <a:p>
            <a:pPr marL="171450" indent="-171450" defTabSz="457200">
              <a:spcBef>
                <a:spcPts val="900"/>
              </a:spcBef>
              <a:buFont typeface="Arial" panose="020B0604020202020204" pitchFamily="34" charset="0"/>
              <a:buChar char="•"/>
            </a:pPr>
            <a:r>
              <a:rPr lang="en-US" sz="1200" dirty="0">
                <a:solidFill>
                  <a:srgbClr val="5E5E5E"/>
                </a:solidFill>
                <a:latin typeface="Arial" panose="020B0604020202020204" pitchFamily="34" charset="0"/>
                <a:ea typeface="Helvetica Light"/>
                <a:cs typeface="Arial" panose="020B0604020202020204" pitchFamily="34" charset="0"/>
              </a:rPr>
              <a:t>Java EE enterprise application </a:t>
            </a:r>
          </a:p>
          <a:p>
            <a:pPr defTabSz="457200">
              <a:spcBef>
                <a:spcPts val="900"/>
              </a:spcBef>
            </a:pPr>
            <a:endParaRPr lang="en-US" sz="1200" dirty="0">
              <a:solidFill>
                <a:srgbClr val="5E5E5E"/>
              </a:solidFill>
              <a:latin typeface="Arial" panose="020B0604020202020204" pitchFamily="34" charset="0"/>
              <a:ea typeface="Helvetica Light"/>
              <a:cs typeface="Arial" panose="020B0604020202020204" pitchFamily="34" charset="0"/>
            </a:endParaRPr>
          </a:p>
          <a:p>
            <a:pPr marL="171450" indent="-171450" defTabSz="457200">
              <a:spcBef>
                <a:spcPts val="900"/>
              </a:spcBef>
              <a:buFont typeface="Arial" panose="020B0604020202020204" pitchFamily="34" charset="0"/>
              <a:buChar char="•"/>
            </a:pPr>
            <a:r>
              <a:rPr lang="en-US" sz="1200" dirty="0">
                <a:solidFill>
                  <a:srgbClr val="5E5E5E"/>
                </a:solidFill>
                <a:latin typeface="Arial" panose="020B0604020202020204" pitchFamily="34" charset="0"/>
                <a:ea typeface="Helvetica Light"/>
                <a:cs typeface="Arial" panose="020B0604020202020204" pitchFamily="34" charset="0"/>
              </a:rPr>
              <a:t>Spring fits in to manage application lifecycle </a:t>
            </a:r>
          </a:p>
          <a:p>
            <a:pPr marL="171450" indent="-171450" defTabSz="457200">
              <a:spcBef>
                <a:spcPts val="900"/>
              </a:spcBef>
              <a:buFont typeface="Arial" panose="020B0604020202020204" pitchFamily="34" charset="0"/>
              <a:buChar char="•"/>
            </a:pPr>
            <a:r>
              <a:rPr lang="en-US" sz="1200" dirty="0">
                <a:solidFill>
                  <a:srgbClr val="5E5E5E"/>
                </a:solidFill>
                <a:latin typeface="Arial" panose="020B0604020202020204" pitchFamily="34" charset="0"/>
                <a:ea typeface="Helvetica Light"/>
                <a:cs typeface="Arial" panose="020B0604020202020204" pitchFamily="34" charset="0"/>
              </a:rPr>
              <a:t>Plays an important role in all phases </a:t>
            </a:r>
          </a:p>
          <a:p>
            <a:pPr marL="171450" indent="-171450" defTabSz="457200">
              <a:spcBef>
                <a:spcPts val="900"/>
              </a:spcBef>
              <a:buFont typeface="Arial" panose="020B0604020202020204" pitchFamily="34" charset="0"/>
              <a:buChar char="•"/>
            </a:pPr>
            <a:r>
              <a:rPr lang="en-US" sz="1200" dirty="0">
                <a:solidFill>
                  <a:srgbClr val="5E5E5E"/>
                </a:solidFill>
                <a:latin typeface="Arial" panose="020B0604020202020204" pitchFamily="34" charset="0"/>
                <a:ea typeface="Helvetica Light"/>
                <a:cs typeface="Arial" panose="020B0604020202020204" pitchFamily="34" charset="0"/>
              </a:rPr>
              <a:t>Lifecycle is the same in all these configurations </a:t>
            </a:r>
          </a:p>
          <a:p>
            <a:pPr marL="171450" indent="-171450" defTabSz="457200">
              <a:spcBef>
                <a:spcPts val="900"/>
              </a:spcBef>
              <a:buFont typeface="Arial" panose="020B0604020202020204" pitchFamily="34" charset="0"/>
              <a:buChar char="•"/>
            </a:pPr>
            <a:r>
              <a:rPr lang="en-US" sz="1200" dirty="0">
                <a:solidFill>
                  <a:srgbClr val="5E5E5E"/>
                </a:solidFill>
                <a:latin typeface="Arial" panose="020B0604020202020204" pitchFamily="34" charset="0"/>
                <a:ea typeface="Helvetica Light"/>
                <a:cs typeface="Arial" panose="020B0604020202020204" pitchFamily="34" charset="0"/>
              </a:rPr>
              <a:t>Consistent behavior </a:t>
            </a:r>
          </a:p>
        </p:txBody>
      </p:sp>
      <p:sp>
        <p:nvSpPr>
          <p:cNvPr id="800" name="Title Goes Here"/>
          <p:cNvSpPr txBox="1"/>
          <p:nvPr/>
        </p:nvSpPr>
        <p:spPr>
          <a:xfrm>
            <a:off x="859021" y="620547"/>
            <a:ext cx="7353326" cy="3667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lnSpc>
                <a:spcPct val="80000"/>
              </a:lnSpc>
              <a:defRPr sz="5000" cap="none" spc="-150">
                <a:solidFill>
                  <a:srgbClr val="1D1D1D"/>
                </a:solidFill>
              </a:defRPr>
            </a:lvl1pPr>
          </a:lstStyle>
          <a:p>
            <a:r>
              <a:rPr lang="en-US" sz="2500" dirty="0"/>
              <a:t>Application lifecycle</a:t>
            </a:r>
          </a:p>
        </p:txBody>
      </p:sp>
      <p:sp>
        <p:nvSpPr>
          <p:cNvPr id="6" name="Slide Number">
            <a:extLst>
              <a:ext uri="{FF2B5EF4-FFF2-40B4-BE49-F238E27FC236}">
                <a16:creationId xmlns:a16="http://schemas.microsoft.com/office/drawing/2014/main" id="{FEB07523-0DF3-2B40-AE56-10920CA026BC}"/>
              </a:ext>
            </a:extLst>
          </p:cNvP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horz" lIns="35719" tIns="35719" rIns="35719" bIns="35719" rtlCol="0" anchor="ctr"/>
          <a:lstStyle>
            <a:lvl1pPr defTabSz="410766"/>
          </a:lstStyle>
          <a:p>
            <a:fld id="{86CB4B4D-7CA3-9044-876B-883B54F8677D}" type="slidenum">
              <a:rPr/>
              <a:t>19</a:t>
            </a:fld>
            <a:endParaRPr dirty="0"/>
          </a:p>
        </p:txBody>
      </p:sp>
      <p:graphicFrame>
        <p:nvGraphicFramePr>
          <p:cNvPr id="5" name="Table 4">
            <a:extLst>
              <a:ext uri="{FF2B5EF4-FFF2-40B4-BE49-F238E27FC236}">
                <a16:creationId xmlns:a16="http://schemas.microsoft.com/office/drawing/2014/main" id="{97D39306-9D70-452A-9BB1-CC1D86794B96}"/>
              </a:ext>
            </a:extLst>
          </p:cNvPr>
          <p:cNvGraphicFramePr>
            <a:graphicFrameLocks noGrp="1"/>
          </p:cNvGraphicFramePr>
          <p:nvPr/>
        </p:nvGraphicFramePr>
        <p:xfrm>
          <a:off x="1277785" y="1331844"/>
          <a:ext cx="7998051" cy="1421296"/>
        </p:xfrm>
        <a:graphic>
          <a:graphicData uri="http://schemas.openxmlformats.org/drawingml/2006/table">
            <a:tbl>
              <a:tblPr firstRow="1" bandRow="1">
                <a:tableStyleId>{F2DE63D5-997A-4646-A377-4702673A728D}</a:tableStyleId>
              </a:tblPr>
              <a:tblGrid>
                <a:gridCol w="2666017">
                  <a:extLst>
                    <a:ext uri="{9D8B030D-6E8A-4147-A177-3AD203B41FA5}">
                      <a16:colId xmlns:a16="http://schemas.microsoft.com/office/drawing/2014/main" val="20000"/>
                    </a:ext>
                  </a:extLst>
                </a:gridCol>
                <a:gridCol w="2666017">
                  <a:extLst>
                    <a:ext uri="{9D8B030D-6E8A-4147-A177-3AD203B41FA5}">
                      <a16:colId xmlns:a16="http://schemas.microsoft.com/office/drawing/2014/main" val="20001"/>
                    </a:ext>
                  </a:extLst>
                </a:gridCol>
                <a:gridCol w="2666017">
                  <a:extLst>
                    <a:ext uri="{9D8B030D-6E8A-4147-A177-3AD203B41FA5}">
                      <a16:colId xmlns:a16="http://schemas.microsoft.com/office/drawing/2014/main" val="20002"/>
                    </a:ext>
                  </a:extLst>
                </a:gridCol>
              </a:tblGrid>
              <a:tr h="254233">
                <a:tc>
                  <a:txBody>
                    <a:bodyPr/>
                    <a:lstStyle/>
                    <a:p>
                      <a:r>
                        <a:rPr lang="en-US" sz="1200" dirty="0">
                          <a:latin typeface="Arial" panose="020B0604020202020204" pitchFamily="34" charset="0"/>
                          <a:cs typeface="Arial" panose="020B0604020202020204" pitchFamily="34" charset="0"/>
                        </a:rPr>
                        <a:t>Initialization       </a:t>
                      </a:r>
                      <a:r>
                        <a:rPr lang="en-US" sz="1200" dirty="0">
                          <a:latin typeface="Arial" panose="020B0604020202020204" pitchFamily="34" charset="0"/>
                          <a:cs typeface="Arial" panose="020B0604020202020204" pitchFamily="34" charset="0"/>
                          <a:sym typeface="Wingdings" pitchFamily="2" charset="2"/>
                        </a:rPr>
                        <a:t></a:t>
                      </a:r>
                      <a:endParaRPr lang="en-US" sz="1200" dirty="0">
                        <a:latin typeface="Arial" panose="020B0604020202020204" pitchFamily="34" charset="0"/>
                        <a:cs typeface="Arial" panose="020B0604020202020204" pitchFamily="34" charset="0"/>
                      </a:endParaRPr>
                    </a:p>
                  </a:txBody>
                  <a:tcPr marL="45720" marR="45720" marT="22860" marB="22860"/>
                </a:tc>
                <a:tc>
                  <a:txBody>
                    <a:bodyPr/>
                    <a:lstStyle/>
                    <a:p>
                      <a:r>
                        <a:rPr lang="en-US" sz="1200" dirty="0">
                          <a:latin typeface="Arial" panose="020B0604020202020204" pitchFamily="34" charset="0"/>
                          <a:cs typeface="Arial" panose="020B0604020202020204" pitchFamily="34" charset="0"/>
                        </a:rPr>
                        <a:t>Use             </a:t>
                      </a:r>
                      <a:r>
                        <a:rPr lang="en-US" sz="1200" dirty="0">
                          <a:latin typeface="Arial" panose="020B0604020202020204" pitchFamily="34" charset="0"/>
                          <a:cs typeface="Arial" panose="020B0604020202020204" pitchFamily="34" charset="0"/>
                          <a:sym typeface="Wingdings" pitchFamily="2" charset="2"/>
                        </a:rPr>
                        <a:t></a:t>
                      </a:r>
                      <a:endParaRPr lang="en-US" sz="1200" dirty="0">
                        <a:latin typeface="Arial" panose="020B0604020202020204" pitchFamily="34" charset="0"/>
                        <a:cs typeface="Arial" panose="020B0604020202020204" pitchFamily="34" charset="0"/>
                      </a:endParaRPr>
                    </a:p>
                  </a:txBody>
                  <a:tcPr marL="45720" marR="45720" marT="22860" marB="22860"/>
                </a:tc>
                <a:tc>
                  <a:txBody>
                    <a:bodyPr/>
                    <a:lstStyle/>
                    <a:p>
                      <a:r>
                        <a:rPr lang="en-US" sz="1200" dirty="0">
                          <a:latin typeface="Arial" panose="020B0604020202020204" pitchFamily="34" charset="0"/>
                          <a:cs typeface="Arial" panose="020B0604020202020204" pitchFamily="34" charset="0"/>
                        </a:rPr>
                        <a:t>Destruction </a:t>
                      </a:r>
                    </a:p>
                  </a:txBody>
                  <a:tcPr marL="45720" marR="45720" marT="22860" marB="22860"/>
                </a:tc>
                <a:extLst>
                  <a:ext uri="{0D108BD9-81ED-4DB2-BD59-A6C34878D82A}">
                    <a16:rowId xmlns:a16="http://schemas.microsoft.com/office/drawing/2014/main" val="10000"/>
                  </a:ext>
                </a:extLst>
              </a:tr>
              <a:tr h="1167063">
                <a:tc>
                  <a:txBody>
                    <a:bodyPr/>
                    <a:lstStyle/>
                    <a:p>
                      <a:pPr>
                        <a:buFont typeface="Arial" pitchFamily="34" charset="0"/>
                        <a:buChar char="•"/>
                      </a:pPr>
                      <a:r>
                        <a:rPr lang="en-US" sz="1200" dirty="0">
                          <a:latin typeface="Arial" panose="020B0604020202020204" pitchFamily="34" charset="0"/>
                          <a:cs typeface="Arial" panose="020B0604020202020204" pitchFamily="34" charset="0"/>
                        </a:rPr>
                        <a:t> Preparing </a:t>
                      </a:r>
                    </a:p>
                    <a:p>
                      <a:pPr>
                        <a:buFont typeface="Arial" pitchFamily="34" charset="0"/>
                        <a:buChar char="•"/>
                      </a:pPr>
                      <a:r>
                        <a:rPr lang="en-US" sz="1200" dirty="0">
                          <a:latin typeface="Arial" panose="020B0604020202020204" pitchFamily="34" charset="0"/>
                          <a:cs typeface="Arial" panose="020B0604020202020204" pitchFamily="34" charset="0"/>
                        </a:rPr>
                        <a:t> Application services are created</a:t>
                      </a:r>
                      <a:r>
                        <a:rPr lang="en-US" sz="1200" baseline="0" dirty="0">
                          <a:latin typeface="Arial" panose="020B0604020202020204" pitchFamily="34" charset="0"/>
                          <a:cs typeface="Arial" panose="020B0604020202020204" pitchFamily="34" charset="0"/>
                        </a:rPr>
                        <a:t> and </a:t>
                      </a:r>
                      <a:r>
                        <a:rPr lang="en-US" sz="1200" dirty="0">
                          <a:latin typeface="Arial" panose="020B0604020202020204" pitchFamily="34" charset="0"/>
                          <a:cs typeface="Arial" panose="020B0604020202020204" pitchFamily="34" charset="0"/>
                        </a:rPr>
                        <a:t>configured</a:t>
                      </a:r>
                    </a:p>
                    <a:p>
                      <a:pPr>
                        <a:buFont typeface="Arial" pitchFamily="34" charset="0"/>
                        <a:buChar char="•"/>
                      </a:pPr>
                      <a:r>
                        <a:rPr lang="en-US" sz="1200" dirty="0">
                          <a:latin typeface="Arial" panose="020B0604020202020204" pitchFamily="34" charset="0"/>
                          <a:cs typeface="Arial" panose="020B0604020202020204" pitchFamily="34" charset="0"/>
                        </a:rPr>
                        <a:t> Application is not usable until this phase</a:t>
                      </a:r>
                      <a:r>
                        <a:rPr lang="en-US" sz="1200" baseline="0" dirty="0">
                          <a:latin typeface="Arial" panose="020B0604020202020204" pitchFamily="34" charset="0"/>
                          <a:cs typeface="Arial" panose="020B0604020202020204" pitchFamily="34" charset="0"/>
                        </a:rPr>
                        <a:t> is complete</a:t>
                      </a:r>
                      <a:r>
                        <a:rPr lang="en-US" sz="1200" dirty="0">
                          <a:latin typeface="Arial" panose="020B0604020202020204" pitchFamily="34" charset="0"/>
                          <a:cs typeface="Arial" panose="020B0604020202020204" pitchFamily="34" charset="0"/>
                        </a:rPr>
                        <a:t> </a:t>
                      </a:r>
                    </a:p>
                  </a:txBody>
                  <a:tcPr marL="45720" marR="45720" marT="22860" marB="22860"/>
                </a:tc>
                <a:tc>
                  <a:txBody>
                    <a:bodyPr/>
                    <a:lstStyle/>
                    <a:p>
                      <a:pPr>
                        <a:buFont typeface="Arial" pitchFamily="34" charset="0"/>
                        <a:buChar char="•"/>
                      </a:pPr>
                      <a:r>
                        <a:rPr lang="en-US" sz="1200" dirty="0">
                          <a:latin typeface="Arial" panose="020B0604020202020204" pitchFamily="34" charset="0"/>
                          <a:cs typeface="Arial" panose="020B0604020202020204" pitchFamily="34" charset="0"/>
                        </a:rPr>
                        <a:t> Used by clients</a:t>
                      </a:r>
                    </a:p>
                    <a:p>
                      <a:pPr>
                        <a:buFont typeface="Arial" pitchFamily="34" charset="0"/>
                        <a:buChar char="•"/>
                      </a:pPr>
                      <a:r>
                        <a:rPr lang="en-US" sz="1200" dirty="0">
                          <a:latin typeface="Arial" panose="020B0604020202020204" pitchFamily="34" charset="0"/>
                          <a:cs typeface="Arial" panose="020B0604020202020204" pitchFamily="34" charset="0"/>
                        </a:rPr>
                        <a:t>Application services process client requests</a:t>
                      </a:r>
                    </a:p>
                    <a:p>
                      <a:pPr>
                        <a:buFont typeface="Arial" pitchFamily="34" charset="0"/>
                        <a:buChar char="•"/>
                      </a:pPr>
                      <a:r>
                        <a:rPr lang="en-US" sz="1200" dirty="0">
                          <a:latin typeface="Arial" panose="020B0604020202020204" pitchFamily="34" charset="0"/>
                          <a:cs typeface="Arial" panose="020B0604020202020204" pitchFamily="34" charset="0"/>
                        </a:rPr>
                        <a:t> 99.99% of the time is spent in this</a:t>
                      </a:r>
                      <a:r>
                        <a:rPr lang="en-US" sz="1200" baseline="0" dirty="0">
                          <a:latin typeface="Arial" panose="020B0604020202020204" pitchFamily="34" charset="0"/>
                          <a:cs typeface="Arial" panose="020B0604020202020204" pitchFamily="34" charset="0"/>
                        </a:rPr>
                        <a:t> phase (</a:t>
                      </a:r>
                      <a:r>
                        <a:rPr lang="en-US" sz="1200" b="0" i="0" kern="1200" dirty="0">
                          <a:solidFill>
                            <a:schemeClr val="tx1"/>
                          </a:solidFill>
                          <a:latin typeface="Arial" panose="020B0604020202020204" pitchFamily="34" charset="0"/>
                          <a:ea typeface="+mn-ea"/>
                          <a:cs typeface="Arial" panose="020B0604020202020204" pitchFamily="34" charset="0"/>
                        </a:rPr>
                        <a:t>hopefully)</a:t>
                      </a:r>
                      <a:endParaRPr lang="en-US" sz="1200" dirty="0">
                        <a:latin typeface="Arial" panose="020B0604020202020204" pitchFamily="34" charset="0"/>
                        <a:cs typeface="Arial" panose="020B0604020202020204" pitchFamily="34" charset="0"/>
                      </a:endParaRPr>
                    </a:p>
                  </a:txBody>
                  <a:tcPr marL="45720" marR="45720" marT="22860" marB="22860"/>
                </a:tc>
                <a:tc>
                  <a:txBody>
                    <a:bodyPr/>
                    <a:lstStyle/>
                    <a:p>
                      <a:pPr>
                        <a:buFont typeface="Arial" pitchFamily="34" charset="0"/>
                        <a:buChar char="•"/>
                      </a:pPr>
                      <a:r>
                        <a:rPr lang="en-US" sz="1200" dirty="0">
                          <a:latin typeface="Arial" panose="020B0604020202020204" pitchFamily="34" charset="0"/>
                          <a:cs typeface="Arial" panose="020B0604020202020204" pitchFamily="34" charset="0"/>
                        </a:rPr>
                        <a:t> Shuts</a:t>
                      </a:r>
                      <a:r>
                        <a:rPr lang="en-US" sz="1200" baseline="0" dirty="0">
                          <a:latin typeface="Arial" panose="020B0604020202020204" pitchFamily="34" charset="0"/>
                          <a:cs typeface="Arial" panose="020B0604020202020204" pitchFamily="34" charset="0"/>
                        </a:rPr>
                        <a:t> down</a:t>
                      </a:r>
                    </a:p>
                    <a:p>
                      <a:pPr>
                        <a:buFont typeface="Arial" pitchFamily="34" charset="0"/>
                        <a:buChar char="•"/>
                      </a:pPr>
                      <a:r>
                        <a:rPr lang="en-US" sz="1200" baseline="0" dirty="0">
                          <a:latin typeface="Arial" panose="020B0604020202020204" pitchFamily="34" charset="0"/>
                          <a:cs typeface="Arial" panose="020B0604020202020204" pitchFamily="34" charset="0"/>
                        </a:rPr>
                        <a:t> Application services release any system resources</a:t>
                      </a:r>
                      <a:endParaRPr lang="en-US" sz="1200" dirty="0">
                        <a:latin typeface="Arial" panose="020B0604020202020204" pitchFamily="34" charset="0"/>
                        <a:cs typeface="Arial" panose="020B0604020202020204" pitchFamily="34" charset="0"/>
                      </a:endParaRPr>
                    </a:p>
                  </a:txBody>
                  <a:tcPr marL="45720" marR="45720" marT="22860" marB="228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98897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 name="What is simply dummy text of the printing and typesetting industry has been the industry's standard dummy text ever since the 1500s when an unknown printer took a galley of type and scrambled it to make a type specimen book it has. Also, people love to h"/>
          <p:cNvSpPr txBox="1"/>
          <p:nvPr/>
        </p:nvSpPr>
        <p:spPr>
          <a:xfrm>
            <a:off x="859021" y="2237301"/>
            <a:ext cx="8113035" cy="34214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spAutoFit/>
          </a:bodyPr>
          <a:lstStyle/>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The Spring Framework is an open source application framework and inversion of control container for the Java platform.</a:t>
            </a:r>
          </a:p>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The framework was first released under the Apache 2.0 license in June 2003. </a:t>
            </a:r>
          </a:p>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The current release version is Spring Framework 5.2, which was released in September 2019.</a:t>
            </a:r>
          </a:p>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The goal of Spring Framework is to provide comprehensive infrastructural support for developing enterprise Java applications, more exact, Spring deals with the pluming so you can focus on solving the domain problem.</a:t>
            </a:r>
          </a:p>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Spring triangle: </a:t>
            </a:r>
          </a:p>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       - </a:t>
            </a:r>
            <a:r>
              <a:rPr lang="en-US" sz="1200" i="1" dirty="0">
                <a:solidFill>
                  <a:srgbClr val="5E5E5E"/>
                </a:solidFill>
                <a:latin typeface="Arial" panose="020B0604020202020204" pitchFamily="34" charset="0"/>
                <a:ea typeface="Helvetica Light"/>
                <a:cs typeface="Arial" panose="020B0604020202020204" pitchFamily="34" charset="0"/>
              </a:rPr>
              <a:t>dependency injection </a:t>
            </a:r>
            <a:r>
              <a:rPr lang="en-US" sz="1200" dirty="0">
                <a:solidFill>
                  <a:srgbClr val="5E5E5E"/>
                </a:solidFill>
                <a:latin typeface="Arial" panose="020B0604020202020204" pitchFamily="34" charset="0"/>
                <a:ea typeface="Helvetica Light"/>
                <a:cs typeface="Arial" panose="020B0604020202020204" pitchFamily="34" charset="0"/>
              </a:rPr>
              <a:t>– the application context drives bean</a:t>
            </a:r>
          </a:p>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         configuration </a:t>
            </a:r>
          </a:p>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      - </a:t>
            </a:r>
            <a:r>
              <a:rPr lang="en-US" sz="1200" i="1" dirty="0">
                <a:solidFill>
                  <a:srgbClr val="5E5E5E"/>
                </a:solidFill>
                <a:latin typeface="Arial" panose="020B0604020202020204" pitchFamily="34" charset="0"/>
                <a:ea typeface="Helvetica Light"/>
                <a:cs typeface="Arial" panose="020B0604020202020204" pitchFamily="34" charset="0"/>
              </a:rPr>
              <a:t>aspect oriented programming </a:t>
            </a:r>
            <a:r>
              <a:rPr lang="en-US" sz="1200" dirty="0">
                <a:solidFill>
                  <a:srgbClr val="5E5E5E"/>
                </a:solidFill>
                <a:latin typeface="Arial" panose="020B0604020202020204" pitchFamily="34" charset="0"/>
                <a:ea typeface="Helvetica Light"/>
                <a:cs typeface="Arial" panose="020B0604020202020204" pitchFamily="34" charset="0"/>
              </a:rPr>
              <a:t>– dynamic proxies add </a:t>
            </a:r>
          </a:p>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         behavior to the beans</a:t>
            </a:r>
          </a:p>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      - </a:t>
            </a:r>
            <a:r>
              <a:rPr lang="en-US" sz="1200" i="1" dirty="0">
                <a:solidFill>
                  <a:srgbClr val="5E5E5E"/>
                </a:solidFill>
                <a:latin typeface="Arial" panose="020B0604020202020204" pitchFamily="34" charset="0"/>
                <a:ea typeface="Helvetica Light"/>
                <a:cs typeface="Arial" panose="020B0604020202020204" pitchFamily="34" charset="0"/>
              </a:rPr>
              <a:t>enterprise service abstractions </a:t>
            </a:r>
            <a:r>
              <a:rPr lang="en-US" sz="1200" dirty="0">
                <a:solidFill>
                  <a:srgbClr val="5E5E5E"/>
                </a:solidFill>
                <a:latin typeface="Arial" panose="020B0604020202020204" pitchFamily="34" charset="0"/>
                <a:ea typeface="Helvetica Light"/>
                <a:cs typeface="Arial" panose="020B0604020202020204" pitchFamily="34" charset="0"/>
              </a:rPr>
              <a:t>– Spring can integrate many</a:t>
            </a:r>
          </a:p>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         enterprise behaviors</a:t>
            </a:r>
          </a:p>
        </p:txBody>
      </p:sp>
      <p:sp>
        <p:nvSpPr>
          <p:cNvPr id="800" name="Title Goes Here"/>
          <p:cNvSpPr txBox="1"/>
          <p:nvPr/>
        </p:nvSpPr>
        <p:spPr>
          <a:xfrm>
            <a:off x="859021" y="979619"/>
            <a:ext cx="7353326" cy="3667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lnSpc>
                <a:spcPct val="80000"/>
              </a:lnSpc>
              <a:defRPr sz="5000" cap="none" spc="-150">
                <a:solidFill>
                  <a:srgbClr val="1D1D1D"/>
                </a:solidFill>
              </a:defRPr>
            </a:lvl1pPr>
          </a:lstStyle>
          <a:p>
            <a:r>
              <a:rPr lang="en-US" sz="2500" dirty="0"/>
              <a:t>What is the Spring Framework?</a:t>
            </a:r>
            <a:endParaRPr sz="2500" dirty="0"/>
          </a:p>
        </p:txBody>
      </p:sp>
      <p:sp>
        <p:nvSpPr>
          <p:cNvPr id="6" name="Slide Number">
            <a:extLst>
              <a:ext uri="{FF2B5EF4-FFF2-40B4-BE49-F238E27FC236}">
                <a16:creationId xmlns:a16="http://schemas.microsoft.com/office/drawing/2014/main" id="{FEB07523-0DF3-2B40-AE56-10920CA026BC}"/>
              </a:ext>
            </a:extLst>
          </p:cNvP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35719" tIns="35719" rIns="35719" bIns="35719" rtlCol="0" anchor="ctr"/>
          <a:lstStyle>
            <a:lvl1pPr defTabSz="410766"/>
          </a:lstStyle>
          <a:p>
            <a:fld id="{86CB4B4D-7CA3-9044-876B-883B54F8677D}" type="slidenum">
              <a:rPr/>
              <a:t>2</a:t>
            </a:fld>
            <a:endParaRPr dirty="0"/>
          </a:p>
        </p:txBody>
      </p:sp>
      <p:pic>
        <p:nvPicPr>
          <p:cNvPr id="5" name="Picture 4" descr="springTriangle.PNG">
            <a:extLst>
              <a:ext uri="{FF2B5EF4-FFF2-40B4-BE49-F238E27FC236}">
                <a16:creationId xmlns:a16="http://schemas.microsoft.com/office/drawing/2014/main" id="{3AF50B10-79F6-4D2D-BCEC-6B48616F509E}"/>
              </a:ext>
            </a:extLst>
          </p:cNvPr>
          <p:cNvPicPr>
            <a:picLocks noChangeAspect="1"/>
          </p:cNvPicPr>
          <p:nvPr/>
        </p:nvPicPr>
        <p:blipFill>
          <a:blip r:embed="rId3" cstate="print"/>
          <a:stretch>
            <a:fillRect/>
          </a:stretch>
        </p:blipFill>
        <p:spPr>
          <a:xfrm>
            <a:off x="6096000" y="3920326"/>
            <a:ext cx="2703210" cy="2137422"/>
          </a:xfrm>
          <a:prstGeom prst="rect">
            <a:avLst/>
          </a:prstGeom>
        </p:spPr>
      </p:pic>
    </p:spTree>
    <p:extLst>
      <p:ext uri="{BB962C8B-B14F-4D97-AF65-F5344CB8AC3E}">
        <p14:creationId xmlns:p14="http://schemas.microsoft.com/office/powerpoint/2010/main" val="658490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 name="What is simply dummy text of the printing and typesetting industry has been the industry's standard dummy text ever since the 1500s when an unknown printer took a galley of type and scrambled it to make a type specimen book it has. Also, people love to h"/>
          <p:cNvSpPr txBox="1"/>
          <p:nvPr/>
        </p:nvSpPr>
        <p:spPr>
          <a:xfrm>
            <a:off x="859021" y="1617280"/>
            <a:ext cx="8113035" cy="836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spAutoFit/>
          </a:bodyPr>
          <a:lstStyle/>
          <a:p>
            <a:pPr marL="171450" indent="-171450" defTabSz="457200">
              <a:spcBef>
                <a:spcPts val="900"/>
              </a:spcBef>
              <a:buFont typeface="Arial" panose="020B0604020202020204" pitchFamily="34" charset="0"/>
              <a:buChar char="•"/>
            </a:pPr>
            <a:r>
              <a:rPr lang="en-US" sz="1200" dirty="0">
                <a:solidFill>
                  <a:srgbClr val="5E5E5E"/>
                </a:solidFill>
                <a:latin typeface="Arial" panose="020B0604020202020204" pitchFamily="34" charset="0"/>
                <a:ea typeface="Helvetica Light"/>
                <a:cs typeface="Arial" panose="020B0604020202020204" pitchFamily="34" charset="0"/>
              </a:rPr>
              <a:t>The XML files/configurations are parsed.</a:t>
            </a:r>
          </a:p>
          <a:p>
            <a:pPr marL="171450" indent="-171450" defTabSz="457200">
              <a:spcBef>
                <a:spcPts val="900"/>
              </a:spcBef>
              <a:buFont typeface="Arial" panose="020B0604020202020204" pitchFamily="34" charset="0"/>
              <a:buChar char="•"/>
            </a:pPr>
            <a:r>
              <a:rPr lang="en-US" sz="1200" dirty="0">
                <a:solidFill>
                  <a:srgbClr val="5E5E5E"/>
                </a:solidFill>
                <a:latin typeface="Arial" panose="020B0604020202020204" pitchFamily="34" charset="0"/>
                <a:ea typeface="Helvetica Light"/>
                <a:cs typeface="Arial" panose="020B0604020202020204" pitchFamily="34" charset="0"/>
              </a:rPr>
              <a:t>Bean definitions are loaded in the context, each bean is indexed under its id.</a:t>
            </a:r>
          </a:p>
          <a:p>
            <a:pPr marL="171450" indent="-171450" defTabSz="457200">
              <a:spcBef>
                <a:spcPts val="900"/>
              </a:spcBef>
              <a:buFont typeface="Arial" panose="020B0604020202020204" pitchFamily="34" charset="0"/>
              <a:buChar char="•"/>
            </a:pPr>
            <a:r>
              <a:rPr lang="en-US" sz="1200" dirty="0">
                <a:solidFill>
                  <a:srgbClr val="5E5E5E"/>
                </a:solidFill>
                <a:latin typeface="Arial" panose="020B0604020202020204" pitchFamily="34" charset="0"/>
                <a:ea typeface="Helvetica Light"/>
                <a:cs typeface="Arial" panose="020B0604020202020204" pitchFamily="34" charset="0"/>
              </a:rPr>
              <a:t>Special </a:t>
            </a:r>
            <a:r>
              <a:rPr lang="en-US" sz="1200" dirty="0" err="1">
                <a:solidFill>
                  <a:srgbClr val="5E5E5E"/>
                </a:solidFill>
                <a:latin typeface="Arial" panose="020B0604020202020204" pitchFamily="34" charset="0"/>
                <a:ea typeface="Helvetica Light"/>
                <a:cs typeface="Arial" panose="020B0604020202020204" pitchFamily="34" charset="0"/>
              </a:rPr>
              <a:t>BeanFactoryPostProcessor</a:t>
            </a:r>
            <a:r>
              <a:rPr lang="en-US" sz="1200" dirty="0">
                <a:solidFill>
                  <a:srgbClr val="5E5E5E"/>
                </a:solidFill>
                <a:latin typeface="Arial" panose="020B0604020202020204" pitchFamily="34" charset="0"/>
                <a:ea typeface="Helvetica Light"/>
                <a:cs typeface="Arial" panose="020B0604020202020204" pitchFamily="34" charset="0"/>
              </a:rPr>
              <a:t> beans are invoked, which can modify the definition of any bean.</a:t>
            </a:r>
          </a:p>
        </p:txBody>
      </p:sp>
      <p:sp>
        <p:nvSpPr>
          <p:cNvPr id="800" name="Title Goes Here"/>
          <p:cNvSpPr txBox="1"/>
          <p:nvPr/>
        </p:nvSpPr>
        <p:spPr>
          <a:xfrm>
            <a:off x="859021" y="620547"/>
            <a:ext cx="7353326" cy="3667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lnSpc>
                <a:spcPct val="80000"/>
              </a:lnSpc>
              <a:defRPr sz="5000" cap="none" spc="-150">
                <a:solidFill>
                  <a:srgbClr val="1D1D1D"/>
                </a:solidFill>
              </a:defRPr>
            </a:lvl1pPr>
          </a:lstStyle>
          <a:p>
            <a:r>
              <a:rPr lang="en-US" sz="2500" dirty="0"/>
              <a:t>Bean initialization steps</a:t>
            </a:r>
          </a:p>
        </p:txBody>
      </p:sp>
      <p:sp>
        <p:nvSpPr>
          <p:cNvPr id="6" name="Slide Number">
            <a:extLst>
              <a:ext uri="{FF2B5EF4-FFF2-40B4-BE49-F238E27FC236}">
                <a16:creationId xmlns:a16="http://schemas.microsoft.com/office/drawing/2014/main" id="{FEB07523-0DF3-2B40-AE56-10920CA026BC}"/>
              </a:ext>
            </a:extLst>
          </p:cNvP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35719" tIns="35719" rIns="35719" bIns="35719" rtlCol="0" anchor="ctr"/>
          <a:lstStyle>
            <a:lvl1pPr defTabSz="410766"/>
          </a:lstStyle>
          <a:p>
            <a:fld id="{86CB4B4D-7CA3-9044-876B-883B54F8677D}" type="slidenum">
              <a:rPr/>
              <a:t>20</a:t>
            </a:fld>
            <a:endParaRPr dirty="0"/>
          </a:p>
        </p:txBody>
      </p:sp>
      <p:pic>
        <p:nvPicPr>
          <p:cNvPr id="7" name="Picture 6" descr="741486.png">
            <a:extLst>
              <a:ext uri="{FF2B5EF4-FFF2-40B4-BE49-F238E27FC236}">
                <a16:creationId xmlns:a16="http://schemas.microsoft.com/office/drawing/2014/main" id="{99B4B03D-3CE7-4A5A-A215-49F67E9F8E64}"/>
              </a:ext>
            </a:extLst>
          </p:cNvPr>
          <p:cNvPicPr>
            <a:picLocks noChangeAspect="1"/>
          </p:cNvPicPr>
          <p:nvPr/>
        </p:nvPicPr>
        <p:blipFill>
          <a:blip r:embed="rId3" cstate="print"/>
          <a:stretch>
            <a:fillRect/>
          </a:stretch>
        </p:blipFill>
        <p:spPr>
          <a:xfrm>
            <a:off x="2057999" y="2833039"/>
            <a:ext cx="5028602" cy="2765731"/>
          </a:xfrm>
          <a:prstGeom prst="rect">
            <a:avLst/>
          </a:prstGeom>
        </p:spPr>
      </p:pic>
    </p:spTree>
    <p:extLst>
      <p:ext uri="{BB962C8B-B14F-4D97-AF65-F5344CB8AC3E}">
        <p14:creationId xmlns:p14="http://schemas.microsoft.com/office/powerpoint/2010/main" val="2190435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 name="What is simply dummy text of the printing and typesetting industry has been the industry's standard dummy text ever since the 1500s when an unknown printer took a galley of type and scrambled it to make a type specimen book it has. Also, people love to h"/>
          <p:cNvSpPr txBox="1"/>
          <p:nvPr/>
        </p:nvSpPr>
        <p:spPr>
          <a:xfrm>
            <a:off x="859021" y="1706104"/>
            <a:ext cx="8113035" cy="9053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spAutoFit/>
          </a:bodyPr>
          <a:lstStyle/>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When you create a bean definition, you create a recipe for creating actual instances of the class defined by that bean definition. The idea that a bean definition is a recipe is important, because it means that, as with a class, you can create many object instances from a single recipe.</a:t>
            </a:r>
          </a:p>
          <a:p>
            <a:pPr defTabSz="457200">
              <a:spcBef>
                <a:spcPts val="900"/>
              </a:spcBef>
            </a:pPr>
            <a:endParaRPr lang="en-US" sz="1200" dirty="0">
              <a:solidFill>
                <a:srgbClr val="5E5E5E"/>
              </a:solidFill>
              <a:latin typeface="Arial" panose="020B0604020202020204" pitchFamily="34" charset="0"/>
              <a:ea typeface="Helvetica Light"/>
              <a:cs typeface="Arial" panose="020B0604020202020204" pitchFamily="34" charset="0"/>
            </a:endParaRPr>
          </a:p>
        </p:txBody>
      </p:sp>
      <p:sp>
        <p:nvSpPr>
          <p:cNvPr id="800" name="Title Goes Here"/>
          <p:cNvSpPr txBox="1"/>
          <p:nvPr/>
        </p:nvSpPr>
        <p:spPr>
          <a:xfrm>
            <a:off x="859021" y="888378"/>
            <a:ext cx="7353326" cy="3667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lnSpc>
                <a:spcPct val="80000"/>
              </a:lnSpc>
              <a:defRPr sz="5000" cap="none" spc="-150">
                <a:solidFill>
                  <a:srgbClr val="1D1D1D"/>
                </a:solidFill>
              </a:defRPr>
            </a:lvl1pPr>
          </a:lstStyle>
          <a:p>
            <a:r>
              <a:rPr lang="en-US" sz="2500" dirty="0"/>
              <a:t>Bean scoping</a:t>
            </a:r>
          </a:p>
        </p:txBody>
      </p:sp>
      <p:sp>
        <p:nvSpPr>
          <p:cNvPr id="6" name="Slide Number">
            <a:extLst>
              <a:ext uri="{FF2B5EF4-FFF2-40B4-BE49-F238E27FC236}">
                <a16:creationId xmlns:a16="http://schemas.microsoft.com/office/drawing/2014/main" id="{FEB07523-0DF3-2B40-AE56-10920CA026BC}"/>
              </a:ext>
            </a:extLst>
          </p:cNvP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35719" tIns="35719" rIns="35719" bIns="35719" rtlCol="0" anchor="ctr"/>
          <a:lstStyle>
            <a:lvl1pPr defTabSz="410766"/>
          </a:lstStyle>
          <a:p>
            <a:fld id="{86CB4B4D-7CA3-9044-876B-883B54F8677D}" type="slidenum">
              <a:rPr/>
              <a:t>21</a:t>
            </a:fld>
            <a:endParaRPr dirty="0"/>
          </a:p>
        </p:txBody>
      </p:sp>
      <p:graphicFrame>
        <p:nvGraphicFramePr>
          <p:cNvPr id="5" name="Table 4">
            <a:extLst>
              <a:ext uri="{FF2B5EF4-FFF2-40B4-BE49-F238E27FC236}">
                <a16:creationId xmlns:a16="http://schemas.microsoft.com/office/drawing/2014/main" id="{973AE9C4-4BF0-4AE2-B147-FF508D262200}"/>
              </a:ext>
            </a:extLst>
          </p:cNvPr>
          <p:cNvGraphicFramePr>
            <a:graphicFrameLocks noGrp="1"/>
          </p:cNvGraphicFramePr>
          <p:nvPr/>
        </p:nvGraphicFramePr>
        <p:xfrm>
          <a:off x="859021" y="3088154"/>
          <a:ext cx="7728388" cy="2121144"/>
        </p:xfrm>
        <a:graphic>
          <a:graphicData uri="http://schemas.openxmlformats.org/drawingml/2006/table">
            <a:tbl>
              <a:tblPr firstRow="1" bandRow="1">
                <a:tableStyleId>{F2DE63D5-997A-4646-A377-4702673A728D}</a:tableStyleId>
              </a:tblPr>
              <a:tblGrid>
                <a:gridCol w="890008">
                  <a:extLst>
                    <a:ext uri="{9D8B030D-6E8A-4147-A177-3AD203B41FA5}">
                      <a16:colId xmlns:a16="http://schemas.microsoft.com/office/drawing/2014/main" val="20000"/>
                    </a:ext>
                  </a:extLst>
                </a:gridCol>
                <a:gridCol w="6838380">
                  <a:extLst>
                    <a:ext uri="{9D8B030D-6E8A-4147-A177-3AD203B41FA5}">
                      <a16:colId xmlns:a16="http://schemas.microsoft.com/office/drawing/2014/main" val="20001"/>
                    </a:ext>
                  </a:extLst>
                </a:gridCol>
              </a:tblGrid>
              <a:tr h="228600">
                <a:tc>
                  <a:txBody>
                    <a:bodyPr/>
                    <a:lstStyle/>
                    <a:p>
                      <a:pPr algn="l"/>
                      <a:r>
                        <a:rPr lang="en-US" sz="1200" b="1" i="0" kern="1200" dirty="0">
                          <a:solidFill>
                            <a:schemeClr val="bg1"/>
                          </a:solidFill>
                          <a:effectLst/>
                          <a:latin typeface="Arial" panose="020B0604020202020204" pitchFamily="34" charset="0"/>
                          <a:ea typeface="+mn-ea"/>
                          <a:cs typeface="Arial" panose="020B0604020202020204" pitchFamily="34" charset="0"/>
                        </a:rPr>
                        <a:t>Scope</a:t>
                      </a:r>
                      <a:endParaRPr lang="en-US" sz="1200" dirty="0">
                        <a:latin typeface="Arial" panose="020B0604020202020204" pitchFamily="34" charset="0"/>
                        <a:cs typeface="Arial" panose="020B0604020202020204" pitchFamily="34" charset="0"/>
                      </a:endParaRPr>
                    </a:p>
                  </a:txBody>
                  <a:tcPr marL="45720" marR="45720" marT="22860" marB="22860"/>
                </a:tc>
                <a:tc>
                  <a:txBody>
                    <a:bodyPr/>
                    <a:lstStyle/>
                    <a:p>
                      <a:pPr algn="l"/>
                      <a:r>
                        <a:rPr lang="en-US" sz="1200" b="1" i="0" kern="1200" dirty="0">
                          <a:solidFill>
                            <a:schemeClr val="bg1"/>
                          </a:solidFill>
                          <a:effectLst/>
                          <a:latin typeface="Arial" panose="020B0604020202020204" pitchFamily="34" charset="0"/>
                          <a:ea typeface="+mn-ea"/>
                          <a:cs typeface="Arial" panose="020B0604020202020204" pitchFamily="34" charset="0"/>
                        </a:rPr>
                        <a:t>Description</a:t>
                      </a:r>
                      <a:endParaRPr lang="en-US" sz="1200" dirty="0">
                        <a:latin typeface="Arial" panose="020B0604020202020204" pitchFamily="34" charset="0"/>
                        <a:cs typeface="Arial" panose="020B0604020202020204" pitchFamily="34" charset="0"/>
                      </a:endParaRPr>
                    </a:p>
                  </a:txBody>
                  <a:tcPr marL="45720" marR="45720" marT="22860" marB="22860"/>
                </a:tc>
                <a:extLst>
                  <a:ext uri="{0D108BD9-81ED-4DB2-BD59-A6C34878D82A}">
                    <a16:rowId xmlns:a16="http://schemas.microsoft.com/office/drawing/2014/main" val="10000"/>
                  </a:ext>
                </a:extLst>
              </a:tr>
              <a:tr h="233072">
                <a:tc>
                  <a:txBody>
                    <a:bodyPr/>
                    <a:lstStyle/>
                    <a:p>
                      <a:pPr algn="l"/>
                      <a:r>
                        <a:rPr lang="en-US" sz="1200" dirty="0">
                          <a:latin typeface="Arial" panose="020B0604020202020204" pitchFamily="34" charset="0"/>
                          <a:cs typeface="Arial" panose="020B0604020202020204" pitchFamily="34" charset="0"/>
                        </a:rPr>
                        <a:t>singleton</a:t>
                      </a:r>
                    </a:p>
                  </a:txBody>
                  <a:tcPr marL="45720" marR="45720" marT="22860" marB="22860"/>
                </a:tc>
                <a:tc>
                  <a:txBody>
                    <a:bodyPr/>
                    <a:lstStyle/>
                    <a:p>
                      <a:pPr algn="l"/>
                      <a:r>
                        <a:rPr lang="en-US" sz="1200" b="0" i="0" kern="1200" dirty="0">
                          <a:solidFill>
                            <a:schemeClr val="tx1"/>
                          </a:solidFill>
                          <a:effectLst/>
                          <a:latin typeface="Arial" panose="020B0604020202020204" pitchFamily="34" charset="0"/>
                          <a:ea typeface="+mn-ea"/>
                          <a:cs typeface="Arial" panose="020B0604020202020204" pitchFamily="34" charset="0"/>
                        </a:rPr>
                        <a:t>(Default) Scopes a single bean definition to a single object instance per Spring </a:t>
                      </a:r>
                      <a:r>
                        <a:rPr lang="en-US" sz="1200" b="0" i="0" kern="1200" dirty="0" err="1">
                          <a:solidFill>
                            <a:schemeClr val="tx1"/>
                          </a:solidFill>
                          <a:effectLst/>
                          <a:latin typeface="Arial" panose="020B0604020202020204" pitchFamily="34" charset="0"/>
                          <a:ea typeface="+mn-ea"/>
                          <a:cs typeface="Arial" panose="020B0604020202020204" pitchFamily="34" charset="0"/>
                        </a:rPr>
                        <a:t>IoC</a:t>
                      </a:r>
                      <a:r>
                        <a:rPr lang="en-US" sz="1200" b="0" i="0" kern="1200" dirty="0">
                          <a:solidFill>
                            <a:schemeClr val="tx1"/>
                          </a:solidFill>
                          <a:effectLst/>
                          <a:latin typeface="Arial" panose="020B0604020202020204" pitchFamily="34" charset="0"/>
                          <a:ea typeface="+mn-ea"/>
                          <a:cs typeface="Arial" panose="020B0604020202020204" pitchFamily="34" charset="0"/>
                        </a:rPr>
                        <a:t> container.</a:t>
                      </a:r>
                      <a:endParaRPr lang="en-US" sz="1200" dirty="0">
                        <a:latin typeface="Arial" panose="020B0604020202020204" pitchFamily="34" charset="0"/>
                        <a:cs typeface="Arial" panose="020B0604020202020204" pitchFamily="34" charset="0"/>
                      </a:endParaRPr>
                    </a:p>
                  </a:txBody>
                  <a:tcPr marL="45720" marR="45720" marT="22860" marB="22860"/>
                </a:tc>
                <a:extLst>
                  <a:ext uri="{0D108BD9-81ED-4DB2-BD59-A6C34878D82A}">
                    <a16:rowId xmlns:a16="http://schemas.microsoft.com/office/drawing/2014/main" val="10001"/>
                  </a:ext>
                </a:extLst>
              </a:tr>
              <a:tr h="242152">
                <a:tc>
                  <a:txBody>
                    <a:bodyPr/>
                    <a:lstStyle/>
                    <a:p>
                      <a:pPr algn="l"/>
                      <a:r>
                        <a:rPr lang="en-US" sz="1200" dirty="0">
                          <a:latin typeface="Arial" panose="020B0604020202020204" pitchFamily="34" charset="0"/>
                          <a:cs typeface="Arial" panose="020B0604020202020204" pitchFamily="34" charset="0"/>
                        </a:rPr>
                        <a:t>prototype</a:t>
                      </a:r>
                    </a:p>
                  </a:txBody>
                  <a:tcPr marL="45720" marR="45720" marT="22860" marB="22860"/>
                </a:tc>
                <a:tc>
                  <a:txBody>
                    <a:bodyPr/>
                    <a:lstStyle/>
                    <a:p>
                      <a:pPr algn="l"/>
                      <a:r>
                        <a:rPr lang="en-US" sz="1200" b="0" i="0" kern="1200" dirty="0">
                          <a:solidFill>
                            <a:schemeClr val="tx1"/>
                          </a:solidFill>
                          <a:effectLst/>
                          <a:latin typeface="Arial" panose="020B0604020202020204" pitchFamily="34" charset="0"/>
                          <a:ea typeface="+mn-ea"/>
                          <a:cs typeface="Arial" panose="020B0604020202020204" pitchFamily="34" charset="0"/>
                        </a:rPr>
                        <a:t>Scopes a single bean definition to any number of object instances.</a:t>
                      </a:r>
                      <a:endParaRPr lang="en-US" sz="1200" dirty="0">
                        <a:latin typeface="Arial" panose="020B0604020202020204" pitchFamily="34" charset="0"/>
                        <a:cs typeface="Arial" panose="020B0604020202020204" pitchFamily="34" charset="0"/>
                      </a:endParaRPr>
                    </a:p>
                  </a:txBody>
                  <a:tcPr marL="45720" marR="45720" marT="22860" marB="22860"/>
                </a:tc>
                <a:extLst>
                  <a:ext uri="{0D108BD9-81ED-4DB2-BD59-A6C34878D82A}">
                    <a16:rowId xmlns:a16="http://schemas.microsoft.com/office/drawing/2014/main" val="10002"/>
                  </a:ext>
                </a:extLst>
              </a:tr>
              <a:tr h="594360">
                <a:tc>
                  <a:txBody>
                    <a:bodyPr/>
                    <a:lstStyle/>
                    <a:p>
                      <a:pPr algn="l"/>
                      <a:r>
                        <a:rPr lang="en-US" sz="1200" dirty="0">
                          <a:latin typeface="Arial" panose="020B0604020202020204" pitchFamily="34" charset="0"/>
                          <a:cs typeface="Arial" panose="020B0604020202020204" pitchFamily="34" charset="0"/>
                        </a:rPr>
                        <a:t>request</a:t>
                      </a:r>
                    </a:p>
                  </a:txBody>
                  <a:tcPr marL="45720" marR="45720" marT="22860" marB="22860"/>
                </a:tc>
                <a:tc>
                  <a:txBody>
                    <a:bodyPr/>
                    <a:lstStyle/>
                    <a:p>
                      <a:pPr algn="l"/>
                      <a:r>
                        <a:rPr lang="en-US" sz="1200" b="0" i="0" kern="1200" dirty="0">
                          <a:solidFill>
                            <a:schemeClr val="tx1"/>
                          </a:solidFill>
                          <a:effectLst/>
                          <a:latin typeface="Arial" panose="020B0604020202020204" pitchFamily="34" charset="0"/>
                          <a:ea typeface="+mn-ea"/>
                          <a:cs typeface="Arial" panose="020B0604020202020204" pitchFamily="34" charset="0"/>
                        </a:rPr>
                        <a:t>Scopes a single bean definition to the lifecycle of a single HTTP request; that is, each HTTP request has its own instance of a bean created off the back of a single bean definition. Only valid in the context of a web-aware Spring </a:t>
                      </a:r>
                      <a:r>
                        <a:rPr lang="en-US" sz="1200" dirty="0" err="1">
                          <a:latin typeface="Arial" panose="020B0604020202020204" pitchFamily="34" charset="0"/>
                          <a:cs typeface="Arial" panose="020B0604020202020204" pitchFamily="34" charset="0"/>
                        </a:rPr>
                        <a:t>ApplicationContext</a:t>
                      </a:r>
                      <a:r>
                        <a:rPr lang="en-US" sz="1200" b="0" i="0" kern="1200" dirty="0">
                          <a:solidFill>
                            <a:schemeClr val="tx1"/>
                          </a:solidFill>
                          <a:effectLst/>
                          <a:latin typeface="Arial" panose="020B0604020202020204" pitchFamily="34" charset="0"/>
                          <a:ea typeface="+mn-ea"/>
                          <a:cs typeface="Arial" panose="020B0604020202020204" pitchFamily="34" charset="0"/>
                        </a:rPr>
                        <a:t>.</a:t>
                      </a:r>
                      <a:endParaRPr lang="en-US" sz="1200" dirty="0">
                        <a:latin typeface="Arial" panose="020B0604020202020204" pitchFamily="34" charset="0"/>
                        <a:cs typeface="Arial" panose="020B0604020202020204" pitchFamily="34" charset="0"/>
                      </a:endParaRPr>
                    </a:p>
                  </a:txBody>
                  <a:tcPr marL="45720" marR="45720" marT="22860" marB="22860"/>
                </a:tc>
                <a:extLst>
                  <a:ext uri="{0D108BD9-81ED-4DB2-BD59-A6C34878D82A}">
                    <a16:rowId xmlns:a16="http://schemas.microsoft.com/office/drawing/2014/main" val="10003"/>
                  </a:ext>
                </a:extLst>
              </a:tr>
              <a:tr h="411480">
                <a:tc>
                  <a:txBody>
                    <a:bodyPr/>
                    <a:lstStyle/>
                    <a:p>
                      <a:pPr algn="l"/>
                      <a:r>
                        <a:rPr lang="en-US" sz="1200" dirty="0">
                          <a:latin typeface="Arial" panose="020B0604020202020204" pitchFamily="34" charset="0"/>
                          <a:cs typeface="Arial" panose="020B0604020202020204" pitchFamily="34" charset="0"/>
                        </a:rPr>
                        <a:t>session</a:t>
                      </a:r>
                    </a:p>
                  </a:txBody>
                  <a:tcPr marL="45720" marR="45720" marT="22860" marB="22860"/>
                </a:tc>
                <a:tc>
                  <a:txBody>
                    <a:bodyPr/>
                    <a:lstStyle/>
                    <a:p>
                      <a:pPr algn="l"/>
                      <a:r>
                        <a:rPr lang="en-US" sz="1200" b="0" i="0" kern="1200" dirty="0">
                          <a:solidFill>
                            <a:schemeClr val="tx1"/>
                          </a:solidFill>
                          <a:effectLst/>
                          <a:latin typeface="Arial" panose="020B0604020202020204" pitchFamily="34" charset="0"/>
                          <a:ea typeface="+mn-ea"/>
                          <a:cs typeface="Arial" panose="020B0604020202020204" pitchFamily="34" charset="0"/>
                        </a:rPr>
                        <a:t>Scopes a single bean definition to the lifecycle of an HTTP </a:t>
                      </a:r>
                      <a:r>
                        <a:rPr lang="en-US" sz="1200" dirty="0">
                          <a:latin typeface="Arial" panose="020B0604020202020204" pitchFamily="34" charset="0"/>
                          <a:cs typeface="Arial" panose="020B0604020202020204" pitchFamily="34" charset="0"/>
                        </a:rPr>
                        <a:t>Session</a:t>
                      </a:r>
                      <a:r>
                        <a:rPr lang="en-US" sz="1200" b="0" i="0" kern="1200" dirty="0">
                          <a:solidFill>
                            <a:schemeClr val="tx1"/>
                          </a:solidFill>
                          <a:effectLst/>
                          <a:latin typeface="Arial" panose="020B0604020202020204" pitchFamily="34" charset="0"/>
                          <a:ea typeface="+mn-ea"/>
                          <a:cs typeface="Arial" panose="020B0604020202020204" pitchFamily="34" charset="0"/>
                        </a:rPr>
                        <a:t>. Only valid in the context of a web-aware Spring </a:t>
                      </a:r>
                      <a:r>
                        <a:rPr lang="en-US" sz="1200" dirty="0" err="1">
                          <a:latin typeface="Arial" panose="020B0604020202020204" pitchFamily="34" charset="0"/>
                          <a:cs typeface="Arial" panose="020B0604020202020204" pitchFamily="34" charset="0"/>
                        </a:rPr>
                        <a:t>ApplicationContext</a:t>
                      </a:r>
                      <a:r>
                        <a:rPr lang="en-US" sz="1200" b="0" i="0" kern="1200" dirty="0">
                          <a:solidFill>
                            <a:schemeClr val="tx1"/>
                          </a:solidFill>
                          <a:effectLst/>
                          <a:latin typeface="Arial" panose="020B0604020202020204" pitchFamily="34" charset="0"/>
                          <a:ea typeface="+mn-ea"/>
                          <a:cs typeface="Arial" panose="020B0604020202020204" pitchFamily="34" charset="0"/>
                        </a:rPr>
                        <a:t>.</a:t>
                      </a:r>
                      <a:endParaRPr lang="en-US" sz="1200" dirty="0">
                        <a:latin typeface="Arial" panose="020B0604020202020204" pitchFamily="34" charset="0"/>
                        <a:cs typeface="Arial" panose="020B0604020202020204" pitchFamily="34" charset="0"/>
                      </a:endParaRPr>
                    </a:p>
                  </a:txBody>
                  <a:tcPr marL="45720" marR="45720" marT="22860" marB="22860"/>
                </a:tc>
                <a:extLst>
                  <a:ext uri="{0D108BD9-81ED-4DB2-BD59-A6C34878D82A}">
                    <a16:rowId xmlns:a16="http://schemas.microsoft.com/office/drawing/2014/main" val="10004"/>
                  </a:ext>
                </a:extLst>
              </a:tr>
              <a:tr h="411480">
                <a:tc>
                  <a:txBody>
                    <a:bodyPr/>
                    <a:lstStyle/>
                    <a:p>
                      <a:pPr algn="l"/>
                      <a:r>
                        <a:rPr lang="en-US" sz="1200" dirty="0">
                          <a:latin typeface="Arial" panose="020B0604020202020204" pitchFamily="34" charset="0"/>
                          <a:cs typeface="Arial" panose="020B0604020202020204" pitchFamily="34" charset="0"/>
                        </a:rPr>
                        <a:t>global session</a:t>
                      </a:r>
                    </a:p>
                  </a:txBody>
                  <a:tcPr marL="45720" marR="45720" marT="22860" marB="22860"/>
                </a:tc>
                <a:tc>
                  <a:txBody>
                    <a:bodyPr/>
                    <a:lstStyle/>
                    <a:p>
                      <a:pPr algn="l"/>
                      <a:r>
                        <a:rPr lang="en-US" sz="1200" b="0" i="0" kern="1200" dirty="0">
                          <a:solidFill>
                            <a:schemeClr val="tx1"/>
                          </a:solidFill>
                          <a:effectLst/>
                          <a:latin typeface="Arial" panose="020B0604020202020204" pitchFamily="34" charset="0"/>
                          <a:ea typeface="+mn-ea"/>
                          <a:cs typeface="Arial" panose="020B0604020202020204" pitchFamily="34" charset="0"/>
                        </a:rPr>
                        <a:t>Scopes a single bean definition to the lifecycle of a global HTTP </a:t>
                      </a:r>
                      <a:r>
                        <a:rPr lang="en-US" sz="1200" dirty="0">
                          <a:latin typeface="Arial" panose="020B0604020202020204" pitchFamily="34" charset="0"/>
                          <a:cs typeface="Arial" panose="020B0604020202020204" pitchFamily="34" charset="0"/>
                        </a:rPr>
                        <a:t>Session</a:t>
                      </a:r>
                      <a:r>
                        <a:rPr lang="en-US" sz="1200" b="0" i="0" kern="1200" dirty="0">
                          <a:solidFill>
                            <a:schemeClr val="tx1"/>
                          </a:solidFill>
                          <a:effectLst/>
                          <a:latin typeface="Arial" panose="020B0604020202020204" pitchFamily="34" charset="0"/>
                          <a:ea typeface="+mn-ea"/>
                          <a:cs typeface="Arial" panose="020B0604020202020204" pitchFamily="34" charset="0"/>
                        </a:rPr>
                        <a:t>. Typically only valid when used in a </a:t>
                      </a:r>
                      <a:r>
                        <a:rPr lang="en-US" sz="1200" b="0" i="0" kern="1200" dirty="0" err="1">
                          <a:solidFill>
                            <a:schemeClr val="tx1"/>
                          </a:solidFill>
                          <a:effectLst/>
                          <a:latin typeface="Arial" panose="020B0604020202020204" pitchFamily="34" charset="0"/>
                          <a:ea typeface="+mn-ea"/>
                          <a:cs typeface="Arial" panose="020B0604020202020204" pitchFamily="34" charset="0"/>
                        </a:rPr>
                        <a:t>portlet</a:t>
                      </a:r>
                      <a:r>
                        <a:rPr lang="en-US" sz="1200" b="0" i="0" kern="1200" dirty="0">
                          <a:solidFill>
                            <a:schemeClr val="tx1"/>
                          </a:solidFill>
                          <a:effectLst/>
                          <a:latin typeface="Arial" panose="020B0604020202020204" pitchFamily="34" charset="0"/>
                          <a:ea typeface="+mn-ea"/>
                          <a:cs typeface="Arial" panose="020B0604020202020204" pitchFamily="34" charset="0"/>
                        </a:rPr>
                        <a:t> context. Only valid in the context of a web-aware Spring </a:t>
                      </a:r>
                      <a:r>
                        <a:rPr lang="en-US" sz="1200" dirty="0" err="1">
                          <a:latin typeface="Arial" panose="020B0604020202020204" pitchFamily="34" charset="0"/>
                          <a:cs typeface="Arial" panose="020B0604020202020204" pitchFamily="34" charset="0"/>
                        </a:rPr>
                        <a:t>ApplicationContext</a:t>
                      </a:r>
                      <a:r>
                        <a:rPr lang="en-US" sz="1200" b="0" i="0" kern="1200" dirty="0">
                          <a:solidFill>
                            <a:schemeClr val="tx1"/>
                          </a:solidFill>
                          <a:effectLst/>
                          <a:latin typeface="Arial" panose="020B0604020202020204" pitchFamily="34" charset="0"/>
                          <a:ea typeface="+mn-ea"/>
                          <a:cs typeface="Arial" panose="020B0604020202020204" pitchFamily="34" charset="0"/>
                        </a:rPr>
                        <a:t>.</a:t>
                      </a:r>
                      <a:endParaRPr lang="en-US" sz="1200" dirty="0">
                        <a:latin typeface="Arial" panose="020B0604020202020204" pitchFamily="34" charset="0"/>
                        <a:cs typeface="Arial" panose="020B0604020202020204" pitchFamily="34" charset="0"/>
                      </a:endParaRPr>
                    </a:p>
                  </a:txBody>
                  <a:tcPr marL="45720" marR="45720" marT="22860" marB="2286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52195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 name="What is simply dummy text of the printing and typesetting industry has been the industry's standard dummy text ever since the 1500s when an unknown printer took a galley of type and scrambled it to make a type specimen book it has. Also, people love to h"/>
          <p:cNvSpPr txBox="1"/>
          <p:nvPr/>
        </p:nvSpPr>
        <p:spPr>
          <a:xfrm>
            <a:off x="859021" y="1706104"/>
            <a:ext cx="8113035" cy="7022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spAutoFit/>
          </a:bodyPr>
          <a:lstStyle/>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Don’t repeat yourself, use bean inheritance if you are seeing repetitive XML </a:t>
            </a:r>
          </a:p>
          <a:p>
            <a:pPr defTabSz="457200">
              <a:spcBef>
                <a:spcPts val="900"/>
              </a:spcBef>
            </a:pPr>
            <a:endParaRPr lang="en-US" sz="1200" dirty="0">
              <a:solidFill>
                <a:srgbClr val="5E5E5E"/>
              </a:solidFill>
              <a:latin typeface="Arial" panose="020B0604020202020204" pitchFamily="34" charset="0"/>
              <a:ea typeface="Helvetica Light"/>
              <a:cs typeface="Arial" panose="020B0604020202020204" pitchFamily="34" charset="0"/>
            </a:endParaRPr>
          </a:p>
          <a:p>
            <a:pPr defTabSz="457200">
              <a:spcBef>
                <a:spcPts val="300"/>
              </a:spcBef>
            </a:pPr>
            <a:r>
              <a:rPr lang="en-US" sz="1200" dirty="0">
                <a:solidFill>
                  <a:srgbClr val="5E5E5E"/>
                </a:solidFill>
                <a:latin typeface="Arial" panose="020B0604020202020204" pitchFamily="34" charset="0"/>
                <a:ea typeface="Helvetica Light"/>
                <a:cs typeface="Arial" panose="020B0604020202020204" pitchFamily="34" charset="0"/>
              </a:rPr>
              <a:t>&lt;beans&gt;</a:t>
            </a:r>
          </a:p>
          <a:p>
            <a:pPr lvl="1" defTabSz="457200">
              <a:spcBef>
                <a:spcPts val="300"/>
              </a:spcBef>
            </a:pPr>
            <a:r>
              <a:rPr lang="en-US" sz="1200" dirty="0">
                <a:solidFill>
                  <a:srgbClr val="5E5E5E"/>
                </a:solidFill>
                <a:latin typeface="Arial" panose="020B0604020202020204" pitchFamily="34" charset="0"/>
                <a:ea typeface="Helvetica Light"/>
                <a:cs typeface="Arial" panose="020B0604020202020204" pitchFamily="34" charset="0"/>
              </a:rPr>
              <a:t>&lt;bean id="</a:t>
            </a:r>
            <a:r>
              <a:rPr lang="en-US" sz="1200" dirty="0" err="1">
                <a:solidFill>
                  <a:srgbClr val="5E5E5E"/>
                </a:solidFill>
                <a:latin typeface="Arial" panose="020B0604020202020204" pitchFamily="34" charset="0"/>
                <a:ea typeface="Helvetica Light"/>
                <a:cs typeface="Arial" panose="020B0604020202020204" pitchFamily="34" charset="0"/>
              </a:rPr>
              <a:t>defaultConnection</a:t>
            </a:r>
            <a:r>
              <a:rPr lang="en-US" sz="1200" dirty="0">
                <a:solidFill>
                  <a:srgbClr val="5E5E5E"/>
                </a:solidFill>
                <a:latin typeface="Arial" panose="020B0604020202020204" pitchFamily="34" charset="0"/>
                <a:ea typeface="Helvetica Light"/>
                <a:cs typeface="Arial" panose="020B0604020202020204" pitchFamily="34" charset="0"/>
              </a:rPr>
              <a:t>" class="…" abstract="true"&gt;</a:t>
            </a:r>
          </a:p>
          <a:p>
            <a:pPr lvl="1" defTabSz="457200">
              <a:spcBef>
                <a:spcPts val="300"/>
              </a:spcBef>
            </a:pPr>
            <a:r>
              <a:rPr lang="en-US" sz="1200" dirty="0">
                <a:solidFill>
                  <a:srgbClr val="5E5E5E"/>
                </a:solidFill>
                <a:latin typeface="Arial" panose="020B0604020202020204" pitchFamily="34" charset="0"/>
                <a:ea typeface="Helvetica Light"/>
                <a:cs typeface="Arial" panose="020B0604020202020204" pitchFamily="34" charset="0"/>
              </a:rPr>
              <a:t>	&lt;property name="username" value="username" /&gt;</a:t>
            </a:r>
          </a:p>
          <a:p>
            <a:pPr lvl="1" defTabSz="457200">
              <a:spcBef>
                <a:spcPts val="300"/>
              </a:spcBef>
            </a:pPr>
            <a:r>
              <a:rPr lang="en-US" sz="1200" dirty="0">
                <a:solidFill>
                  <a:srgbClr val="5E5E5E"/>
                </a:solidFill>
                <a:latin typeface="Arial" panose="020B0604020202020204" pitchFamily="34" charset="0"/>
                <a:ea typeface="Helvetica Light"/>
                <a:cs typeface="Arial" panose="020B0604020202020204" pitchFamily="34" charset="0"/>
              </a:rPr>
              <a:t>	&lt;property name="password" value="password" /&gt;</a:t>
            </a:r>
          </a:p>
          <a:p>
            <a:pPr lvl="1" defTabSz="457200">
              <a:spcBef>
                <a:spcPts val="300"/>
              </a:spcBef>
            </a:pPr>
            <a:r>
              <a:rPr lang="en-US" sz="1200" dirty="0">
                <a:solidFill>
                  <a:srgbClr val="5E5E5E"/>
                </a:solidFill>
                <a:latin typeface="Arial" panose="020B0604020202020204" pitchFamily="34" charset="0"/>
                <a:ea typeface="Helvetica Light"/>
                <a:cs typeface="Arial" panose="020B0604020202020204" pitchFamily="34" charset="0"/>
              </a:rPr>
              <a:t>&lt;/bean&gt;</a:t>
            </a:r>
          </a:p>
          <a:p>
            <a:pPr lvl="1" defTabSz="457200">
              <a:spcBef>
                <a:spcPts val="300"/>
              </a:spcBef>
            </a:pPr>
            <a:endParaRPr lang="en-US" sz="1200" dirty="0">
              <a:solidFill>
                <a:srgbClr val="5E5E5E"/>
              </a:solidFill>
              <a:latin typeface="Arial" panose="020B0604020202020204" pitchFamily="34" charset="0"/>
              <a:ea typeface="Helvetica Light"/>
              <a:cs typeface="Arial" panose="020B0604020202020204" pitchFamily="34" charset="0"/>
            </a:endParaRPr>
          </a:p>
          <a:p>
            <a:pPr lvl="1" defTabSz="457200">
              <a:spcBef>
                <a:spcPts val="300"/>
              </a:spcBef>
            </a:pPr>
            <a:r>
              <a:rPr lang="en-US" sz="1200" dirty="0">
                <a:solidFill>
                  <a:srgbClr val="5E5E5E"/>
                </a:solidFill>
                <a:latin typeface="Arial" panose="020B0604020202020204" pitchFamily="34" charset="0"/>
                <a:ea typeface="Helvetica Light"/>
                <a:cs typeface="Arial" panose="020B0604020202020204" pitchFamily="34" charset="0"/>
              </a:rPr>
              <a:t>&lt;bean id=“connection-A" parent="</a:t>
            </a:r>
            <a:r>
              <a:rPr lang="en-US" sz="1200" dirty="0" err="1">
                <a:solidFill>
                  <a:srgbClr val="5E5E5E"/>
                </a:solidFill>
                <a:latin typeface="Arial" panose="020B0604020202020204" pitchFamily="34" charset="0"/>
                <a:ea typeface="Helvetica Light"/>
                <a:cs typeface="Arial" panose="020B0604020202020204" pitchFamily="34" charset="0"/>
              </a:rPr>
              <a:t>defaultConnection</a:t>
            </a:r>
            <a:r>
              <a:rPr lang="en-US" sz="1200" dirty="0">
                <a:solidFill>
                  <a:srgbClr val="5E5E5E"/>
                </a:solidFill>
                <a:latin typeface="Arial" panose="020B0604020202020204" pitchFamily="34" charset="0"/>
                <a:ea typeface="Helvetica Light"/>
                <a:cs typeface="Arial" panose="020B0604020202020204" pitchFamily="34" charset="0"/>
              </a:rPr>
              <a:t>"&gt;</a:t>
            </a:r>
          </a:p>
          <a:p>
            <a:pPr lvl="1" defTabSz="457200">
              <a:spcBef>
                <a:spcPts val="300"/>
              </a:spcBef>
            </a:pPr>
            <a:r>
              <a:rPr lang="en-US" sz="1200" dirty="0">
                <a:solidFill>
                  <a:srgbClr val="5E5E5E"/>
                </a:solidFill>
                <a:latin typeface="Arial" panose="020B0604020202020204" pitchFamily="34" charset="0"/>
                <a:ea typeface="Helvetica Light"/>
                <a:cs typeface="Arial" panose="020B0604020202020204" pitchFamily="34" charset="0"/>
              </a:rPr>
              <a:t>	&lt;!– property username is inherited --&gt;</a:t>
            </a:r>
          </a:p>
          <a:p>
            <a:pPr lvl="1" defTabSz="457200">
              <a:spcBef>
                <a:spcPts val="300"/>
              </a:spcBef>
            </a:pPr>
            <a:r>
              <a:rPr lang="en-US" sz="1200" dirty="0">
                <a:solidFill>
                  <a:srgbClr val="5E5E5E"/>
                </a:solidFill>
                <a:latin typeface="Arial" panose="020B0604020202020204" pitchFamily="34" charset="0"/>
                <a:ea typeface="Helvetica Light"/>
                <a:cs typeface="Arial" panose="020B0604020202020204" pitchFamily="34" charset="0"/>
              </a:rPr>
              <a:t>	&lt;!– property password is inherited --&gt;</a:t>
            </a:r>
          </a:p>
          <a:p>
            <a:pPr lvl="1" defTabSz="457200">
              <a:spcBef>
                <a:spcPts val="300"/>
              </a:spcBef>
            </a:pPr>
            <a:r>
              <a:rPr lang="en-US" sz="1200" dirty="0">
                <a:solidFill>
                  <a:srgbClr val="5E5E5E"/>
                </a:solidFill>
                <a:latin typeface="Arial" panose="020B0604020202020204" pitchFamily="34" charset="0"/>
                <a:ea typeface="Helvetica Light"/>
                <a:cs typeface="Arial" panose="020B0604020202020204" pitchFamily="34" charset="0"/>
              </a:rPr>
              <a:t>&lt;/bean&gt;</a:t>
            </a:r>
          </a:p>
          <a:p>
            <a:pPr lvl="1" defTabSz="457200">
              <a:spcBef>
                <a:spcPts val="300"/>
              </a:spcBef>
            </a:pPr>
            <a:endParaRPr lang="en-US" sz="1200" dirty="0">
              <a:solidFill>
                <a:srgbClr val="5E5E5E"/>
              </a:solidFill>
              <a:latin typeface="Arial" panose="020B0604020202020204" pitchFamily="34" charset="0"/>
              <a:ea typeface="Helvetica Light"/>
              <a:cs typeface="Arial" panose="020B0604020202020204" pitchFamily="34" charset="0"/>
            </a:endParaRPr>
          </a:p>
          <a:p>
            <a:pPr lvl="1" defTabSz="457200">
              <a:spcBef>
                <a:spcPts val="300"/>
              </a:spcBef>
            </a:pPr>
            <a:r>
              <a:rPr lang="en-US" sz="1200" dirty="0">
                <a:solidFill>
                  <a:srgbClr val="5E5E5E"/>
                </a:solidFill>
                <a:latin typeface="Arial" panose="020B0604020202020204" pitchFamily="34" charset="0"/>
                <a:ea typeface="Helvetica Light"/>
                <a:cs typeface="Arial" panose="020B0604020202020204" pitchFamily="34" charset="0"/>
              </a:rPr>
              <a:t>&lt;bean id=“connection-B" parent="</a:t>
            </a:r>
            <a:r>
              <a:rPr lang="en-US" sz="1200" dirty="0" err="1">
                <a:solidFill>
                  <a:srgbClr val="5E5E5E"/>
                </a:solidFill>
                <a:latin typeface="Arial" panose="020B0604020202020204" pitchFamily="34" charset="0"/>
                <a:ea typeface="Helvetica Light"/>
                <a:cs typeface="Arial" panose="020B0604020202020204" pitchFamily="34" charset="0"/>
              </a:rPr>
              <a:t>defaultConnection</a:t>
            </a:r>
            <a:r>
              <a:rPr lang="en-US" sz="1200" dirty="0">
                <a:solidFill>
                  <a:srgbClr val="5E5E5E"/>
                </a:solidFill>
                <a:latin typeface="Arial" panose="020B0604020202020204" pitchFamily="34" charset="0"/>
                <a:ea typeface="Helvetica Light"/>
                <a:cs typeface="Arial" panose="020B0604020202020204" pitchFamily="34" charset="0"/>
              </a:rPr>
              <a:t>"&gt;</a:t>
            </a:r>
          </a:p>
          <a:p>
            <a:pPr lvl="1" defTabSz="457200">
              <a:spcBef>
                <a:spcPts val="300"/>
              </a:spcBef>
            </a:pPr>
            <a:r>
              <a:rPr lang="en-US" sz="1200" dirty="0">
                <a:solidFill>
                  <a:srgbClr val="5E5E5E"/>
                </a:solidFill>
                <a:latin typeface="Arial" panose="020B0604020202020204" pitchFamily="34" charset="0"/>
                <a:ea typeface="Helvetica Light"/>
                <a:cs typeface="Arial" panose="020B0604020202020204" pitchFamily="34" charset="0"/>
              </a:rPr>
              <a:t>	&lt;property name="username" value="</a:t>
            </a:r>
            <a:r>
              <a:rPr lang="en-US" sz="1200" dirty="0" err="1">
                <a:solidFill>
                  <a:srgbClr val="5E5E5E"/>
                </a:solidFill>
                <a:latin typeface="Arial" panose="020B0604020202020204" pitchFamily="34" charset="0"/>
                <a:ea typeface="Helvetica Light"/>
                <a:cs typeface="Arial" panose="020B0604020202020204" pitchFamily="34" charset="0"/>
              </a:rPr>
              <a:t>usernameB</a:t>
            </a:r>
            <a:r>
              <a:rPr lang="en-US" sz="1200" dirty="0">
                <a:solidFill>
                  <a:srgbClr val="5E5E5E"/>
                </a:solidFill>
                <a:latin typeface="Arial" panose="020B0604020202020204" pitchFamily="34" charset="0"/>
                <a:ea typeface="Helvetica Light"/>
                <a:cs typeface="Arial" panose="020B0604020202020204" pitchFamily="34" charset="0"/>
              </a:rPr>
              <a:t>" /&gt;</a:t>
            </a:r>
          </a:p>
          <a:p>
            <a:pPr lvl="1" defTabSz="457200">
              <a:spcBef>
                <a:spcPts val="300"/>
              </a:spcBef>
            </a:pPr>
            <a:r>
              <a:rPr lang="en-US" sz="1200" dirty="0">
                <a:solidFill>
                  <a:srgbClr val="5E5E5E"/>
                </a:solidFill>
                <a:latin typeface="Arial" panose="020B0604020202020204" pitchFamily="34" charset="0"/>
                <a:ea typeface="Helvetica Light"/>
                <a:cs typeface="Arial" panose="020B0604020202020204" pitchFamily="34" charset="0"/>
              </a:rPr>
              <a:t>	&lt;!– property password is inherited --&gt;</a:t>
            </a:r>
          </a:p>
          <a:p>
            <a:pPr lvl="1" defTabSz="457200">
              <a:spcBef>
                <a:spcPts val="300"/>
              </a:spcBef>
            </a:pPr>
            <a:r>
              <a:rPr lang="en-US" sz="1200" dirty="0">
                <a:solidFill>
                  <a:srgbClr val="5E5E5E"/>
                </a:solidFill>
                <a:latin typeface="Arial" panose="020B0604020202020204" pitchFamily="34" charset="0"/>
                <a:ea typeface="Helvetica Light"/>
                <a:cs typeface="Arial" panose="020B0604020202020204" pitchFamily="34" charset="0"/>
              </a:rPr>
              <a:t>&lt;/bean&gt;</a:t>
            </a:r>
          </a:p>
          <a:p>
            <a:pPr lvl="1" defTabSz="457200">
              <a:spcBef>
                <a:spcPts val="300"/>
              </a:spcBef>
            </a:pPr>
            <a:endParaRPr lang="en-US" sz="1200" dirty="0">
              <a:solidFill>
                <a:srgbClr val="5E5E5E"/>
              </a:solidFill>
              <a:latin typeface="Arial" panose="020B0604020202020204" pitchFamily="34" charset="0"/>
              <a:ea typeface="Helvetica Light"/>
              <a:cs typeface="Arial" panose="020B0604020202020204" pitchFamily="34" charset="0"/>
            </a:endParaRPr>
          </a:p>
          <a:p>
            <a:pPr lvl="1" defTabSz="457200">
              <a:spcBef>
                <a:spcPts val="300"/>
              </a:spcBef>
            </a:pPr>
            <a:r>
              <a:rPr lang="en-US" sz="1200" dirty="0">
                <a:solidFill>
                  <a:srgbClr val="5E5E5E"/>
                </a:solidFill>
                <a:latin typeface="Arial" panose="020B0604020202020204" pitchFamily="34" charset="0"/>
                <a:ea typeface="Helvetica Light"/>
                <a:cs typeface="Arial" panose="020B0604020202020204" pitchFamily="34" charset="0"/>
              </a:rPr>
              <a:t>&lt;bean id=“connection-C" parent="</a:t>
            </a:r>
            <a:r>
              <a:rPr lang="en-US" sz="1200" dirty="0" err="1">
                <a:solidFill>
                  <a:srgbClr val="5E5E5E"/>
                </a:solidFill>
                <a:latin typeface="Arial" panose="020B0604020202020204" pitchFamily="34" charset="0"/>
                <a:ea typeface="Helvetica Light"/>
                <a:cs typeface="Arial" panose="020B0604020202020204" pitchFamily="34" charset="0"/>
              </a:rPr>
              <a:t>defaultConnection</a:t>
            </a:r>
            <a:r>
              <a:rPr lang="en-US" sz="1200" dirty="0">
                <a:solidFill>
                  <a:srgbClr val="5E5E5E"/>
                </a:solidFill>
                <a:latin typeface="Arial" panose="020B0604020202020204" pitchFamily="34" charset="0"/>
                <a:ea typeface="Helvetica Light"/>
                <a:cs typeface="Arial" panose="020B0604020202020204" pitchFamily="34" charset="0"/>
              </a:rPr>
              <a:t>"&gt;</a:t>
            </a:r>
          </a:p>
          <a:p>
            <a:pPr lvl="1" defTabSz="457200">
              <a:spcBef>
                <a:spcPts val="300"/>
              </a:spcBef>
            </a:pPr>
            <a:r>
              <a:rPr lang="en-US" sz="1200" dirty="0">
                <a:solidFill>
                  <a:srgbClr val="5E5E5E"/>
                </a:solidFill>
                <a:latin typeface="Arial" panose="020B0604020202020204" pitchFamily="34" charset="0"/>
                <a:ea typeface="Helvetica Light"/>
                <a:cs typeface="Arial" panose="020B0604020202020204" pitchFamily="34" charset="0"/>
              </a:rPr>
              <a:t>	&lt;property name="username" value="</a:t>
            </a:r>
            <a:r>
              <a:rPr lang="en-US" sz="1200" dirty="0" err="1">
                <a:solidFill>
                  <a:srgbClr val="5E5E5E"/>
                </a:solidFill>
                <a:latin typeface="Arial" panose="020B0604020202020204" pitchFamily="34" charset="0"/>
                <a:ea typeface="Helvetica Light"/>
                <a:cs typeface="Arial" panose="020B0604020202020204" pitchFamily="34" charset="0"/>
              </a:rPr>
              <a:t>usernameC</a:t>
            </a:r>
            <a:r>
              <a:rPr lang="en-US" sz="1200" dirty="0">
                <a:solidFill>
                  <a:srgbClr val="5E5E5E"/>
                </a:solidFill>
                <a:latin typeface="Arial" panose="020B0604020202020204" pitchFamily="34" charset="0"/>
                <a:ea typeface="Helvetica Light"/>
                <a:cs typeface="Arial" panose="020B0604020202020204" pitchFamily="34" charset="0"/>
              </a:rPr>
              <a:t>" /&gt;</a:t>
            </a:r>
          </a:p>
          <a:p>
            <a:pPr lvl="1" defTabSz="457200">
              <a:spcBef>
                <a:spcPts val="300"/>
              </a:spcBef>
            </a:pPr>
            <a:r>
              <a:rPr lang="en-US" sz="1200" dirty="0">
                <a:solidFill>
                  <a:srgbClr val="5E5E5E"/>
                </a:solidFill>
                <a:latin typeface="Arial" panose="020B0604020202020204" pitchFamily="34" charset="0"/>
                <a:ea typeface="Helvetica Light"/>
                <a:cs typeface="Arial" panose="020B0604020202020204" pitchFamily="34" charset="0"/>
              </a:rPr>
              <a:t>	&lt;!– property password is inherited --&gt;</a:t>
            </a:r>
          </a:p>
          <a:p>
            <a:pPr lvl="1" defTabSz="457200">
              <a:spcBef>
                <a:spcPts val="300"/>
              </a:spcBef>
            </a:pPr>
            <a:r>
              <a:rPr lang="en-US" sz="1200" dirty="0">
                <a:solidFill>
                  <a:srgbClr val="5E5E5E"/>
                </a:solidFill>
                <a:latin typeface="Arial" panose="020B0604020202020204" pitchFamily="34" charset="0"/>
                <a:ea typeface="Helvetica Light"/>
                <a:cs typeface="Arial" panose="020B0604020202020204" pitchFamily="34" charset="0"/>
              </a:rPr>
              <a:t>&lt;/bean&gt;</a:t>
            </a:r>
          </a:p>
          <a:p>
            <a:pPr defTabSz="457200">
              <a:spcBef>
                <a:spcPts val="300"/>
              </a:spcBef>
            </a:pPr>
            <a:r>
              <a:rPr lang="en-US" sz="1200" dirty="0">
                <a:solidFill>
                  <a:srgbClr val="5E5E5E"/>
                </a:solidFill>
                <a:latin typeface="Arial" panose="020B0604020202020204" pitchFamily="34" charset="0"/>
                <a:ea typeface="Helvetica Light"/>
                <a:cs typeface="Arial" panose="020B0604020202020204" pitchFamily="34" charset="0"/>
              </a:rPr>
              <a:t>&lt;/beans&gt;</a:t>
            </a:r>
          </a:p>
          <a:p>
            <a:pPr defTabSz="457200">
              <a:spcBef>
                <a:spcPts val="900"/>
              </a:spcBef>
            </a:pPr>
            <a:endParaRPr lang="en-US" sz="1200" dirty="0">
              <a:solidFill>
                <a:srgbClr val="5E5E5E"/>
              </a:solidFill>
              <a:latin typeface="Arial" panose="020B0604020202020204" pitchFamily="34" charset="0"/>
              <a:ea typeface="Helvetica Light"/>
              <a:cs typeface="Arial" panose="020B0604020202020204" pitchFamily="34" charset="0"/>
            </a:endParaRPr>
          </a:p>
          <a:p>
            <a:pPr defTabSz="457200">
              <a:spcBef>
                <a:spcPts val="900"/>
              </a:spcBef>
            </a:pPr>
            <a:endParaRPr lang="en-US" sz="1200" dirty="0">
              <a:solidFill>
                <a:srgbClr val="5E5E5E"/>
              </a:solidFill>
              <a:latin typeface="Arial" panose="020B0604020202020204" pitchFamily="34" charset="0"/>
              <a:ea typeface="Helvetica Light"/>
              <a:cs typeface="Arial" panose="020B0604020202020204" pitchFamily="34" charset="0"/>
            </a:endParaRPr>
          </a:p>
          <a:p>
            <a:pPr defTabSz="457200">
              <a:spcBef>
                <a:spcPts val="900"/>
              </a:spcBef>
            </a:pPr>
            <a:endParaRPr lang="en-US" sz="1200" dirty="0">
              <a:solidFill>
                <a:srgbClr val="5E5E5E"/>
              </a:solidFill>
              <a:latin typeface="Arial" panose="020B0604020202020204" pitchFamily="34" charset="0"/>
              <a:ea typeface="Helvetica Light"/>
              <a:cs typeface="Arial" panose="020B0604020202020204" pitchFamily="34" charset="0"/>
            </a:endParaRPr>
          </a:p>
          <a:p>
            <a:pPr defTabSz="457200">
              <a:spcBef>
                <a:spcPts val="900"/>
              </a:spcBef>
            </a:pPr>
            <a:endParaRPr lang="en-US" sz="1200" dirty="0">
              <a:solidFill>
                <a:srgbClr val="5E5E5E"/>
              </a:solidFill>
              <a:latin typeface="Arial" panose="020B0604020202020204" pitchFamily="34" charset="0"/>
              <a:ea typeface="Helvetica Light"/>
              <a:cs typeface="Arial" panose="020B0604020202020204" pitchFamily="34" charset="0"/>
            </a:endParaRPr>
          </a:p>
          <a:p>
            <a:pPr defTabSz="457200">
              <a:spcBef>
                <a:spcPts val="900"/>
              </a:spcBef>
            </a:pPr>
            <a:endParaRPr lang="en-US" sz="1200" dirty="0">
              <a:solidFill>
                <a:srgbClr val="5E5E5E"/>
              </a:solidFill>
              <a:latin typeface="Arial" panose="020B0604020202020204" pitchFamily="34" charset="0"/>
              <a:ea typeface="Helvetica Light"/>
              <a:cs typeface="Arial" panose="020B0604020202020204" pitchFamily="34" charset="0"/>
            </a:endParaRPr>
          </a:p>
          <a:p>
            <a:pPr defTabSz="457200">
              <a:spcBef>
                <a:spcPts val="900"/>
              </a:spcBef>
            </a:pPr>
            <a:endParaRPr lang="en-US" sz="1200" dirty="0">
              <a:solidFill>
                <a:srgbClr val="5E5E5E"/>
              </a:solidFill>
              <a:latin typeface="Arial" panose="020B0604020202020204" pitchFamily="34" charset="0"/>
              <a:ea typeface="Helvetica Light"/>
              <a:cs typeface="Arial" panose="020B0604020202020204" pitchFamily="34" charset="0"/>
            </a:endParaRPr>
          </a:p>
        </p:txBody>
      </p:sp>
      <p:sp>
        <p:nvSpPr>
          <p:cNvPr id="800" name="Title Goes Here"/>
          <p:cNvSpPr txBox="1"/>
          <p:nvPr/>
        </p:nvSpPr>
        <p:spPr>
          <a:xfrm>
            <a:off x="859021" y="888378"/>
            <a:ext cx="7353326" cy="3667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lnSpc>
                <a:spcPct val="80000"/>
              </a:lnSpc>
              <a:defRPr sz="5000" cap="none" spc="-150">
                <a:solidFill>
                  <a:srgbClr val="1D1D1D"/>
                </a:solidFill>
              </a:defRPr>
            </a:lvl1pPr>
          </a:lstStyle>
          <a:p>
            <a:r>
              <a:rPr lang="en-US" sz="2500" dirty="0"/>
              <a:t>Bean inheritance</a:t>
            </a:r>
          </a:p>
        </p:txBody>
      </p:sp>
      <p:sp>
        <p:nvSpPr>
          <p:cNvPr id="6" name="Slide Number">
            <a:extLst>
              <a:ext uri="{FF2B5EF4-FFF2-40B4-BE49-F238E27FC236}">
                <a16:creationId xmlns:a16="http://schemas.microsoft.com/office/drawing/2014/main" id="{FEB07523-0DF3-2B40-AE56-10920CA026BC}"/>
              </a:ext>
            </a:extLst>
          </p:cNvP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horz" lIns="35719" tIns="35719" rIns="35719" bIns="35719" rtlCol="0" anchor="ctr"/>
          <a:lstStyle>
            <a:lvl1pPr defTabSz="410766"/>
          </a:lstStyle>
          <a:p>
            <a:fld id="{86CB4B4D-7CA3-9044-876B-883B54F8677D}" type="slidenum">
              <a:rPr/>
              <a:t>22</a:t>
            </a:fld>
            <a:endParaRPr dirty="0"/>
          </a:p>
        </p:txBody>
      </p:sp>
    </p:spTree>
    <p:extLst>
      <p:ext uri="{BB962C8B-B14F-4D97-AF65-F5344CB8AC3E}">
        <p14:creationId xmlns:p14="http://schemas.microsoft.com/office/powerpoint/2010/main" val="3415641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 name="What is simply dummy text of the printing and typesetting industry has been the industry's standard dummy text ever since the 1500s when an unknown printer took a galley of type and scrambled it to make a type specimen book it has. Also, people love to h"/>
          <p:cNvSpPr txBox="1"/>
          <p:nvPr/>
        </p:nvSpPr>
        <p:spPr>
          <a:xfrm>
            <a:off x="859021" y="2237301"/>
            <a:ext cx="8113035" cy="19441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spAutoFit/>
          </a:bodyPr>
          <a:lstStyle/>
          <a:p>
            <a:pPr defTabSz="457200">
              <a:spcBef>
                <a:spcPts val="900"/>
              </a:spcBef>
            </a:pPr>
            <a:r>
              <a:rPr lang="en-US" sz="1200" i="1" dirty="0">
                <a:solidFill>
                  <a:srgbClr val="5E5E5E"/>
                </a:solidFill>
                <a:latin typeface="Arial" panose="020B0604020202020204" pitchFamily="34" charset="0"/>
                <a:ea typeface="Helvetica Light"/>
                <a:cs typeface="Arial" panose="020B0604020202020204" pitchFamily="34" charset="0"/>
              </a:rPr>
              <a:t>Any nontrivial application (pretty much anything more complex than a Hello World example) is made up of two or more classes that collaborate with each other to perform some business logic. Traditionally, each object is responsible for obtaining its own references to the objects it collaborates with (its dependencies). This can lead to highly coupled and hard-to-test code.</a:t>
            </a:r>
            <a:r>
              <a:rPr lang="en-US" sz="1200" dirty="0">
                <a:solidFill>
                  <a:srgbClr val="5E5E5E"/>
                </a:solidFill>
                <a:latin typeface="Arial" panose="020B0604020202020204" pitchFamily="34" charset="0"/>
                <a:ea typeface="Helvetica Light"/>
                <a:cs typeface="Arial" panose="020B0604020202020204" pitchFamily="34" charset="0"/>
              </a:rPr>
              <a:t> </a:t>
            </a:r>
            <a:r>
              <a:rPr lang="en-US" sz="1200" i="1" dirty="0">
                <a:solidFill>
                  <a:srgbClr val="5E5E5E"/>
                </a:solidFill>
                <a:latin typeface="Arial" panose="020B0604020202020204" pitchFamily="34" charset="0"/>
                <a:ea typeface="Helvetica Light"/>
                <a:cs typeface="Arial" panose="020B0604020202020204" pitchFamily="34" charset="0"/>
              </a:rPr>
              <a:t>With DI, objects are given their dependencies at creation time by some third party that coordinates each object in the system. Objects aren’t expected to create or obtain their dependencies. </a:t>
            </a:r>
            <a:r>
              <a:rPr lang="en-US" sz="1200" dirty="0">
                <a:solidFill>
                  <a:srgbClr val="5E5E5E"/>
                </a:solidFill>
                <a:latin typeface="Arial" panose="020B0604020202020204" pitchFamily="34" charset="0"/>
                <a:ea typeface="Helvetica Light"/>
                <a:cs typeface="Arial" panose="020B0604020202020204" pitchFamily="34" charset="0"/>
              </a:rPr>
              <a:t>(source: </a:t>
            </a:r>
            <a:r>
              <a:rPr lang="en-US" sz="1200" i="1" dirty="0">
                <a:solidFill>
                  <a:srgbClr val="5E5E5E"/>
                </a:solidFill>
                <a:latin typeface="Arial" panose="020B0604020202020204" pitchFamily="34" charset="0"/>
                <a:ea typeface="Helvetica Light"/>
                <a:cs typeface="Arial" panose="020B0604020202020204" pitchFamily="34" charset="0"/>
              </a:rPr>
              <a:t>Spring in Action, 4</a:t>
            </a:r>
            <a:r>
              <a:rPr lang="en-US" sz="1200" i="1" baseline="30000" dirty="0">
                <a:solidFill>
                  <a:srgbClr val="5E5E5E"/>
                </a:solidFill>
                <a:latin typeface="Arial" panose="020B0604020202020204" pitchFamily="34" charset="0"/>
                <a:ea typeface="Helvetica Light"/>
                <a:cs typeface="Arial" panose="020B0604020202020204" pitchFamily="34" charset="0"/>
              </a:rPr>
              <a:t>th</a:t>
            </a:r>
            <a:r>
              <a:rPr lang="en-US" sz="1200" i="1" dirty="0">
                <a:solidFill>
                  <a:srgbClr val="5E5E5E"/>
                </a:solidFill>
                <a:latin typeface="Arial" panose="020B0604020202020204" pitchFamily="34" charset="0"/>
                <a:ea typeface="Helvetica Light"/>
                <a:cs typeface="Arial" panose="020B0604020202020204" pitchFamily="34" charset="0"/>
              </a:rPr>
              <a:t> Edition</a:t>
            </a:r>
            <a:r>
              <a:rPr lang="en-US" sz="1200" dirty="0">
                <a:solidFill>
                  <a:srgbClr val="5E5E5E"/>
                </a:solidFill>
                <a:latin typeface="Arial" panose="020B0604020202020204" pitchFamily="34" charset="0"/>
                <a:ea typeface="Helvetica Light"/>
                <a:cs typeface="Arial" panose="020B0604020202020204" pitchFamily="34" charset="0"/>
              </a:rPr>
              <a:t>, Craig Walls)</a:t>
            </a:r>
          </a:p>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Dependency injection is a pattern through which to implement </a:t>
            </a:r>
            <a:r>
              <a:rPr lang="en-US" sz="1200" dirty="0" err="1">
                <a:solidFill>
                  <a:srgbClr val="5E5E5E"/>
                </a:solidFill>
                <a:latin typeface="Arial" panose="020B0604020202020204" pitchFamily="34" charset="0"/>
                <a:ea typeface="Helvetica Light"/>
                <a:cs typeface="Arial" panose="020B0604020202020204" pitchFamily="34" charset="0"/>
              </a:rPr>
              <a:t>IoC</a:t>
            </a:r>
            <a:r>
              <a:rPr lang="en-US" sz="1200" dirty="0">
                <a:solidFill>
                  <a:srgbClr val="5E5E5E"/>
                </a:solidFill>
                <a:latin typeface="Arial" panose="020B0604020202020204" pitchFamily="34" charset="0"/>
                <a:ea typeface="Helvetica Light"/>
                <a:cs typeface="Arial" panose="020B0604020202020204" pitchFamily="34" charset="0"/>
              </a:rPr>
              <a:t>, where the control being inverted is the setting of object's dependencies.</a:t>
            </a:r>
          </a:p>
          <a:p>
            <a:pPr defTabSz="457200">
              <a:spcBef>
                <a:spcPts val="900"/>
              </a:spcBef>
            </a:pPr>
            <a:endParaRPr lang="en-US" sz="1200" dirty="0">
              <a:solidFill>
                <a:srgbClr val="5E5E5E"/>
              </a:solidFill>
              <a:latin typeface="Arial" panose="020B0604020202020204" pitchFamily="34" charset="0"/>
              <a:ea typeface="Helvetica Light"/>
              <a:cs typeface="Arial" panose="020B0604020202020204" pitchFamily="34" charset="0"/>
            </a:endParaRPr>
          </a:p>
        </p:txBody>
      </p:sp>
      <p:sp>
        <p:nvSpPr>
          <p:cNvPr id="800" name="Title Goes Here"/>
          <p:cNvSpPr txBox="1"/>
          <p:nvPr/>
        </p:nvSpPr>
        <p:spPr>
          <a:xfrm>
            <a:off x="859021" y="979619"/>
            <a:ext cx="7353326" cy="3667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lnSpc>
                <a:spcPct val="80000"/>
              </a:lnSpc>
              <a:defRPr sz="5000" cap="none" spc="-150">
                <a:solidFill>
                  <a:srgbClr val="1D1D1D"/>
                </a:solidFill>
              </a:defRPr>
            </a:lvl1pPr>
          </a:lstStyle>
          <a:p>
            <a:r>
              <a:rPr lang="en-US" sz="2500" dirty="0"/>
              <a:t>Dependency injection</a:t>
            </a:r>
            <a:endParaRPr sz="2500" dirty="0"/>
          </a:p>
        </p:txBody>
      </p:sp>
      <p:sp>
        <p:nvSpPr>
          <p:cNvPr id="6" name="Slide Number">
            <a:extLst>
              <a:ext uri="{FF2B5EF4-FFF2-40B4-BE49-F238E27FC236}">
                <a16:creationId xmlns:a16="http://schemas.microsoft.com/office/drawing/2014/main" id="{FEB07523-0DF3-2B40-AE56-10920CA026BC}"/>
              </a:ext>
            </a:extLst>
          </p:cNvP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horz" lIns="35719" tIns="35719" rIns="35719" bIns="35719" rtlCol="0" anchor="ctr"/>
          <a:lstStyle>
            <a:lvl1pPr defTabSz="410766"/>
          </a:lstStyle>
          <a:p>
            <a:fld id="{86CB4B4D-7CA3-9044-876B-883B54F8677D}" type="slidenum">
              <a:rPr/>
              <a:t>3</a:t>
            </a:fld>
            <a:endParaRPr dirty="0"/>
          </a:p>
        </p:txBody>
      </p:sp>
      <p:graphicFrame>
        <p:nvGraphicFramePr>
          <p:cNvPr id="2" name="Table 2">
            <a:extLst>
              <a:ext uri="{FF2B5EF4-FFF2-40B4-BE49-F238E27FC236}">
                <a16:creationId xmlns:a16="http://schemas.microsoft.com/office/drawing/2014/main" id="{3A2C55E7-24DB-4A98-AD93-2E9D6943A3D6}"/>
              </a:ext>
            </a:extLst>
          </p:cNvPr>
          <p:cNvGraphicFramePr>
            <a:graphicFrameLocks noGrp="1"/>
          </p:cNvGraphicFramePr>
          <p:nvPr/>
        </p:nvGraphicFramePr>
        <p:xfrm>
          <a:off x="844056" y="3922513"/>
          <a:ext cx="8128000" cy="242316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2174638435"/>
                    </a:ext>
                  </a:extLst>
                </a:gridCol>
                <a:gridCol w="4064000">
                  <a:extLst>
                    <a:ext uri="{9D8B030D-6E8A-4147-A177-3AD203B41FA5}">
                      <a16:colId xmlns:a16="http://schemas.microsoft.com/office/drawing/2014/main" val="3817524377"/>
                    </a:ext>
                  </a:extLst>
                </a:gridCol>
              </a:tblGrid>
              <a:tr h="2423160">
                <a:tc>
                  <a:txBody>
                    <a:bodyPr/>
                    <a:lstStyle/>
                    <a:p>
                      <a:pPr algn="l"/>
                      <a:r>
                        <a:rPr lang="en-US" sz="1200" b="0" dirty="0">
                          <a:solidFill>
                            <a:srgbClr val="FF0000"/>
                          </a:solidFill>
                          <a:latin typeface="Arial" panose="020B0604020202020204" pitchFamily="34" charset="0"/>
                          <a:cs typeface="Arial" panose="020B0604020202020204" pitchFamily="34" charset="0"/>
                        </a:rPr>
                        <a:t>package test;</a:t>
                      </a:r>
                    </a:p>
                    <a:p>
                      <a:pPr algn="l"/>
                      <a:endParaRPr lang="en-US" sz="1200" b="0" dirty="0">
                        <a:solidFill>
                          <a:srgbClr val="FF0000"/>
                        </a:solidFill>
                        <a:latin typeface="Arial" panose="020B0604020202020204" pitchFamily="34" charset="0"/>
                        <a:cs typeface="Arial" panose="020B0604020202020204" pitchFamily="34" charset="0"/>
                      </a:endParaRPr>
                    </a:p>
                    <a:p>
                      <a:pPr algn="l"/>
                      <a:r>
                        <a:rPr lang="en-US" sz="1200" b="0" dirty="0">
                          <a:solidFill>
                            <a:srgbClr val="FF0000"/>
                          </a:solidFill>
                          <a:latin typeface="Arial" panose="020B0604020202020204" pitchFamily="34" charset="0"/>
                          <a:cs typeface="Arial" panose="020B0604020202020204" pitchFamily="34" charset="0"/>
                        </a:rPr>
                        <a:t>public class </a:t>
                      </a:r>
                      <a:r>
                        <a:rPr lang="en-US" sz="1200" b="0" dirty="0" err="1">
                          <a:solidFill>
                            <a:srgbClr val="FF0000"/>
                          </a:solidFill>
                          <a:latin typeface="Arial" panose="020B0604020202020204" pitchFamily="34" charset="0"/>
                          <a:cs typeface="Arial" panose="020B0604020202020204" pitchFamily="34" charset="0"/>
                        </a:rPr>
                        <a:t>HunterElf</a:t>
                      </a:r>
                      <a:r>
                        <a:rPr lang="en-US" sz="1200" b="0" dirty="0">
                          <a:solidFill>
                            <a:srgbClr val="FF0000"/>
                          </a:solidFill>
                          <a:latin typeface="Arial" panose="020B0604020202020204" pitchFamily="34" charset="0"/>
                          <a:cs typeface="Arial" panose="020B0604020202020204" pitchFamily="34" charset="0"/>
                        </a:rPr>
                        <a:t> {</a:t>
                      </a:r>
                    </a:p>
                    <a:p>
                      <a:pPr algn="l"/>
                      <a:r>
                        <a:rPr lang="en-US" sz="1200" b="0" dirty="0">
                          <a:solidFill>
                            <a:srgbClr val="FF0000"/>
                          </a:solidFill>
                          <a:latin typeface="Arial" panose="020B0604020202020204" pitchFamily="34" charset="0"/>
                          <a:cs typeface="Arial" panose="020B0604020202020204" pitchFamily="34" charset="0"/>
                        </a:rPr>
                        <a:t>    private </a:t>
                      </a:r>
                      <a:r>
                        <a:rPr lang="en-US" sz="1200" b="0" dirty="0" err="1">
                          <a:solidFill>
                            <a:srgbClr val="FF0000"/>
                          </a:solidFill>
                          <a:latin typeface="Arial" panose="020B0604020202020204" pitchFamily="34" charset="0"/>
                          <a:cs typeface="Arial" panose="020B0604020202020204" pitchFamily="34" charset="0"/>
                        </a:rPr>
                        <a:t>HunterSkillSet</a:t>
                      </a:r>
                      <a:r>
                        <a:rPr lang="en-US" sz="1200" b="0" dirty="0">
                          <a:solidFill>
                            <a:srgbClr val="FF0000"/>
                          </a:solidFill>
                          <a:latin typeface="Arial" panose="020B0604020202020204" pitchFamily="34" charset="0"/>
                          <a:cs typeface="Arial" panose="020B0604020202020204" pitchFamily="34" charset="0"/>
                        </a:rPr>
                        <a:t> </a:t>
                      </a:r>
                      <a:r>
                        <a:rPr lang="en-US" sz="1200" b="0" dirty="0" err="1">
                          <a:solidFill>
                            <a:srgbClr val="FF0000"/>
                          </a:solidFill>
                          <a:latin typeface="Arial" panose="020B0604020202020204" pitchFamily="34" charset="0"/>
                          <a:cs typeface="Arial" panose="020B0604020202020204" pitchFamily="34" charset="0"/>
                        </a:rPr>
                        <a:t>hunterSkillSet</a:t>
                      </a:r>
                      <a:r>
                        <a:rPr lang="en-US" sz="1200" b="0" dirty="0">
                          <a:solidFill>
                            <a:srgbClr val="FF0000"/>
                          </a:solidFill>
                          <a:latin typeface="Arial" panose="020B0604020202020204" pitchFamily="34" charset="0"/>
                          <a:cs typeface="Arial" panose="020B0604020202020204" pitchFamily="34" charset="0"/>
                        </a:rPr>
                        <a:t>;</a:t>
                      </a:r>
                    </a:p>
                    <a:p>
                      <a:pPr algn="l"/>
                      <a:endParaRPr lang="en-US" sz="1200" b="0" dirty="0">
                        <a:solidFill>
                          <a:srgbClr val="FF0000"/>
                        </a:solidFill>
                        <a:latin typeface="Arial" panose="020B0604020202020204" pitchFamily="34" charset="0"/>
                        <a:cs typeface="Arial" panose="020B0604020202020204" pitchFamily="34" charset="0"/>
                      </a:endParaRPr>
                    </a:p>
                    <a:p>
                      <a:pPr algn="l"/>
                      <a:r>
                        <a:rPr lang="en-US" sz="1200" b="0" dirty="0">
                          <a:solidFill>
                            <a:srgbClr val="FF0000"/>
                          </a:solidFill>
                          <a:latin typeface="Arial" panose="020B0604020202020204" pitchFamily="34" charset="0"/>
                          <a:cs typeface="Arial" panose="020B0604020202020204" pitchFamily="34" charset="0"/>
                        </a:rPr>
                        <a:t>    public </a:t>
                      </a:r>
                      <a:r>
                        <a:rPr lang="en-US" sz="1200" b="0" dirty="0" err="1">
                          <a:solidFill>
                            <a:srgbClr val="FF0000"/>
                          </a:solidFill>
                          <a:latin typeface="Arial" panose="020B0604020202020204" pitchFamily="34" charset="0"/>
                          <a:cs typeface="Arial" panose="020B0604020202020204" pitchFamily="34" charset="0"/>
                        </a:rPr>
                        <a:t>HunterElf</a:t>
                      </a:r>
                      <a:r>
                        <a:rPr lang="en-US" sz="1200" b="0" dirty="0">
                          <a:solidFill>
                            <a:srgbClr val="FF0000"/>
                          </a:solidFill>
                          <a:latin typeface="Arial" panose="020B0604020202020204" pitchFamily="34" charset="0"/>
                          <a:cs typeface="Arial" panose="020B0604020202020204" pitchFamily="34" charset="0"/>
                        </a:rPr>
                        <a:t>() {</a:t>
                      </a:r>
                    </a:p>
                    <a:p>
                      <a:pPr algn="l"/>
                      <a:r>
                        <a:rPr lang="en-US" sz="1200" b="0" dirty="0">
                          <a:solidFill>
                            <a:srgbClr val="FF0000"/>
                          </a:solidFill>
                          <a:latin typeface="Arial" panose="020B0604020202020204" pitchFamily="34" charset="0"/>
                          <a:cs typeface="Arial" panose="020B0604020202020204" pitchFamily="34" charset="0"/>
                        </a:rPr>
                        <a:t>        </a:t>
                      </a:r>
                      <a:r>
                        <a:rPr lang="en-US" sz="1200" b="0" dirty="0" err="1">
                          <a:solidFill>
                            <a:srgbClr val="FF0000"/>
                          </a:solidFill>
                          <a:latin typeface="Arial" panose="020B0604020202020204" pitchFamily="34" charset="0"/>
                          <a:cs typeface="Arial" panose="020B0604020202020204" pitchFamily="34" charset="0"/>
                        </a:rPr>
                        <a:t>this.hunterSkillSet</a:t>
                      </a:r>
                      <a:r>
                        <a:rPr lang="en-US" sz="1200" b="0" dirty="0">
                          <a:solidFill>
                            <a:srgbClr val="FF0000"/>
                          </a:solidFill>
                          <a:latin typeface="Arial" panose="020B0604020202020204" pitchFamily="34" charset="0"/>
                          <a:cs typeface="Arial" panose="020B0604020202020204" pitchFamily="34" charset="0"/>
                        </a:rPr>
                        <a:t> = new </a:t>
                      </a:r>
                      <a:r>
                        <a:rPr lang="en-US" sz="1200" b="0" dirty="0" err="1">
                          <a:solidFill>
                            <a:srgbClr val="FF0000"/>
                          </a:solidFill>
                          <a:latin typeface="Arial" panose="020B0604020202020204" pitchFamily="34" charset="0"/>
                          <a:cs typeface="Arial" panose="020B0604020202020204" pitchFamily="34" charset="0"/>
                        </a:rPr>
                        <a:t>HunterSkillSet</a:t>
                      </a:r>
                      <a:r>
                        <a:rPr lang="en-US" sz="1200" b="0" dirty="0">
                          <a:solidFill>
                            <a:srgbClr val="FF0000"/>
                          </a:solidFill>
                          <a:latin typeface="Arial" panose="020B0604020202020204" pitchFamily="34" charset="0"/>
                          <a:cs typeface="Arial" panose="020B0604020202020204" pitchFamily="34" charset="0"/>
                        </a:rPr>
                        <a:t>();</a:t>
                      </a:r>
                    </a:p>
                    <a:p>
                      <a:pPr algn="l"/>
                      <a:r>
                        <a:rPr lang="en-US" sz="1200" b="0" dirty="0">
                          <a:solidFill>
                            <a:srgbClr val="FF0000"/>
                          </a:solidFill>
                          <a:latin typeface="Arial" panose="020B0604020202020204" pitchFamily="34" charset="0"/>
                          <a:cs typeface="Arial" panose="020B0604020202020204" pitchFamily="34" charset="0"/>
                        </a:rPr>
                        <a:t>    }</a:t>
                      </a:r>
                    </a:p>
                    <a:p>
                      <a:pPr algn="l"/>
                      <a:endParaRPr lang="en-US" sz="1200" b="0" dirty="0">
                        <a:solidFill>
                          <a:srgbClr val="FF0000"/>
                        </a:solidFill>
                        <a:latin typeface="Arial" panose="020B0604020202020204" pitchFamily="34" charset="0"/>
                        <a:cs typeface="Arial" panose="020B0604020202020204" pitchFamily="34" charset="0"/>
                      </a:endParaRPr>
                    </a:p>
                    <a:p>
                      <a:pPr algn="l"/>
                      <a:r>
                        <a:rPr lang="en-US" sz="1200" b="0" dirty="0">
                          <a:solidFill>
                            <a:srgbClr val="FF0000"/>
                          </a:solidFill>
                          <a:latin typeface="Arial" panose="020B0604020202020204" pitchFamily="34" charset="0"/>
                          <a:cs typeface="Arial" panose="020B0604020202020204" pitchFamily="34" charset="0"/>
                        </a:rPr>
                        <a:t>    public void </a:t>
                      </a:r>
                      <a:r>
                        <a:rPr lang="en-US" sz="1200" b="0" dirty="0" err="1">
                          <a:solidFill>
                            <a:srgbClr val="FF0000"/>
                          </a:solidFill>
                          <a:latin typeface="Arial" panose="020B0604020202020204" pitchFamily="34" charset="0"/>
                          <a:cs typeface="Arial" panose="020B0604020202020204" pitchFamily="34" charset="0"/>
                        </a:rPr>
                        <a:t>useSkill</a:t>
                      </a:r>
                      <a:r>
                        <a:rPr lang="en-US" sz="1200" b="0" dirty="0">
                          <a:solidFill>
                            <a:srgbClr val="FF0000"/>
                          </a:solidFill>
                          <a:latin typeface="Arial" panose="020B0604020202020204" pitchFamily="34" charset="0"/>
                          <a:cs typeface="Arial" panose="020B0604020202020204" pitchFamily="34" charset="0"/>
                        </a:rPr>
                        <a:t>(String </a:t>
                      </a:r>
                      <a:r>
                        <a:rPr lang="en-US" sz="1200" b="0" dirty="0" err="1">
                          <a:solidFill>
                            <a:srgbClr val="FF0000"/>
                          </a:solidFill>
                          <a:latin typeface="Arial" panose="020B0604020202020204" pitchFamily="34" charset="0"/>
                          <a:cs typeface="Arial" panose="020B0604020202020204" pitchFamily="34" charset="0"/>
                        </a:rPr>
                        <a:t>skillName</a:t>
                      </a:r>
                      <a:r>
                        <a:rPr lang="en-US" sz="1200" b="0" dirty="0">
                          <a:solidFill>
                            <a:srgbClr val="FF0000"/>
                          </a:solidFill>
                          <a:latin typeface="Arial" panose="020B0604020202020204" pitchFamily="34" charset="0"/>
                          <a:cs typeface="Arial" panose="020B0604020202020204" pitchFamily="34" charset="0"/>
                        </a:rPr>
                        <a:t>) {</a:t>
                      </a:r>
                    </a:p>
                    <a:p>
                      <a:pPr algn="l"/>
                      <a:r>
                        <a:rPr lang="en-US" sz="1200" b="0" dirty="0">
                          <a:solidFill>
                            <a:srgbClr val="FF0000"/>
                          </a:solidFill>
                          <a:latin typeface="Arial" panose="020B0604020202020204" pitchFamily="34" charset="0"/>
                          <a:cs typeface="Arial" panose="020B0604020202020204" pitchFamily="34" charset="0"/>
                        </a:rPr>
                        <a:t>        </a:t>
                      </a:r>
                      <a:r>
                        <a:rPr lang="en-US" sz="1200" b="0" dirty="0" err="1">
                          <a:solidFill>
                            <a:srgbClr val="FF0000"/>
                          </a:solidFill>
                          <a:latin typeface="Arial" panose="020B0604020202020204" pitchFamily="34" charset="0"/>
                          <a:cs typeface="Arial" panose="020B0604020202020204" pitchFamily="34" charset="0"/>
                        </a:rPr>
                        <a:t>hunterSkillSet.useSkill</a:t>
                      </a:r>
                      <a:r>
                        <a:rPr lang="en-US" sz="1200" b="0" dirty="0">
                          <a:solidFill>
                            <a:srgbClr val="FF0000"/>
                          </a:solidFill>
                          <a:latin typeface="Arial" panose="020B0604020202020204" pitchFamily="34" charset="0"/>
                          <a:cs typeface="Arial" panose="020B0604020202020204" pitchFamily="34" charset="0"/>
                        </a:rPr>
                        <a:t>(</a:t>
                      </a:r>
                      <a:r>
                        <a:rPr lang="en-US" sz="1200" b="0" dirty="0" err="1">
                          <a:solidFill>
                            <a:srgbClr val="FF0000"/>
                          </a:solidFill>
                          <a:latin typeface="Arial" panose="020B0604020202020204" pitchFamily="34" charset="0"/>
                          <a:cs typeface="Arial" panose="020B0604020202020204" pitchFamily="34" charset="0"/>
                        </a:rPr>
                        <a:t>skillName</a:t>
                      </a:r>
                      <a:r>
                        <a:rPr lang="en-US" sz="1200" b="0" dirty="0">
                          <a:solidFill>
                            <a:srgbClr val="FF0000"/>
                          </a:solidFill>
                          <a:latin typeface="Arial" panose="020B0604020202020204" pitchFamily="34" charset="0"/>
                          <a:cs typeface="Arial" panose="020B0604020202020204" pitchFamily="34" charset="0"/>
                        </a:rPr>
                        <a:t>);</a:t>
                      </a:r>
                    </a:p>
                    <a:p>
                      <a:pPr algn="l"/>
                      <a:r>
                        <a:rPr lang="en-US" sz="1200" b="0" dirty="0">
                          <a:solidFill>
                            <a:srgbClr val="FF0000"/>
                          </a:solidFill>
                          <a:latin typeface="Arial" panose="020B0604020202020204" pitchFamily="34" charset="0"/>
                          <a:cs typeface="Arial" panose="020B0604020202020204" pitchFamily="34" charset="0"/>
                        </a:rPr>
                        <a:t>    }</a:t>
                      </a:r>
                    </a:p>
                    <a:p>
                      <a:pPr algn="l"/>
                      <a:r>
                        <a:rPr lang="en-US" sz="1200" b="0" dirty="0">
                          <a:solidFill>
                            <a:srgbClr val="FF0000"/>
                          </a:solidFill>
                          <a:latin typeface="Arial" panose="020B0604020202020204" pitchFamily="34" charset="0"/>
                          <a:cs typeface="Arial" panose="020B0604020202020204" pitchFamily="34" charset="0"/>
                        </a:rPr>
                        <a:t>}</a:t>
                      </a:r>
                    </a:p>
                  </a:txBody>
                  <a:tcPr marL="45720" marR="45720" marT="22860" marB="22860"/>
                </a:tc>
                <a:tc>
                  <a:txBody>
                    <a:bodyPr/>
                    <a:lstStyle/>
                    <a:p>
                      <a:pPr algn="l"/>
                      <a:r>
                        <a:rPr lang="en-US" sz="1200" b="0" dirty="0">
                          <a:solidFill>
                            <a:srgbClr val="FF0000"/>
                          </a:solidFill>
                          <a:latin typeface="Arial" panose="020B0604020202020204" pitchFamily="34" charset="0"/>
                          <a:cs typeface="Arial" panose="020B0604020202020204" pitchFamily="34" charset="0"/>
                        </a:rPr>
                        <a:t>package test;</a:t>
                      </a:r>
                    </a:p>
                    <a:p>
                      <a:pPr algn="l"/>
                      <a:endParaRPr lang="en-US" sz="1200" b="0" dirty="0">
                        <a:solidFill>
                          <a:srgbClr val="FF0000"/>
                        </a:solidFill>
                        <a:latin typeface="Arial" panose="020B0604020202020204" pitchFamily="34" charset="0"/>
                        <a:cs typeface="Arial" panose="020B0604020202020204" pitchFamily="34" charset="0"/>
                      </a:endParaRPr>
                    </a:p>
                    <a:p>
                      <a:pPr algn="l"/>
                      <a:r>
                        <a:rPr lang="en-US" sz="1200" b="0" dirty="0">
                          <a:solidFill>
                            <a:srgbClr val="FF0000"/>
                          </a:solidFill>
                          <a:latin typeface="Arial" panose="020B0604020202020204" pitchFamily="34" charset="0"/>
                          <a:cs typeface="Arial" panose="020B0604020202020204" pitchFamily="34" charset="0"/>
                        </a:rPr>
                        <a:t>public class Elf {</a:t>
                      </a:r>
                    </a:p>
                    <a:p>
                      <a:pPr algn="l"/>
                      <a:r>
                        <a:rPr lang="en-US" sz="1200" b="0" dirty="0">
                          <a:solidFill>
                            <a:srgbClr val="FF0000"/>
                          </a:solidFill>
                          <a:latin typeface="Arial" panose="020B0604020202020204" pitchFamily="34" charset="0"/>
                          <a:cs typeface="Arial" panose="020B0604020202020204" pitchFamily="34" charset="0"/>
                        </a:rPr>
                        <a:t>    private </a:t>
                      </a:r>
                      <a:r>
                        <a:rPr lang="en-US" sz="1200" b="0" dirty="0" err="1">
                          <a:solidFill>
                            <a:srgbClr val="FF0000"/>
                          </a:solidFill>
                          <a:latin typeface="Arial" panose="020B0604020202020204" pitchFamily="34" charset="0"/>
                          <a:cs typeface="Arial" panose="020B0604020202020204" pitchFamily="34" charset="0"/>
                        </a:rPr>
                        <a:t>SkillSet</a:t>
                      </a:r>
                      <a:r>
                        <a:rPr lang="en-US" sz="1200" b="0" dirty="0">
                          <a:solidFill>
                            <a:srgbClr val="FF0000"/>
                          </a:solidFill>
                          <a:latin typeface="Arial" panose="020B0604020202020204" pitchFamily="34" charset="0"/>
                          <a:cs typeface="Arial" panose="020B0604020202020204" pitchFamily="34" charset="0"/>
                        </a:rPr>
                        <a:t> </a:t>
                      </a:r>
                      <a:r>
                        <a:rPr lang="en-US" sz="1200" b="0" dirty="0" err="1">
                          <a:solidFill>
                            <a:srgbClr val="FF0000"/>
                          </a:solidFill>
                          <a:latin typeface="Arial" panose="020B0604020202020204" pitchFamily="34" charset="0"/>
                          <a:cs typeface="Arial" panose="020B0604020202020204" pitchFamily="34" charset="0"/>
                        </a:rPr>
                        <a:t>skillSet</a:t>
                      </a:r>
                      <a:r>
                        <a:rPr lang="en-US" sz="1200" b="0" dirty="0">
                          <a:solidFill>
                            <a:srgbClr val="FF0000"/>
                          </a:solidFill>
                          <a:latin typeface="Arial" panose="020B0604020202020204" pitchFamily="34" charset="0"/>
                          <a:cs typeface="Arial" panose="020B0604020202020204" pitchFamily="34" charset="0"/>
                        </a:rPr>
                        <a:t>;</a:t>
                      </a:r>
                    </a:p>
                    <a:p>
                      <a:pPr algn="l"/>
                      <a:endParaRPr lang="en-US" sz="1200" b="0" dirty="0">
                        <a:solidFill>
                          <a:srgbClr val="FF0000"/>
                        </a:solidFill>
                        <a:latin typeface="Arial" panose="020B0604020202020204" pitchFamily="34" charset="0"/>
                        <a:cs typeface="Arial" panose="020B0604020202020204" pitchFamily="34" charset="0"/>
                      </a:endParaRPr>
                    </a:p>
                    <a:p>
                      <a:pPr algn="l"/>
                      <a:r>
                        <a:rPr lang="en-US" sz="1200" b="0" dirty="0">
                          <a:solidFill>
                            <a:srgbClr val="FF0000"/>
                          </a:solidFill>
                          <a:latin typeface="Arial" panose="020B0604020202020204" pitchFamily="34" charset="0"/>
                          <a:cs typeface="Arial" panose="020B0604020202020204" pitchFamily="34" charset="0"/>
                        </a:rPr>
                        <a:t>    public Elf(</a:t>
                      </a:r>
                      <a:r>
                        <a:rPr lang="en-US" sz="1200" b="0" dirty="0" err="1">
                          <a:solidFill>
                            <a:srgbClr val="FF0000"/>
                          </a:solidFill>
                          <a:latin typeface="Arial" panose="020B0604020202020204" pitchFamily="34" charset="0"/>
                          <a:cs typeface="Arial" panose="020B0604020202020204" pitchFamily="34" charset="0"/>
                        </a:rPr>
                        <a:t>SkillSet</a:t>
                      </a:r>
                      <a:r>
                        <a:rPr lang="en-US" sz="1200" b="0" dirty="0">
                          <a:solidFill>
                            <a:srgbClr val="FF0000"/>
                          </a:solidFill>
                          <a:latin typeface="Arial" panose="020B0604020202020204" pitchFamily="34" charset="0"/>
                          <a:cs typeface="Arial" panose="020B0604020202020204" pitchFamily="34" charset="0"/>
                        </a:rPr>
                        <a:t> </a:t>
                      </a:r>
                      <a:r>
                        <a:rPr lang="en-US" sz="1200" b="0" dirty="0" err="1">
                          <a:solidFill>
                            <a:srgbClr val="FF0000"/>
                          </a:solidFill>
                          <a:latin typeface="Arial" panose="020B0604020202020204" pitchFamily="34" charset="0"/>
                          <a:cs typeface="Arial" panose="020B0604020202020204" pitchFamily="34" charset="0"/>
                        </a:rPr>
                        <a:t>skillSet</a:t>
                      </a:r>
                      <a:r>
                        <a:rPr lang="en-US" sz="1200" b="0" dirty="0">
                          <a:solidFill>
                            <a:srgbClr val="FF0000"/>
                          </a:solidFill>
                          <a:latin typeface="Arial" panose="020B0604020202020204" pitchFamily="34" charset="0"/>
                          <a:cs typeface="Arial" panose="020B0604020202020204" pitchFamily="34" charset="0"/>
                        </a:rPr>
                        <a:t>) {</a:t>
                      </a:r>
                    </a:p>
                    <a:p>
                      <a:pPr algn="l"/>
                      <a:r>
                        <a:rPr lang="en-US" sz="1200" b="0" dirty="0">
                          <a:solidFill>
                            <a:srgbClr val="FF0000"/>
                          </a:solidFill>
                          <a:latin typeface="Arial" panose="020B0604020202020204" pitchFamily="34" charset="0"/>
                          <a:cs typeface="Arial" panose="020B0604020202020204" pitchFamily="34" charset="0"/>
                        </a:rPr>
                        <a:t>        </a:t>
                      </a:r>
                      <a:r>
                        <a:rPr lang="en-US" sz="1200" b="0" dirty="0" err="1">
                          <a:solidFill>
                            <a:srgbClr val="FF0000"/>
                          </a:solidFill>
                          <a:latin typeface="Arial" panose="020B0604020202020204" pitchFamily="34" charset="0"/>
                          <a:cs typeface="Arial" panose="020B0604020202020204" pitchFamily="34" charset="0"/>
                        </a:rPr>
                        <a:t>this.skillSet</a:t>
                      </a:r>
                      <a:r>
                        <a:rPr lang="en-US" sz="1200" b="0" dirty="0">
                          <a:solidFill>
                            <a:srgbClr val="FF0000"/>
                          </a:solidFill>
                          <a:latin typeface="Arial" panose="020B0604020202020204" pitchFamily="34" charset="0"/>
                          <a:cs typeface="Arial" panose="020B0604020202020204" pitchFamily="34" charset="0"/>
                        </a:rPr>
                        <a:t> = </a:t>
                      </a:r>
                      <a:r>
                        <a:rPr lang="en-US" sz="1200" b="0" dirty="0" err="1">
                          <a:solidFill>
                            <a:srgbClr val="FF0000"/>
                          </a:solidFill>
                          <a:latin typeface="Arial" panose="020B0604020202020204" pitchFamily="34" charset="0"/>
                          <a:cs typeface="Arial" panose="020B0604020202020204" pitchFamily="34" charset="0"/>
                        </a:rPr>
                        <a:t>skillSet</a:t>
                      </a:r>
                      <a:r>
                        <a:rPr lang="en-US" sz="1200" b="0" dirty="0">
                          <a:solidFill>
                            <a:srgbClr val="FF0000"/>
                          </a:solidFill>
                          <a:latin typeface="Arial" panose="020B0604020202020204" pitchFamily="34" charset="0"/>
                          <a:cs typeface="Arial" panose="020B0604020202020204" pitchFamily="34" charset="0"/>
                        </a:rPr>
                        <a:t>;</a:t>
                      </a:r>
                    </a:p>
                    <a:p>
                      <a:pPr algn="l"/>
                      <a:r>
                        <a:rPr lang="en-US" sz="1200" b="0" dirty="0">
                          <a:solidFill>
                            <a:srgbClr val="FF0000"/>
                          </a:solidFill>
                          <a:latin typeface="Arial" panose="020B0604020202020204" pitchFamily="34" charset="0"/>
                          <a:cs typeface="Arial" panose="020B0604020202020204" pitchFamily="34" charset="0"/>
                        </a:rPr>
                        <a:t>    }</a:t>
                      </a:r>
                    </a:p>
                    <a:p>
                      <a:pPr algn="l"/>
                      <a:endParaRPr lang="en-US" sz="1200" b="0" dirty="0">
                        <a:solidFill>
                          <a:srgbClr val="FF0000"/>
                        </a:solidFill>
                        <a:latin typeface="Arial" panose="020B0604020202020204" pitchFamily="34" charset="0"/>
                        <a:cs typeface="Arial" panose="020B0604020202020204" pitchFamily="34" charset="0"/>
                      </a:endParaRPr>
                    </a:p>
                    <a:p>
                      <a:pPr algn="l"/>
                      <a:r>
                        <a:rPr lang="en-US" sz="1200" b="0" dirty="0">
                          <a:solidFill>
                            <a:srgbClr val="FF0000"/>
                          </a:solidFill>
                          <a:latin typeface="Arial" panose="020B0604020202020204" pitchFamily="34" charset="0"/>
                          <a:cs typeface="Arial" panose="020B0604020202020204" pitchFamily="34" charset="0"/>
                        </a:rPr>
                        <a:t>    public void </a:t>
                      </a:r>
                      <a:r>
                        <a:rPr lang="en-US" sz="1200" b="0" dirty="0" err="1">
                          <a:solidFill>
                            <a:srgbClr val="FF0000"/>
                          </a:solidFill>
                          <a:latin typeface="Arial" panose="020B0604020202020204" pitchFamily="34" charset="0"/>
                          <a:cs typeface="Arial" panose="020B0604020202020204" pitchFamily="34" charset="0"/>
                        </a:rPr>
                        <a:t>useSkill</a:t>
                      </a:r>
                      <a:r>
                        <a:rPr lang="en-US" sz="1200" b="0" dirty="0">
                          <a:solidFill>
                            <a:srgbClr val="FF0000"/>
                          </a:solidFill>
                          <a:latin typeface="Arial" panose="020B0604020202020204" pitchFamily="34" charset="0"/>
                          <a:cs typeface="Arial" panose="020B0604020202020204" pitchFamily="34" charset="0"/>
                        </a:rPr>
                        <a:t>(String </a:t>
                      </a:r>
                      <a:r>
                        <a:rPr lang="en-US" sz="1200" b="0" dirty="0" err="1">
                          <a:solidFill>
                            <a:srgbClr val="FF0000"/>
                          </a:solidFill>
                          <a:latin typeface="Arial" panose="020B0604020202020204" pitchFamily="34" charset="0"/>
                          <a:cs typeface="Arial" panose="020B0604020202020204" pitchFamily="34" charset="0"/>
                        </a:rPr>
                        <a:t>skillName</a:t>
                      </a:r>
                      <a:r>
                        <a:rPr lang="en-US" sz="1200" b="0" dirty="0">
                          <a:solidFill>
                            <a:srgbClr val="FF0000"/>
                          </a:solidFill>
                          <a:latin typeface="Arial" panose="020B0604020202020204" pitchFamily="34" charset="0"/>
                          <a:cs typeface="Arial" panose="020B0604020202020204" pitchFamily="34" charset="0"/>
                        </a:rPr>
                        <a:t>) {</a:t>
                      </a:r>
                    </a:p>
                    <a:p>
                      <a:pPr algn="l"/>
                      <a:r>
                        <a:rPr lang="en-US" sz="1200" b="0" dirty="0">
                          <a:solidFill>
                            <a:srgbClr val="FF0000"/>
                          </a:solidFill>
                          <a:latin typeface="Arial" panose="020B0604020202020204" pitchFamily="34" charset="0"/>
                          <a:cs typeface="Arial" panose="020B0604020202020204" pitchFamily="34" charset="0"/>
                        </a:rPr>
                        <a:t>        </a:t>
                      </a:r>
                      <a:r>
                        <a:rPr lang="en-US" sz="1200" b="0" dirty="0" err="1">
                          <a:solidFill>
                            <a:srgbClr val="FF0000"/>
                          </a:solidFill>
                          <a:latin typeface="Arial" panose="020B0604020202020204" pitchFamily="34" charset="0"/>
                          <a:cs typeface="Arial" panose="020B0604020202020204" pitchFamily="34" charset="0"/>
                        </a:rPr>
                        <a:t>skillSet.useSkill</a:t>
                      </a:r>
                      <a:r>
                        <a:rPr lang="en-US" sz="1200" b="0" dirty="0">
                          <a:solidFill>
                            <a:srgbClr val="FF0000"/>
                          </a:solidFill>
                          <a:latin typeface="Arial" panose="020B0604020202020204" pitchFamily="34" charset="0"/>
                          <a:cs typeface="Arial" panose="020B0604020202020204" pitchFamily="34" charset="0"/>
                        </a:rPr>
                        <a:t>(</a:t>
                      </a:r>
                      <a:r>
                        <a:rPr lang="en-US" sz="1200" b="0" dirty="0" err="1">
                          <a:solidFill>
                            <a:srgbClr val="FF0000"/>
                          </a:solidFill>
                          <a:latin typeface="Arial" panose="020B0604020202020204" pitchFamily="34" charset="0"/>
                          <a:cs typeface="Arial" panose="020B0604020202020204" pitchFamily="34" charset="0"/>
                        </a:rPr>
                        <a:t>skillName</a:t>
                      </a:r>
                      <a:r>
                        <a:rPr lang="en-US" sz="1200" b="0" dirty="0">
                          <a:solidFill>
                            <a:srgbClr val="FF0000"/>
                          </a:solidFill>
                          <a:latin typeface="Arial" panose="020B0604020202020204" pitchFamily="34" charset="0"/>
                          <a:cs typeface="Arial" panose="020B0604020202020204" pitchFamily="34" charset="0"/>
                        </a:rPr>
                        <a:t>);</a:t>
                      </a:r>
                    </a:p>
                    <a:p>
                      <a:pPr algn="l"/>
                      <a:r>
                        <a:rPr lang="en-US" sz="1200" b="0" dirty="0">
                          <a:solidFill>
                            <a:srgbClr val="FF0000"/>
                          </a:solidFill>
                          <a:latin typeface="Arial" panose="020B0604020202020204" pitchFamily="34" charset="0"/>
                          <a:cs typeface="Arial" panose="020B0604020202020204" pitchFamily="34" charset="0"/>
                        </a:rPr>
                        <a:t>    }</a:t>
                      </a:r>
                    </a:p>
                    <a:p>
                      <a:pPr algn="l"/>
                      <a:r>
                        <a:rPr lang="en-US" sz="1200" b="0" dirty="0">
                          <a:solidFill>
                            <a:srgbClr val="FF0000"/>
                          </a:solidFill>
                          <a:latin typeface="Arial" panose="020B0604020202020204" pitchFamily="34" charset="0"/>
                          <a:cs typeface="Arial" panose="020B0604020202020204" pitchFamily="34" charset="0"/>
                        </a:rPr>
                        <a:t>}</a:t>
                      </a:r>
                    </a:p>
                  </a:txBody>
                  <a:tcPr marL="45720" marR="45720" marT="22860" marB="22860"/>
                </a:tc>
                <a:extLst>
                  <a:ext uri="{0D108BD9-81ED-4DB2-BD59-A6C34878D82A}">
                    <a16:rowId xmlns:a16="http://schemas.microsoft.com/office/drawing/2014/main" val="4165172808"/>
                  </a:ext>
                </a:extLst>
              </a:tr>
            </a:tbl>
          </a:graphicData>
        </a:graphic>
      </p:graphicFrame>
    </p:spTree>
    <p:extLst>
      <p:ext uri="{BB962C8B-B14F-4D97-AF65-F5344CB8AC3E}">
        <p14:creationId xmlns:p14="http://schemas.microsoft.com/office/powerpoint/2010/main" val="415532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 name="What is simply dummy text of the printing and typesetting industry has been the industry's standard dummy text ever since the 1500s when an unknown printer took a galley of type and scrambled it to make a type specimen book it has. Also, people love to h"/>
          <p:cNvSpPr txBox="1"/>
          <p:nvPr/>
        </p:nvSpPr>
        <p:spPr>
          <a:xfrm>
            <a:off x="859021" y="2237301"/>
            <a:ext cx="8113035" cy="44371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spAutoFit/>
          </a:bodyPr>
          <a:lstStyle/>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Your object is handed what it needs to work</a:t>
            </a:r>
          </a:p>
          <a:p>
            <a:pPr marL="171450" indent="-171450" defTabSz="457200">
              <a:spcBef>
                <a:spcPts val="900"/>
              </a:spcBef>
              <a:buFont typeface="Arial" panose="020B0604020202020204" pitchFamily="34" charset="0"/>
              <a:buChar char="•"/>
            </a:pPr>
            <a:r>
              <a:rPr lang="en-US" sz="1200" dirty="0">
                <a:solidFill>
                  <a:srgbClr val="5E5E5E"/>
                </a:solidFill>
                <a:latin typeface="Arial" panose="020B0604020202020204" pitchFamily="34" charset="0"/>
                <a:ea typeface="Helvetica Light"/>
                <a:cs typeface="Arial" panose="020B0604020202020204" pitchFamily="34" charset="0"/>
              </a:rPr>
              <a:t>simplifies your code, improves code reusability </a:t>
            </a:r>
          </a:p>
          <a:p>
            <a:pPr marL="171450" indent="-171450" defTabSz="457200">
              <a:spcBef>
                <a:spcPts val="900"/>
              </a:spcBef>
              <a:buFont typeface="Arial" panose="020B0604020202020204" pitchFamily="34" charset="0"/>
              <a:buChar char="•"/>
            </a:pPr>
            <a:r>
              <a:rPr lang="en-US" sz="1200" dirty="0">
                <a:solidFill>
                  <a:srgbClr val="5E5E5E"/>
                </a:solidFill>
                <a:latin typeface="Arial" panose="020B0604020202020204" pitchFamily="34" charset="0"/>
                <a:ea typeface="Helvetica Light"/>
                <a:cs typeface="Arial" panose="020B0604020202020204" pitchFamily="34" charset="0"/>
              </a:rPr>
              <a:t>frees it from the burden of resolving its dependencies </a:t>
            </a:r>
          </a:p>
          <a:p>
            <a:pPr defTabSz="457200">
              <a:spcBef>
                <a:spcPts val="900"/>
              </a:spcBef>
            </a:pPr>
            <a:endParaRPr lang="en-US" sz="1200" dirty="0">
              <a:solidFill>
                <a:srgbClr val="5E5E5E"/>
              </a:solidFill>
              <a:latin typeface="Arial" panose="020B0604020202020204" pitchFamily="34" charset="0"/>
              <a:ea typeface="Helvetica Light"/>
              <a:cs typeface="Arial" panose="020B0604020202020204" pitchFamily="34" charset="0"/>
            </a:endParaRPr>
          </a:p>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Promotes programming to interfaces</a:t>
            </a:r>
          </a:p>
          <a:p>
            <a:pPr marL="171450" indent="-171450" defTabSz="457200">
              <a:spcBef>
                <a:spcPts val="900"/>
              </a:spcBef>
              <a:buFont typeface="Arial" panose="020B0604020202020204" pitchFamily="34" charset="0"/>
              <a:buChar char="•"/>
            </a:pPr>
            <a:r>
              <a:rPr lang="en-US" sz="1200" dirty="0">
                <a:solidFill>
                  <a:srgbClr val="5E5E5E"/>
                </a:solidFill>
                <a:latin typeface="Arial" panose="020B0604020202020204" pitchFamily="34" charset="0"/>
                <a:ea typeface="Helvetica Light"/>
                <a:cs typeface="Arial" panose="020B0604020202020204" pitchFamily="34" charset="0"/>
              </a:rPr>
              <a:t>conceals the implementation details of each dependency </a:t>
            </a:r>
          </a:p>
          <a:p>
            <a:pPr defTabSz="457200">
              <a:spcBef>
                <a:spcPts val="900"/>
              </a:spcBef>
            </a:pPr>
            <a:endParaRPr lang="en-US" sz="1200" dirty="0">
              <a:solidFill>
                <a:srgbClr val="5E5E5E"/>
              </a:solidFill>
              <a:latin typeface="Arial" panose="020B0604020202020204" pitchFamily="34" charset="0"/>
              <a:ea typeface="Helvetica Light"/>
              <a:cs typeface="Arial" panose="020B0604020202020204" pitchFamily="34" charset="0"/>
            </a:endParaRPr>
          </a:p>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Improves testability </a:t>
            </a:r>
          </a:p>
          <a:p>
            <a:pPr marL="171450" indent="-171450" defTabSz="457200">
              <a:spcBef>
                <a:spcPts val="900"/>
              </a:spcBef>
              <a:buFont typeface="Arial" panose="020B0604020202020204" pitchFamily="34" charset="0"/>
              <a:buChar char="•"/>
            </a:pPr>
            <a:r>
              <a:rPr lang="en-US" sz="1200" dirty="0">
                <a:solidFill>
                  <a:srgbClr val="5E5E5E"/>
                </a:solidFill>
                <a:latin typeface="Arial" panose="020B0604020202020204" pitchFamily="34" charset="0"/>
                <a:ea typeface="Helvetica Light"/>
                <a:cs typeface="Arial" panose="020B0604020202020204" pitchFamily="34" charset="0"/>
              </a:rPr>
              <a:t>Dependencies can be easy stubbed or mocked for unit testing</a:t>
            </a:r>
          </a:p>
          <a:p>
            <a:pPr defTabSz="457200">
              <a:spcBef>
                <a:spcPts val="900"/>
              </a:spcBef>
            </a:pPr>
            <a:endParaRPr lang="en-US" sz="1200" dirty="0">
              <a:solidFill>
                <a:srgbClr val="5E5E5E"/>
              </a:solidFill>
              <a:latin typeface="Arial" panose="020B0604020202020204" pitchFamily="34" charset="0"/>
              <a:ea typeface="Helvetica Light"/>
              <a:cs typeface="Arial" panose="020B0604020202020204" pitchFamily="34" charset="0"/>
            </a:endParaRPr>
          </a:p>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Allows for centralized control over object lifecycle  </a:t>
            </a:r>
          </a:p>
          <a:p>
            <a:pPr defTabSz="457200">
              <a:spcBef>
                <a:spcPts val="900"/>
              </a:spcBef>
            </a:pPr>
            <a:endParaRPr lang="en-US" sz="1200" dirty="0">
              <a:solidFill>
                <a:srgbClr val="5E5E5E"/>
              </a:solidFill>
              <a:latin typeface="Arial" panose="020B0604020202020204" pitchFamily="34" charset="0"/>
              <a:ea typeface="Helvetica Light"/>
              <a:cs typeface="Arial" panose="020B0604020202020204" pitchFamily="34" charset="0"/>
            </a:endParaRPr>
          </a:p>
          <a:p>
            <a:pPr defTabSz="457200">
              <a:spcBef>
                <a:spcPts val="900"/>
              </a:spcBef>
            </a:pPr>
            <a:endParaRPr lang="en-US" sz="1200" dirty="0">
              <a:solidFill>
                <a:srgbClr val="5E5E5E"/>
              </a:solidFill>
              <a:latin typeface="Arial" panose="020B0604020202020204" pitchFamily="34" charset="0"/>
              <a:ea typeface="Helvetica Light"/>
              <a:cs typeface="Arial" panose="020B0604020202020204" pitchFamily="34" charset="0"/>
            </a:endParaRPr>
          </a:p>
          <a:p>
            <a:pPr defTabSz="457200">
              <a:spcBef>
                <a:spcPts val="900"/>
              </a:spcBef>
            </a:pPr>
            <a:endParaRPr lang="en-US" sz="1200" dirty="0">
              <a:solidFill>
                <a:srgbClr val="5E5E5E"/>
              </a:solidFill>
              <a:latin typeface="Arial" panose="020B0604020202020204" pitchFamily="34" charset="0"/>
              <a:ea typeface="Helvetica Light"/>
              <a:cs typeface="Arial" panose="020B0604020202020204" pitchFamily="34" charset="0"/>
            </a:endParaRPr>
          </a:p>
          <a:p>
            <a:pPr defTabSz="457200">
              <a:spcBef>
                <a:spcPts val="900"/>
              </a:spcBef>
            </a:pPr>
            <a:endParaRPr lang="en-US" sz="1200" dirty="0">
              <a:solidFill>
                <a:srgbClr val="5E5E5E"/>
              </a:solidFill>
              <a:latin typeface="Arial" panose="020B0604020202020204" pitchFamily="34" charset="0"/>
              <a:ea typeface="Helvetica Light"/>
              <a:cs typeface="Arial" panose="020B0604020202020204" pitchFamily="34" charset="0"/>
            </a:endParaRPr>
          </a:p>
        </p:txBody>
      </p:sp>
      <p:sp>
        <p:nvSpPr>
          <p:cNvPr id="800" name="Title Goes Here"/>
          <p:cNvSpPr txBox="1"/>
          <p:nvPr/>
        </p:nvSpPr>
        <p:spPr>
          <a:xfrm>
            <a:off x="859021" y="979619"/>
            <a:ext cx="7353326" cy="3667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lnSpc>
                <a:spcPct val="80000"/>
              </a:lnSpc>
              <a:defRPr sz="5000" cap="none" spc="-150">
                <a:solidFill>
                  <a:srgbClr val="1D1D1D"/>
                </a:solidFill>
              </a:defRPr>
            </a:lvl1pPr>
          </a:lstStyle>
          <a:p>
            <a:r>
              <a:rPr lang="en-US" sz="2500" dirty="0"/>
              <a:t>Advantages of DI</a:t>
            </a:r>
            <a:endParaRPr sz="2500" dirty="0"/>
          </a:p>
        </p:txBody>
      </p:sp>
      <p:sp>
        <p:nvSpPr>
          <p:cNvPr id="6" name="Slide Number">
            <a:extLst>
              <a:ext uri="{FF2B5EF4-FFF2-40B4-BE49-F238E27FC236}">
                <a16:creationId xmlns:a16="http://schemas.microsoft.com/office/drawing/2014/main" id="{FEB07523-0DF3-2B40-AE56-10920CA026BC}"/>
              </a:ext>
            </a:extLst>
          </p:cNvP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horz" lIns="35719" tIns="35719" rIns="35719" bIns="35719" rtlCol="0" anchor="ctr"/>
          <a:lstStyle>
            <a:lvl1pPr defTabSz="410766"/>
          </a:lstStyle>
          <a:p>
            <a:fld id="{86CB4B4D-7CA3-9044-876B-883B54F8677D}" type="slidenum">
              <a:rPr/>
              <a:t>4</a:t>
            </a:fld>
            <a:endParaRPr dirty="0"/>
          </a:p>
        </p:txBody>
      </p:sp>
    </p:spTree>
    <p:extLst>
      <p:ext uri="{BB962C8B-B14F-4D97-AF65-F5344CB8AC3E}">
        <p14:creationId xmlns:p14="http://schemas.microsoft.com/office/powerpoint/2010/main" val="126403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 name="What is simply dummy text of the printing and typesetting industry has been the industry's standard dummy text ever since the 1500s when an unknown printer took a galley of type and scrambled it to make a type specimen book it has. Also, people love to h"/>
          <p:cNvSpPr txBox="1"/>
          <p:nvPr/>
        </p:nvSpPr>
        <p:spPr>
          <a:xfrm>
            <a:off x="859021" y="1687407"/>
            <a:ext cx="8113035" cy="43370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spAutoFit/>
          </a:bodyPr>
          <a:lstStyle/>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The Spring Framework contains a lot of features, which are well-organized in about twenty modules. These modules can be grouped together based on their primary features into Core Container, Data Access/Integration, Web, AOP (Aspect Oriented Programming), Instrumentation and Test. </a:t>
            </a:r>
          </a:p>
          <a:p>
            <a:pPr marL="171450" indent="-171450" defTabSz="457200">
              <a:spcBef>
                <a:spcPts val="900"/>
              </a:spcBef>
              <a:spcAft>
                <a:spcPts val="600"/>
              </a:spcAft>
              <a:buFont typeface="Arial" panose="020B0604020202020204" pitchFamily="34" charset="0"/>
              <a:buChar char="•"/>
            </a:pPr>
            <a:r>
              <a:rPr lang="en-US" sz="1200" dirty="0">
                <a:solidFill>
                  <a:srgbClr val="5E5E5E"/>
                </a:solidFill>
                <a:latin typeface="Arial" panose="020B0604020202020204" pitchFamily="34" charset="0"/>
                <a:ea typeface="Helvetica Light"/>
                <a:cs typeface="Arial" panose="020B0604020202020204" pitchFamily="34" charset="0"/>
              </a:rPr>
              <a:t>The Core Container consists of the Core, Beans, Context, and Expression Language modules.</a:t>
            </a:r>
          </a:p>
          <a:p>
            <a:pPr marL="171450" indent="-171450" defTabSz="457200">
              <a:spcBef>
                <a:spcPts val="300"/>
              </a:spcBef>
              <a:buFont typeface="Arial" panose="020B0604020202020204" pitchFamily="34" charset="0"/>
              <a:buChar char="•"/>
            </a:pPr>
            <a:r>
              <a:rPr lang="en-US" sz="1200" dirty="0">
                <a:solidFill>
                  <a:srgbClr val="5E5E5E"/>
                </a:solidFill>
                <a:latin typeface="Arial" panose="020B0604020202020204" pitchFamily="34" charset="0"/>
                <a:ea typeface="Helvetica Light"/>
                <a:cs typeface="Arial" panose="020B0604020202020204" pitchFamily="34" charset="0"/>
              </a:rPr>
              <a:t>The Core and Beans modules provide the fundamental parts</a:t>
            </a:r>
          </a:p>
          <a:p>
            <a:pPr defTabSz="457200">
              <a:spcBef>
                <a:spcPts val="300"/>
              </a:spcBef>
              <a:spcAft>
                <a:spcPts val="600"/>
              </a:spcAft>
            </a:pPr>
            <a:r>
              <a:rPr lang="en-US" sz="1200" dirty="0">
                <a:solidFill>
                  <a:srgbClr val="5E5E5E"/>
                </a:solidFill>
                <a:latin typeface="Arial" panose="020B0604020202020204" pitchFamily="34" charset="0"/>
                <a:ea typeface="Helvetica Light"/>
                <a:cs typeface="Arial" panose="020B0604020202020204" pitchFamily="34" charset="0"/>
              </a:rPr>
              <a:t> of the framework, including the </a:t>
            </a:r>
            <a:r>
              <a:rPr lang="en-US" sz="1200" dirty="0" err="1">
                <a:solidFill>
                  <a:srgbClr val="5E5E5E"/>
                </a:solidFill>
                <a:latin typeface="Arial" panose="020B0604020202020204" pitchFamily="34" charset="0"/>
                <a:ea typeface="Helvetica Light"/>
                <a:cs typeface="Arial" panose="020B0604020202020204" pitchFamily="34" charset="0"/>
              </a:rPr>
              <a:t>IoC</a:t>
            </a:r>
            <a:r>
              <a:rPr lang="en-US" sz="1200" dirty="0">
                <a:solidFill>
                  <a:srgbClr val="5E5E5E"/>
                </a:solidFill>
                <a:latin typeface="Arial" panose="020B0604020202020204" pitchFamily="34" charset="0"/>
                <a:ea typeface="Helvetica Light"/>
                <a:cs typeface="Arial" panose="020B0604020202020204" pitchFamily="34" charset="0"/>
              </a:rPr>
              <a:t> and Dependency Injection features.</a:t>
            </a:r>
          </a:p>
          <a:p>
            <a:pPr marL="171450" indent="-171450" defTabSz="457200">
              <a:spcBef>
                <a:spcPts val="300"/>
              </a:spcBef>
              <a:buFont typeface="Arial" panose="020B0604020202020204" pitchFamily="34" charset="0"/>
              <a:buChar char="•"/>
            </a:pPr>
            <a:r>
              <a:rPr lang="en-US" sz="1200" dirty="0">
                <a:solidFill>
                  <a:srgbClr val="5E5E5E"/>
                </a:solidFill>
                <a:latin typeface="Arial" panose="020B0604020202020204" pitchFamily="34" charset="0"/>
                <a:ea typeface="Helvetica Light"/>
                <a:cs typeface="Arial" panose="020B0604020202020204" pitchFamily="34" charset="0"/>
              </a:rPr>
              <a:t>The Context module builds on the solid base provided </a:t>
            </a:r>
          </a:p>
          <a:p>
            <a:pPr defTabSz="457200">
              <a:spcBef>
                <a:spcPts val="300"/>
              </a:spcBef>
            </a:pPr>
            <a:r>
              <a:rPr lang="en-US" sz="1200" dirty="0">
                <a:solidFill>
                  <a:srgbClr val="5E5E5E"/>
                </a:solidFill>
                <a:latin typeface="Arial" panose="020B0604020202020204" pitchFamily="34" charset="0"/>
                <a:ea typeface="Helvetica Light"/>
                <a:cs typeface="Arial" panose="020B0604020202020204" pitchFamily="34" charset="0"/>
              </a:rPr>
              <a:t>by the Core and Beans modules. It provides a way to access </a:t>
            </a:r>
          </a:p>
          <a:p>
            <a:pPr defTabSz="457200">
              <a:spcBef>
                <a:spcPts val="300"/>
              </a:spcBef>
            </a:pPr>
            <a:r>
              <a:rPr lang="en-US" sz="1200" dirty="0">
                <a:solidFill>
                  <a:srgbClr val="5E5E5E"/>
                </a:solidFill>
                <a:latin typeface="Arial" panose="020B0604020202020204" pitchFamily="34" charset="0"/>
                <a:ea typeface="Helvetica Light"/>
                <a:cs typeface="Arial" panose="020B0604020202020204" pitchFamily="34" charset="0"/>
              </a:rPr>
              <a:t>objects in a framework-style manner in a fashion somewhat </a:t>
            </a:r>
          </a:p>
          <a:p>
            <a:pPr defTabSz="457200">
              <a:spcBef>
                <a:spcPts val="300"/>
              </a:spcBef>
            </a:pPr>
            <a:r>
              <a:rPr lang="en-US" sz="1200" dirty="0">
                <a:solidFill>
                  <a:srgbClr val="5E5E5E"/>
                </a:solidFill>
                <a:latin typeface="Arial" panose="020B0604020202020204" pitchFamily="34" charset="0"/>
                <a:ea typeface="Helvetica Light"/>
                <a:cs typeface="Arial" panose="020B0604020202020204" pitchFamily="34" charset="0"/>
              </a:rPr>
              <a:t>reminiscent of a JNDI-registry. The Context module inherits its </a:t>
            </a:r>
          </a:p>
          <a:p>
            <a:pPr defTabSz="457200">
              <a:spcBef>
                <a:spcPts val="300"/>
              </a:spcBef>
            </a:pPr>
            <a:r>
              <a:rPr lang="en-US" sz="1200" dirty="0">
                <a:solidFill>
                  <a:srgbClr val="5E5E5E"/>
                </a:solidFill>
                <a:latin typeface="Arial" panose="020B0604020202020204" pitchFamily="34" charset="0"/>
                <a:ea typeface="Helvetica Light"/>
                <a:cs typeface="Arial" panose="020B0604020202020204" pitchFamily="34" charset="0"/>
              </a:rPr>
              <a:t>features from the Beans module and adds support for </a:t>
            </a:r>
          </a:p>
          <a:p>
            <a:pPr defTabSz="457200">
              <a:spcBef>
                <a:spcPts val="300"/>
              </a:spcBef>
            </a:pPr>
            <a:r>
              <a:rPr lang="en-US" sz="1200" dirty="0">
                <a:solidFill>
                  <a:srgbClr val="5E5E5E"/>
                </a:solidFill>
                <a:latin typeface="Arial" panose="020B0604020202020204" pitchFamily="34" charset="0"/>
                <a:ea typeface="Helvetica Light"/>
                <a:cs typeface="Arial" panose="020B0604020202020204" pitchFamily="34" charset="0"/>
              </a:rPr>
              <a:t>internationalization (I18N) (using for example resource bundles), </a:t>
            </a:r>
          </a:p>
          <a:p>
            <a:pPr defTabSz="457200">
              <a:spcBef>
                <a:spcPts val="300"/>
              </a:spcBef>
            </a:pPr>
            <a:r>
              <a:rPr lang="en-US" sz="1200" dirty="0">
                <a:solidFill>
                  <a:srgbClr val="5E5E5E"/>
                </a:solidFill>
                <a:latin typeface="Arial" panose="020B0604020202020204" pitchFamily="34" charset="0"/>
                <a:ea typeface="Helvetica Light"/>
                <a:cs typeface="Arial" panose="020B0604020202020204" pitchFamily="34" charset="0"/>
              </a:rPr>
              <a:t>event-propagation, resource-loading, etc. The </a:t>
            </a:r>
            <a:r>
              <a:rPr lang="en-US" sz="1200" dirty="0" err="1">
                <a:solidFill>
                  <a:srgbClr val="5E5E5E"/>
                </a:solidFill>
                <a:latin typeface="Arial" panose="020B0604020202020204" pitchFamily="34" charset="0"/>
                <a:ea typeface="Helvetica Light"/>
                <a:cs typeface="Arial" panose="020B0604020202020204" pitchFamily="34" charset="0"/>
              </a:rPr>
              <a:t>ApplicationContext</a:t>
            </a:r>
            <a:r>
              <a:rPr lang="en-US" sz="1200" dirty="0">
                <a:solidFill>
                  <a:srgbClr val="5E5E5E"/>
                </a:solidFill>
                <a:latin typeface="Arial" panose="020B0604020202020204" pitchFamily="34" charset="0"/>
                <a:ea typeface="Helvetica Light"/>
                <a:cs typeface="Arial" panose="020B0604020202020204" pitchFamily="34" charset="0"/>
              </a:rPr>
              <a:t> </a:t>
            </a:r>
          </a:p>
          <a:p>
            <a:pPr defTabSz="457200">
              <a:spcBef>
                <a:spcPts val="300"/>
              </a:spcBef>
              <a:spcAft>
                <a:spcPts val="600"/>
              </a:spcAft>
            </a:pPr>
            <a:r>
              <a:rPr lang="en-US" sz="1200" dirty="0">
                <a:solidFill>
                  <a:srgbClr val="5E5E5E"/>
                </a:solidFill>
                <a:latin typeface="Arial" panose="020B0604020202020204" pitchFamily="34" charset="0"/>
                <a:ea typeface="Helvetica Light"/>
                <a:cs typeface="Arial" panose="020B0604020202020204" pitchFamily="34" charset="0"/>
              </a:rPr>
              <a:t>interface is the focal point of the Context module that provides these features. </a:t>
            </a:r>
          </a:p>
          <a:p>
            <a:pPr marL="171450" indent="-171450" defTabSz="457200">
              <a:spcBef>
                <a:spcPts val="300"/>
              </a:spcBef>
              <a:buFont typeface="Arial" panose="020B0604020202020204" pitchFamily="34" charset="0"/>
              <a:buChar char="•"/>
            </a:pPr>
            <a:r>
              <a:rPr lang="en-US" sz="1200" dirty="0">
                <a:solidFill>
                  <a:srgbClr val="5E5E5E"/>
                </a:solidFill>
                <a:latin typeface="Arial" panose="020B0604020202020204" pitchFamily="34" charset="0"/>
                <a:ea typeface="Helvetica Light"/>
                <a:cs typeface="Arial" panose="020B0604020202020204" pitchFamily="34" charset="0"/>
              </a:rPr>
              <a:t>The Expression Language module provides</a:t>
            </a:r>
          </a:p>
          <a:p>
            <a:pPr defTabSz="457200">
              <a:spcBef>
                <a:spcPts val="300"/>
              </a:spcBef>
            </a:pPr>
            <a:r>
              <a:rPr lang="en-US" sz="1200" dirty="0">
                <a:solidFill>
                  <a:srgbClr val="5E5E5E"/>
                </a:solidFill>
                <a:latin typeface="Arial" panose="020B0604020202020204" pitchFamily="34" charset="0"/>
                <a:ea typeface="Helvetica Light"/>
                <a:cs typeface="Arial" panose="020B0604020202020204" pitchFamily="34" charset="0"/>
              </a:rPr>
              <a:t>a powerful expression language for querying and </a:t>
            </a:r>
          </a:p>
          <a:p>
            <a:pPr defTabSz="457200">
              <a:spcBef>
                <a:spcPts val="300"/>
              </a:spcBef>
            </a:pPr>
            <a:r>
              <a:rPr lang="en-US" sz="1200" dirty="0">
                <a:solidFill>
                  <a:srgbClr val="5E5E5E"/>
                </a:solidFill>
                <a:latin typeface="Arial" panose="020B0604020202020204" pitchFamily="34" charset="0"/>
                <a:ea typeface="Helvetica Light"/>
                <a:cs typeface="Arial" panose="020B0604020202020204" pitchFamily="34" charset="0"/>
              </a:rPr>
              <a:t>manipulating an object graph at runtime. </a:t>
            </a:r>
          </a:p>
          <a:p>
            <a:pPr marL="171450" indent="-171450" defTabSz="457200">
              <a:spcBef>
                <a:spcPts val="900"/>
              </a:spcBef>
              <a:buFont typeface="Arial" panose="020B0604020202020204" pitchFamily="34" charset="0"/>
              <a:buChar char="•"/>
            </a:pPr>
            <a:endParaRPr lang="en-US" sz="1200" dirty="0">
              <a:solidFill>
                <a:srgbClr val="5E5E5E"/>
              </a:solidFill>
              <a:latin typeface="Arial" panose="020B0604020202020204" pitchFamily="34" charset="0"/>
              <a:ea typeface="Helvetica Light"/>
              <a:cs typeface="Arial" panose="020B0604020202020204" pitchFamily="34" charset="0"/>
            </a:endParaRPr>
          </a:p>
        </p:txBody>
      </p:sp>
      <p:sp>
        <p:nvSpPr>
          <p:cNvPr id="800" name="Title Goes Here"/>
          <p:cNvSpPr txBox="1"/>
          <p:nvPr/>
        </p:nvSpPr>
        <p:spPr>
          <a:xfrm>
            <a:off x="859021" y="979619"/>
            <a:ext cx="7353326" cy="3667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lnSpc>
                <a:spcPct val="80000"/>
              </a:lnSpc>
              <a:defRPr sz="5000" cap="none" spc="-150">
                <a:solidFill>
                  <a:srgbClr val="1D1D1D"/>
                </a:solidFill>
              </a:defRPr>
            </a:lvl1pPr>
          </a:lstStyle>
          <a:p>
            <a:r>
              <a:rPr lang="en-US" sz="2500" dirty="0"/>
              <a:t>Spring modules</a:t>
            </a:r>
            <a:endParaRPr sz="2500" dirty="0"/>
          </a:p>
        </p:txBody>
      </p:sp>
      <p:sp>
        <p:nvSpPr>
          <p:cNvPr id="6" name="Slide Number">
            <a:extLst>
              <a:ext uri="{FF2B5EF4-FFF2-40B4-BE49-F238E27FC236}">
                <a16:creationId xmlns:a16="http://schemas.microsoft.com/office/drawing/2014/main" id="{FEB07523-0DF3-2B40-AE56-10920CA026BC}"/>
              </a:ext>
            </a:extLst>
          </p:cNvP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horz" lIns="35719" tIns="35719" rIns="35719" bIns="35719" rtlCol="0" anchor="ctr"/>
          <a:lstStyle>
            <a:lvl1pPr defTabSz="410766"/>
          </a:lstStyle>
          <a:p>
            <a:fld id="{86CB4B4D-7CA3-9044-876B-883B54F8677D}" type="slidenum">
              <a:rPr/>
              <a:t>5</a:t>
            </a:fld>
            <a:endParaRPr dirty="0"/>
          </a:p>
        </p:txBody>
      </p:sp>
      <p:pic>
        <p:nvPicPr>
          <p:cNvPr id="3" name="Picture 2" descr="A screenshot of a cell phone&#10;&#10;Description automatically generated">
            <a:extLst>
              <a:ext uri="{FF2B5EF4-FFF2-40B4-BE49-F238E27FC236}">
                <a16:creationId xmlns:a16="http://schemas.microsoft.com/office/drawing/2014/main" id="{B8DF1CC5-36E6-45DF-B90E-490AC0A353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482779"/>
            <a:ext cx="3979328" cy="3072124"/>
          </a:xfrm>
          <a:prstGeom prst="rect">
            <a:avLst/>
          </a:prstGeom>
        </p:spPr>
      </p:pic>
    </p:spTree>
    <p:extLst>
      <p:ext uri="{BB962C8B-B14F-4D97-AF65-F5344CB8AC3E}">
        <p14:creationId xmlns:p14="http://schemas.microsoft.com/office/powerpoint/2010/main" val="565577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 name="What is simply dummy text of the printing and typesetting industry has been the industry's standard dummy text ever since the 1500s when an unknown printer took a galley of type and scrambled it to make a type specimen book it has. Also, people love to h"/>
          <p:cNvSpPr txBox="1"/>
          <p:nvPr/>
        </p:nvSpPr>
        <p:spPr>
          <a:xfrm>
            <a:off x="859021" y="2237301"/>
            <a:ext cx="8113035" cy="4860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spAutoFit/>
          </a:bodyPr>
          <a:lstStyle/>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The diagram is a high-level view of how Spring works.</a:t>
            </a:r>
          </a:p>
          <a:p>
            <a:pPr defTabSz="457200">
              <a:spcBef>
                <a:spcPts val="900"/>
              </a:spcBef>
            </a:pPr>
            <a:endParaRPr lang="en-US" sz="1200" dirty="0">
              <a:solidFill>
                <a:srgbClr val="5E5E5E"/>
              </a:solidFill>
              <a:latin typeface="Arial" panose="020B0604020202020204" pitchFamily="34" charset="0"/>
              <a:ea typeface="Helvetica Light"/>
              <a:cs typeface="Arial" panose="020B0604020202020204" pitchFamily="34" charset="0"/>
            </a:endParaRPr>
          </a:p>
          <a:p>
            <a:pPr defTabSz="457200">
              <a:spcBef>
                <a:spcPts val="300"/>
              </a:spcBef>
            </a:pPr>
            <a:r>
              <a:rPr lang="en-US" sz="1200" dirty="0">
                <a:solidFill>
                  <a:srgbClr val="5E5E5E"/>
                </a:solidFill>
                <a:latin typeface="Arial" panose="020B0604020202020204" pitchFamily="34" charset="0"/>
                <a:ea typeface="Helvetica Light"/>
                <a:cs typeface="Arial" panose="020B0604020202020204" pitchFamily="34" charset="0"/>
              </a:rPr>
              <a:t>As the diagram shows, the Spring </a:t>
            </a:r>
            <a:r>
              <a:rPr lang="en-US" sz="1200" dirty="0" err="1">
                <a:solidFill>
                  <a:srgbClr val="5E5E5E"/>
                </a:solidFill>
                <a:latin typeface="Arial" panose="020B0604020202020204" pitchFamily="34" charset="0"/>
                <a:ea typeface="Helvetica Light"/>
                <a:cs typeface="Arial" panose="020B0604020202020204" pitchFamily="34" charset="0"/>
              </a:rPr>
              <a:t>IoC</a:t>
            </a:r>
            <a:r>
              <a:rPr lang="en-US" sz="1200" dirty="0">
                <a:solidFill>
                  <a:srgbClr val="5E5E5E"/>
                </a:solidFill>
                <a:latin typeface="Arial" panose="020B0604020202020204" pitchFamily="34" charset="0"/>
                <a:ea typeface="Helvetica Light"/>
                <a:cs typeface="Arial" panose="020B0604020202020204" pitchFamily="34" charset="0"/>
              </a:rPr>
              <a:t> container consumes </a:t>
            </a:r>
          </a:p>
          <a:p>
            <a:pPr defTabSz="457200">
              <a:spcBef>
                <a:spcPts val="300"/>
              </a:spcBef>
            </a:pPr>
            <a:r>
              <a:rPr lang="en-US" sz="1200" dirty="0">
                <a:solidFill>
                  <a:srgbClr val="5E5E5E"/>
                </a:solidFill>
                <a:latin typeface="Arial" panose="020B0604020202020204" pitchFamily="34" charset="0"/>
                <a:ea typeface="Helvetica Light"/>
                <a:cs typeface="Arial" panose="020B0604020202020204" pitchFamily="34" charset="0"/>
              </a:rPr>
              <a:t>a form of configuration metadata;  this configuration </a:t>
            </a:r>
          </a:p>
          <a:p>
            <a:pPr defTabSz="457200">
              <a:spcBef>
                <a:spcPts val="300"/>
              </a:spcBef>
            </a:pPr>
            <a:r>
              <a:rPr lang="en-US" sz="1200" dirty="0">
                <a:solidFill>
                  <a:srgbClr val="5E5E5E"/>
                </a:solidFill>
                <a:latin typeface="Arial" panose="020B0604020202020204" pitchFamily="34" charset="0"/>
                <a:ea typeface="Helvetica Light"/>
                <a:cs typeface="Arial" panose="020B0604020202020204" pitchFamily="34" charset="0"/>
              </a:rPr>
              <a:t>metadata represents how you as an application developer </a:t>
            </a:r>
          </a:p>
          <a:p>
            <a:pPr defTabSz="457200">
              <a:spcBef>
                <a:spcPts val="300"/>
              </a:spcBef>
            </a:pPr>
            <a:r>
              <a:rPr lang="en-US" sz="1200" dirty="0">
                <a:solidFill>
                  <a:srgbClr val="5E5E5E"/>
                </a:solidFill>
                <a:latin typeface="Arial" panose="020B0604020202020204" pitchFamily="34" charset="0"/>
                <a:ea typeface="Helvetica Light"/>
                <a:cs typeface="Arial" panose="020B0604020202020204" pitchFamily="34" charset="0"/>
              </a:rPr>
              <a:t>tell the Spring container to instantiate, configure, and </a:t>
            </a:r>
          </a:p>
          <a:p>
            <a:pPr defTabSz="457200">
              <a:spcBef>
                <a:spcPts val="300"/>
              </a:spcBef>
            </a:pPr>
            <a:r>
              <a:rPr lang="en-US" sz="1200" dirty="0">
                <a:solidFill>
                  <a:srgbClr val="5E5E5E"/>
                </a:solidFill>
                <a:latin typeface="Arial" panose="020B0604020202020204" pitchFamily="34" charset="0"/>
                <a:ea typeface="Helvetica Light"/>
                <a:cs typeface="Arial" panose="020B0604020202020204" pitchFamily="34" charset="0"/>
              </a:rPr>
              <a:t>assemble the objects in your application.</a:t>
            </a:r>
          </a:p>
          <a:p>
            <a:pPr defTabSz="457200">
              <a:spcBef>
                <a:spcPts val="900"/>
              </a:spcBef>
            </a:pPr>
            <a:endParaRPr lang="en-US" sz="1200" dirty="0">
              <a:solidFill>
                <a:srgbClr val="5E5E5E"/>
              </a:solidFill>
              <a:latin typeface="Arial" panose="020B0604020202020204" pitchFamily="34" charset="0"/>
              <a:ea typeface="Helvetica Light"/>
              <a:cs typeface="Arial" panose="020B0604020202020204" pitchFamily="34" charset="0"/>
            </a:endParaRPr>
          </a:p>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Configuration metadata is supplied in one of 3 ways:</a:t>
            </a:r>
          </a:p>
          <a:p>
            <a:pPr marL="171450" indent="-171450" defTabSz="457200">
              <a:spcBef>
                <a:spcPts val="900"/>
              </a:spcBef>
              <a:buFont typeface="Arial" panose="020B0604020202020204" pitchFamily="34" charset="0"/>
              <a:buChar char="•"/>
            </a:pPr>
            <a:r>
              <a:rPr lang="en-US" sz="1200" dirty="0">
                <a:solidFill>
                  <a:srgbClr val="5E5E5E"/>
                </a:solidFill>
                <a:latin typeface="Arial" panose="020B0604020202020204" pitchFamily="34" charset="0"/>
                <a:ea typeface="Helvetica Light"/>
                <a:cs typeface="Arial" panose="020B0604020202020204" pitchFamily="34" charset="0"/>
              </a:rPr>
              <a:t>XML-based Configuration : All configurations are in one or multiple XML files. This is the most verbose way of configuration. Huge projects require tedious amount of XML which is difficult to manage.</a:t>
            </a:r>
          </a:p>
          <a:p>
            <a:pPr marL="171450" indent="-171450" defTabSz="457200">
              <a:spcBef>
                <a:spcPts val="900"/>
              </a:spcBef>
              <a:buFont typeface="Arial" panose="020B0604020202020204" pitchFamily="34" charset="0"/>
              <a:buChar char="•"/>
            </a:pPr>
            <a:r>
              <a:rPr lang="en-US" sz="1200" dirty="0">
                <a:solidFill>
                  <a:srgbClr val="5E5E5E"/>
                </a:solidFill>
                <a:latin typeface="Arial" panose="020B0604020202020204" pitchFamily="34" charset="0"/>
                <a:ea typeface="Helvetica Light"/>
                <a:cs typeface="Arial" panose="020B0604020202020204" pitchFamily="34" charset="0"/>
              </a:rPr>
              <a:t>Annotation-based configuration : Spring 2.5 introduces annotation-based configuration. We still have to write XML files but just to indicate "component-scan" on the packages of annotated classes.</a:t>
            </a:r>
          </a:p>
          <a:p>
            <a:pPr marL="171450" indent="-171450" defTabSz="457200">
              <a:spcBef>
                <a:spcPts val="900"/>
              </a:spcBef>
              <a:buFont typeface="Arial" panose="020B0604020202020204" pitchFamily="34" charset="0"/>
              <a:buChar char="•"/>
            </a:pPr>
            <a:r>
              <a:rPr lang="en-US" sz="1200" dirty="0">
                <a:solidFill>
                  <a:srgbClr val="5E5E5E"/>
                </a:solidFill>
                <a:latin typeface="Arial" panose="020B0604020202020204" pitchFamily="34" charset="0"/>
                <a:ea typeface="Helvetica Light"/>
                <a:cs typeface="Arial" panose="020B0604020202020204" pitchFamily="34" charset="0"/>
              </a:rPr>
              <a:t>Java-based configuration (</a:t>
            </a:r>
            <a:r>
              <a:rPr lang="en-US" sz="1200" dirty="0" err="1">
                <a:solidFill>
                  <a:srgbClr val="5E5E5E"/>
                </a:solidFill>
                <a:latin typeface="Arial" panose="020B0604020202020204" pitchFamily="34" charset="0"/>
                <a:ea typeface="Helvetica Light"/>
                <a:cs typeface="Arial" panose="020B0604020202020204" pitchFamily="34" charset="0"/>
              </a:rPr>
              <a:t>JavaConfig</a:t>
            </a:r>
            <a:r>
              <a:rPr lang="en-US" sz="1200" dirty="0">
                <a:solidFill>
                  <a:srgbClr val="5E5E5E"/>
                </a:solidFill>
                <a:latin typeface="Arial" panose="020B0604020202020204" pitchFamily="34" charset="0"/>
                <a:ea typeface="Helvetica Light"/>
                <a:cs typeface="Arial" panose="020B0604020202020204" pitchFamily="34" charset="0"/>
              </a:rPr>
              <a:t>): Starting with Spring 3.0, a pure-Java means of configuring container was provided. We don't need any XML with this method of configuration. </a:t>
            </a:r>
            <a:r>
              <a:rPr lang="en-US" sz="1200" dirty="0" err="1">
                <a:solidFill>
                  <a:srgbClr val="5E5E5E"/>
                </a:solidFill>
                <a:latin typeface="Arial" panose="020B0604020202020204" pitchFamily="34" charset="0"/>
                <a:ea typeface="Helvetica Light"/>
                <a:cs typeface="Arial" panose="020B0604020202020204" pitchFamily="34" charset="0"/>
              </a:rPr>
              <a:t>JavaConfig</a:t>
            </a:r>
            <a:r>
              <a:rPr lang="en-US" sz="1200" dirty="0">
                <a:solidFill>
                  <a:srgbClr val="5E5E5E"/>
                </a:solidFill>
                <a:latin typeface="Arial" panose="020B0604020202020204" pitchFamily="34" charset="0"/>
                <a:ea typeface="Helvetica Light"/>
                <a:cs typeface="Arial" panose="020B0604020202020204" pitchFamily="34" charset="0"/>
              </a:rPr>
              <a:t> provides a truly object-oriented mechanism for dependency injection, meaning we can take full advantage of reusability, inheritance and polymorphism in the configuration code. Application developer has complete control over instantiation and dependency injection here.</a:t>
            </a:r>
          </a:p>
          <a:p>
            <a:pPr defTabSz="457200">
              <a:spcBef>
                <a:spcPts val="900"/>
              </a:spcBef>
            </a:pPr>
            <a:endParaRPr lang="en-US" sz="1200" dirty="0">
              <a:solidFill>
                <a:srgbClr val="5E5E5E"/>
              </a:solidFill>
              <a:latin typeface="Arial" panose="020B0604020202020204" pitchFamily="34" charset="0"/>
              <a:ea typeface="Helvetica Light"/>
              <a:cs typeface="Arial" panose="020B0604020202020204" pitchFamily="34" charset="0"/>
            </a:endParaRPr>
          </a:p>
          <a:p>
            <a:pPr defTabSz="457200">
              <a:spcBef>
                <a:spcPts val="900"/>
              </a:spcBef>
            </a:pPr>
            <a:endParaRPr lang="en-US" sz="1200" dirty="0">
              <a:solidFill>
                <a:srgbClr val="5E5E5E"/>
              </a:solidFill>
              <a:latin typeface="Arial" panose="020B0604020202020204" pitchFamily="34" charset="0"/>
              <a:ea typeface="Helvetica Light"/>
              <a:cs typeface="Arial" panose="020B0604020202020204" pitchFamily="34" charset="0"/>
            </a:endParaRPr>
          </a:p>
        </p:txBody>
      </p:sp>
      <p:sp>
        <p:nvSpPr>
          <p:cNvPr id="800" name="Title Goes Here"/>
          <p:cNvSpPr txBox="1"/>
          <p:nvPr/>
        </p:nvSpPr>
        <p:spPr>
          <a:xfrm>
            <a:off x="859021" y="979619"/>
            <a:ext cx="7353326" cy="3667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lnSpc>
                <a:spcPct val="80000"/>
              </a:lnSpc>
              <a:defRPr sz="5000" cap="none" spc="-150">
                <a:solidFill>
                  <a:srgbClr val="1D1D1D"/>
                </a:solidFill>
              </a:defRPr>
            </a:lvl1pPr>
          </a:lstStyle>
          <a:p>
            <a:r>
              <a:rPr lang="en-US" sz="2500" dirty="0"/>
              <a:t>Container overview</a:t>
            </a:r>
          </a:p>
        </p:txBody>
      </p:sp>
      <p:sp>
        <p:nvSpPr>
          <p:cNvPr id="6" name="Slide Number">
            <a:extLst>
              <a:ext uri="{FF2B5EF4-FFF2-40B4-BE49-F238E27FC236}">
                <a16:creationId xmlns:a16="http://schemas.microsoft.com/office/drawing/2014/main" id="{FEB07523-0DF3-2B40-AE56-10920CA026BC}"/>
              </a:ext>
            </a:extLst>
          </p:cNvP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35719" tIns="35719" rIns="35719" bIns="35719" rtlCol="0" anchor="ctr"/>
          <a:lstStyle>
            <a:lvl1pPr defTabSz="410766"/>
          </a:lstStyle>
          <a:p>
            <a:fld id="{86CB4B4D-7CA3-9044-876B-883B54F8677D}" type="slidenum">
              <a:rPr/>
              <a:t>6</a:t>
            </a:fld>
            <a:endParaRPr dirty="0"/>
          </a:p>
        </p:txBody>
      </p:sp>
      <p:pic>
        <p:nvPicPr>
          <p:cNvPr id="5" name="Picture 4" descr="container-magic.png">
            <a:extLst>
              <a:ext uri="{FF2B5EF4-FFF2-40B4-BE49-F238E27FC236}">
                <a16:creationId xmlns:a16="http://schemas.microsoft.com/office/drawing/2014/main" id="{57593284-315C-48A2-A669-94B27F58A10A}"/>
              </a:ext>
            </a:extLst>
          </p:cNvPr>
          <p:cNvPicPr>
            <a:picLocks noChangeAspect="1"/>
          </p:cNvPicPr>
          <p:nvPr/>
        </p:nvPicPr>
        <p:blipFill>
          <a:blip r:embed="rId3" cstate="print"/>
          <a:stretch>
            <a:fillRect/>
          </a:stretch>
        </p:blipFill>
        <p:spPr>
          <a:xfrm>
            <a:off x="4989000" y="2047461"/>
            <a:ext cx="3777314" cy="2245150"/>
          </a:xfrm>
          <a:prstGeom prst="rect">
            <a:avLst/>
          </a:prstGeom>
        </p:spPr>
      </p:pic>
    </p:spTree>
    <p:extLst>
      <p:ext uri="{BB962C8B-B14F-4D97-AF65-F5344CB8AC3E}">
        <p14:creationId xmlns:p14="http://schemas.microsoft.com/office/powerpoint/2010/main" val="1069846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 name="What is simply dummy text of the printing and typesetting industry has been the industry's standard dummy text ever since the 1500s when an unknown printer took a galley of type and scrambled it to make a type specimen book it has. Also, people love to h"/>
          <p:cNvSpPr txBox="1"/>
          <p:nvPr/>
        </p:nvSpPr>
        <p:spPr>
          <a:xfrm>
            <a:off x="859021" y="1393090"/>
            <a:ext cx="8113035" cy="57066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spAutoFit/>
          </a:bodyPr>
          <a:lstStyle/>
          <a:p>
            <a:pPr marL="171450" indent="-171450" defTabSz="457200">
              <a:spcBef>
                <a:spcPts val="900"/>
              </a:spcBef>
              <a:buFont typeface="Arial" panose="020B0604020202020204" pitchFamily="34" charset="0"/>
              <a:buChar char="•"/>
            </a:pPr>
            <a:r>
              <a:rPr lang="en-US" sz="1200" dirty="0">
                <a:solidFill>
                  <a:srgbClr val="5E5E5E"/>
                </a:solidFill>
                <a:latin typeface="Arial" panose="020B0604020202020204" pitchFamily="34" charset="0"/>
                <a:ea typeface="Helvetica Light"/>
                <a:cs typeface="Arial" panose="020B0604020202020204" pitchFamily="34" charset="0"/>
              </a:rPr>
              <a:t>Introduced by Spring 3.0.</a:t>
            </a:r>
          </a:p>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@Configuration classes</a:t>
            </a:r>
          </a:p>
          <a:p>
            <a:pPr marL="171450" indent="-171450" defTabSz="457200">
              <a:spcBef>
                <a:spcPts val="900"/>
              </a:spcBef>
              <a:buFont typeface="Arial" panose="020B0604020202020204" pitchFamily="34" charset="0"/>
              <a:buChar char="•"/>
            </a:pPr>
            <a:r>
              <a:rPr lang="en-US" sz="1200" dirty="0">
                <a:solidFill>
                  <a:srgbClr val="5E5E5E"/>
                </a:solidFill>
                <a:latin typeface="Arial" panose="020B0604020202020204" pitchFamily="34" charset="0"/>
                <a:ea typeface="Helvetica Light"/>
                <a:cs typeface="Arial" panose="020B0604020202020204" pitchFamily="34" charset="0"/>
              </a:rPr>
              <a:t>must have a default constructor (implicit or not) (tricky, even if you declare your own constructor with parameters it is not used)</a:t>
            </a:r>
          </a:p>
          <a:p>
            <a:pPr marL="171450" indent="-171450" defTabSz="457200">
              <a:spcBef>
                <a:spcPts val="900"/>
              </a:spcBef>
              <a:buFont typeface="Arial" panose="020B0604020202020204" pitchFamily="34" charset="0"/>
              <a:buChar char="•"/>
            </a:pPr>
            <a:r>
              <a:rPr lang="en-US" sz="1200" dirty="0">
                <a:solidFill>
                  <a:srgbClr val="5E5E5E"/>
                </a:solidFill>
                <a:latin typeface="Arial" panose="020B0604020202020204" pitchFamily="34" charset="0"/>
                <a:ea typeface="Helvetica Light"/>
                <a:cs typeface="Arial" panose="020B0604020202020204" pitchFamily="34" charset="0"/>
              </a:rPr>
              <a:t>multiple configuration classes may exist. </a:t>
            </a:r>
          </a:p>
          <a:p>
            <a:pPr marL="171450" indent="-171450" defTabSz="457200">
              <a:spcBef>
                <a:spcPts val="900"/>
              </a:spcBef>
              <a:buFont typeface="Arial" panose="020B0604020202020204" pitchFamily="34" charset="0"/>
              <a:buChar char="•"/>
            </a:pPr>
            <a:r>
              <a:rPr lang="en-US" sz="1200" dirty="0">
                <a:solidFill>
                  <a:srgbClr val="5E5E5E"/>
                </a:solidFill>
                <a:latin typeface="Arial" panose="020B0604020202020204" pitchFamily="34" charset="0"/>
                <a:ea typeface="Helvetica Light"/>
                <a:cs typeface="Arial" panose="020B0604020202020204" pitchFamily="34" charset="0"/>
              </a:rPr>
              <a:t>@Import annotation can be used to import other configuration classes </a:t>
            </a:r>
          </a:p>
          <a:p>
            <a:pPr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@Bean methods</a:t>
            </a:r>
          </a:p>
          <a:p>
            <a:pPr marL="171450" indent="-171450" defTabSz="457200">
              <a:spcBef>
                <a:spcPts val="900"/>
              </a:spcBef>
              <a:buFont typeface="Arial" panose="020B0604020202020204" pitchFamily="34" charset="0"/>
              <a:buChar char="•"/>
            </a:pPr>
            <a:r>
              <a:rPr lang="en-US" sz="1200" dirty="0">
                <a:solidFill>
                  <a:srgbClr val="5E5E5E"/>
                </a:solidFill>
                <a:latin typeface="Arial" panose="020B0604020202020204" pitchFamily="34" charset="0"/>
                <a:ea typeface="Helvetica Light"/>
                <a:cs typeface="Arial" panose="020B0604020202020204" pitchFamily="34" charset="0"/>
              </a:rPr>
              <a:t>must not be private</a:t>
            </a:r>
          </a:p>
          <a:p>
            <a:pPr marL="171450" indent="-171450" defTabSz="457200">
              <a:spcBef>
                <a:spcPts val="900"/>
              </a:spcBef>
              <a:buFont typeface="Arial" panose="020B0604020202020204" pitchFamily="34" charset="0"/>
              <a:buChar char="•"/>
            </a:pPr>
            <a:r>
              <a:rPr lang="en-US" sz="1200" dirty="0">
                <a:solidFill>
                  <a:srgbClr val="5E5E5E"/>
                </a:solidFill>
                <a:latin typeface="Arial" panose="020B0604020202020204" pitchFamily="34" charset="0"/>
                <a:ea typeface="Helvetica Light"/>
                <a:cs typeface="Arial" panose="020B0604020202020204" pitchFamily="34" charset="0"/>
              </a:rPr>
              <a:t>method name becomes the bean id</a:t>
            </a:r>
          </a:p>
          <a:p>
            <a:pPr marL="171450" indent="-171450" defTabSz="457200">
              <a:spcBef>
                <a:spcPts val="900"/>
              </a:spcBef>
              <a:buFont typeface="Arial" panose="020B0604020202020204" pitchFamily="34" charset="0"/>
              <a:buChar char="•"/>
            </a:pPr>
            <a:r>
              <a:rPr lang="en-US" sz="1200" dirty="0">
                <a:solidFill>
                  <a:srgbClr val="5E5E5E"/>
                </a:solidFill>
                <a:latin typeface="Arial" panose="020B0604020202020204" pitchFamily="34" charset="0"/>
                <a:ea typeface="Helvetica Light"/>
                <a:cs typeface="Arial" panose="020B0604020202020204" pitchFamily="34" charset="0"/>
              </a:rPr>
              <a:t>beans are singleton but @Scope annotation can be used to change scope</a:t>
            </a:r>
          </a:p>
          <a:p>
            <a:pPr marL="171450" indent="-171450" defTabSz="457200">
              <a:spcBef>
                <a:spcPts val="900"/>
              </a:spcBef>
              <a:buFont typeface="Arial" panose="020B0604020202020204" pitchFamily="34" charset="0"/>
              <a:buChar char="•"/>
            </a:pPr>
            <a:r>
              <a:rPr lang="en-US" sz="1200" dirty="0">
                <a:solidFill>
                  <a:srgbClr val="5E5E5E"/>
                </a:solidFill>
                <a:latin typeface="Arial" panose="020B0604020202020204" pitchFamily="34" charset="0"/>
                <a:ea typeface="Helvetica Light"/>
                <a:cs typeface="Arial" panose="020B0604020202020204" pitchFamily="34" charset="0"/>
              </a:rPr>
              <a:t>can call any code you want, not just constructor and setters </a:t>
            </a:r>
          </a:p>
          <a:p>
            <a:pPr lvl="1" defTabSz="457200">
              <a:spcBef>
                <a:spcPts val="900"/>
              </a:spcBef>
            </a:pPr>
            <a:r>
              <a:rPr lang="en-US" sz="1200" dirty="0">
                <a:solidFill>
                  <a:srgbClr val="5E5E5E"/>
                </a:solidFill>
                <a:latin typeface="Arial" panose="020B0604020202020204" pitchFamily="34" charset="0"/>
                <a:ea typeface="Helvetica Light"/>
                <a:cs typeface="Arial" panose="020B0604020202020204" pitchFamily="34" charset="0"/>
              </a:rPr>
              <a:t>   </a:t>
            </a:r>
            <a:r>
              <a:rPr lang="en-US" sz="1200" dirty="0">
                <a:solidFill>
                  <a:srgbClr val="FF0000"/>
                </a:solidFill>
                <a:latin typeface="Arial" panose="020B0604020202020204" pitchFamily="34" charset="0"/>
                <a:ea typeface="Helvetica Light"/>
                <a:cs typeface="Arial" panose="020B0604020202020204" pitchFamily="34" charset="0"/>
              </a:rPr>
              <a:t>@Configuration </a:t>
            </a:r>
          </a:p>
          <a:p>
            <a:pPr lvl="1"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   public class </a:t>
            </a:r>
            <a:r>
              <a:rPr lang="en-US" sz="1200" dirty="0" err="1">
                <a:solidFill>
                  <a:srgbClr val="FF0000"/>
                </a:solidFill>
                <a:latin typeface="Arial" panose="020B0604020202020204" pitchFamily="34" charset="0"/>
                <a:ea typeface="Helvetica Light"/>
                <a:cs typeface="Arial" panose="020B0604020202020204" pitchFamily="34" charset="0"/>
              </a:rPr>
              <a:t>AppConfig</a:t>
            </a:r>
            <a:r>
              <a:rPr lang="en-US" sz="1200" dirty="0">
                <a:solidFill>
                  <a:srgbClr val="FF0000"/>
                </a:solidFill>
                <a:latin typeface="Arial" panose="020B0604020202020204" pitchFamily="34" charset="0"/>
                <a:ea typeface="Helvetica Light"/>
                <a:cs typeface="Arial" panose="020B0604020202020204" pitchFamily="34" charset="0"/>
              </a:rPr>
              <a:t> { </a:t>
            </a:r>
          </a:p>
          <a:p>
            <a:pPr lvl="1"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      @Bean </a:t>
            </a:r>
          </a:p>
          <a:p>
            <a:pPr lvl="1"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      public </a:t>
            </a:r>
            <a:r>
              <a:rPr lang="en-US" sz="1200" dirty="0" err="1">
                <a:solidFill>
                  <a:srgbClr val="FF0000"/>
                </a:solidFill>
                <a:latin typeface="Arial" panose="020B0604020202020204" pitchFamily="34" charset="0"/>
                <a:ea typeface="Helvetica Light"/>
                <a:cs typeface="Arial" panose="020B0604020202020204" pitchFamily="34" charset="0"/>
              </a:rPr>
              <a:t>SimpleService</a:t>
            </a:r>
            <a:r>
              <a:rPr lang="en-US" sz="1200" dirty="0">
                <a:solidFill>
                  <a:srgbClr val="FF0000"/>
                </a:solidFill>
                <a:latin typeface="Arial" panose="020B0604020202020204" pitchFamily="34" charset="0"/>
                <a:ea typeface="Helvetica Light"/>
                <a:cs typeface="Arial" panose="020B0604020202020204" pitchFamily="34" charset="0"/>
              </a:rPr>
              <a:t> </a:t>
            </a:r>
            <a:r>
              <a:rPr lang="en-US" sz="1200" dirty="0" err="1">
                <a:solidFill>
                  <a:srgbClr val="FF0000"/>
                </a:solidFill>
                <a:latin typeface="Arial" panose="020B0604020202020204" pitchFamily="34" charset="0"/>
                <a:ea typeface="Helvetica Light"/>
                <a:cs typeface="Arial" panose="020B0604020202020204" pitchFamily="34" charset="0"/>
              </a:rPr>
              <a:t>simpleService</a:t>
            </a:r>
            <a:r>
              <a:rPr lang="en-US" sz="1200" dirty="0">
                <a:solidFill>
                  <a:srgbClr val="FF0000"/>
                </a:solidFill>
                <a:latin typeface="Arial" panose="020B0604020202020204" pitchFamily="34" charset="0"/>
                <a:ea typeface="Helvetica Light"/>
                <a:cs typeface="Arial" panose="020B0604020202020204" pitchFamily="34" charset="0"/>
              </a:rPr>
              <a:t>() { </a:t>
            </a:r>
          </a:p>
          <a:p>
            <a:pPr lvl="1"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          </a:t>
            </a:r>
            <a:r>
              <a:rPr lang="en-US" sz="1200" dirty="0" err="1">
                <a:solidFill>
                  <a:srgbClr val="FF0000"/>
                </a:solidFill>
                <a:latin typeface="Arial" panose="020B0604020202020204" pitchFamily="34" charset="0"/>
                <a:ea typeface="Helvetica Light"/>
                <a:cs typeface="Arial" panose="020B0604020202020204" pitchFamily="34" charset="0"/>
              </a:rPr>
              <a:t>SimpleService</a:t>
            </a:r>
            <a:r>
              <a:rPr lang="en-US" sz="1200" dirty="0">
                <a:solidFill>
                  <a:srgbClr val="FF0000"/>
                </a:solidFill>
                <a:latin typeface="Arial" panose="020B0604020202020204" pitchFamily="34" charset="0"/>
                <a:ea typeface="Helvetica Light"/>
                <a:cs typeface="Arial" panose="020B0604020202020204" pitchFamily="34" charset="0"/>
              </a:rPr>
              <a:t> </a:t>
            </a:r>
            <a:r>
              <a:rPr lang="en-US" sz="1200" dirty="0" err="1">
                <a:solidFill>
                  <a:srgbClr val="FF0000"/>
                </a:solidFill>
                <a:latin typeface="Arial" panose="020B0604020202020204" pitchFamily="34" charset="0"/>
                <a:ea typeface="Helvetica Light"/>
                <a:cs typeface="Arial" panose="020B0604020202020204" pitchFamily="34" charset="0"/>
              </a:rPr>
              <a:t>simpleService</a:t>
            </a:r>
            <a:r>
              <a:rPr lang="en-US" sz="1200" dirty="0">
                <a:solidFill>
                  <a:srgbClr val="FF0000"/>
                </a:solidFill>
                <a:latin typeface="Arial" panose="020B0604020202020204" pitchFamily="34" charset="0"/>
                <a:ea typeface="Helvetica Light"/>
                <a:cs typeface="Arial" panose="020B0604020202020204" pitchFamily="34" charset="0"/>
              </a:rPr>
              <a:t> = new </a:t>
            </a:r>
            <a:r>
              <a:rPr lang="en-US" sz="1200" dirty="0" err="1">
                <a:solidFill>
                  <a:srgbClr val="FF0000"/>
                </a:solidFill>
                <a:latin typeface="Arial" panose="020B0604020202020204" pitchFamily="34" charset="0"/>
                <a:ea typeface="Helvetica Light"/>
                <a:cs typeface="Arial" panose="020B0604020202020204" pitchFamily="34" charset="0"/>
              </a:rPr>
              <a:t>SimpleServiceImpl</a:t>
            </a:r>
            <a:r>
              <a:rPr lang="en-US" sz="1200" dirty="0">
                <a:solidFill>
                  <a:srgbClr val="FF0000"/>
                </a:solidFill>
                <a:latin typeface="Arial" panose="020B0604020202020204" pitchFamily="34" charset="0"/>
                <a:ea typeface="Helvetica Light"/>
                <a:cs typeface="Arial" panose="020B0604020202020204" pitchFamily="34" charset="0"/>
              </a:rPr>
              <a:t>();                                         	</a:t>
            </a:r>
            <a:r>
              <a:rPr lang="en-US" sz="1200" dirty="0" err="1">
                <a:solidFill>
                  <a:srgbClr val="FF0000"/>
                </a:solidFill>
                <a:latin typeface="Arial" panose="020B0604020202020204" pitchFamily="34" charset="0"/>
                <a:ea typeface="Helvetica Light"/>
                <a:cs typeface="Arial" panose="020B0604020202020204" pitchFamily="34" charset="0"/>
              </a:rPr>
              <a:t>simpleService.setSimpleDao</a:t>
            </a:r>
            <a:r>
              <a:rPr lang="en-US" sz="1200" dirty="0">
                <a:solidFill>
                  <a:srgbClr val="FF0000"/>
                </a:solidFill>
                <a:latin typeface="Arial" panose="020B0604020202020204" pitchFamily="34" charset="0"/>
                <a:ea typeface="Helvetica Light"/>
                <a:cs typeface="Arial" panose="020B0604020202020204" pitchFamily="34" charset="0"/>
              </a:rPr>
              <a:t>(</a:t>
            </a:r>
            <a:r>
              <a:rPr lang="en-US" sz="1200" dirty="0" err="1">
                <a:solidFill>
                  <a:srgbClr val="FF0000"/>
                </a:solidFill>
                <a:latin typeface="Arial" panose="020B0604020202020204" pitchFamily="34" charset="0"/>
                <a:ea typeface="Helvetica Light"/>
                <a:cs typeface="Arial" panose="020B0604020202020204" pitchFamily="34" charset="0"/>
              </a:rPr>
              <a:t>simpleDao</a:t>
            </a:r>
            <a:r>
              <a:rPr lang="en-US" sz="1200" dirty="0">
                <a:solidFill>
                  <a:srgbClr val="FF0000"/>
                </a:solidFill>
                <a:latin typeface="Arial" panose="020B0604020202020204" pitchFamily="34" charset="0"/>
                <a:ea typeface="Helvetica Light"/>
                <a:cs typeface="Arial" panose="020B0604020202020204" pitchFamily="34" charset="0"/>
              </a:rPr>
              <a:t>()); </a:t>
            </a:r>
          </a:p>
          <a:p>
            <a:pPr lvl="1"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          return </a:t>
            </a:r>
            <a:r>
              <a:rPr lang="en-US" sz="1200" dirty="0" err="1">
                <a:solidFill>
                  <a:srgbClr val="FF0000"/>
                </a:solidFill>
                <a:latin typeface="Arial" panose="020B0604020202020204" pitchFamily="34" charset="0"/>
                <a:ea typeface="Helvetica Light"/>
                <a:cs typeface="Arial" panose="020B0604020202020204" pitchFamily="34" charset="0"/>
              </a:rPr>
              <a:t>simpleService</a:t>
            </a:r>
            <a:r>
              <a:rPr lang="en-US" sz="1200" dirty="0">
                <a:solidFill>
                  <a:srgbClr val="FF0000"/>
                </a:solidFill>
                <a:latin typeface="Arial" panose="020B0604020202020204" pitchFamily="34" charset="0"/>
                <a:ea typeface="Helvetica Light"/>
                <a:cs typeface="Arial" panose="020B0604020202020204" pitchFamily="34" charset="0"/>
              </a:rPr>
              <a:t>; </a:t>
            </a:r>
          </a:p>
          <a:p>
            <a:pPr lvl="1"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   } </a:t>
            </a:r>
          </a:p>
          <a:p>
            <a:pPr lvl="1" defTabSz="457200">
              <a:spcBef>
                <a:spcPts val="900"/>
              </a:spcBef>
            </a:pPr>
            <a:r>
              <a:rPr lang="en-US" sz="1200" dirty="0">
                <a:solidFill>
                  <a:srgbClr val="FF0000"/>
                </a:solidFill>
                <a:latin typeface="Arial" panose="020B0604020202020204" pitchFamily="34" charset="0"/>
                <a:ea typeface="Helvetica Light"/>
                <a:cs typeface="Arial" panose="020B0604020202020204" pitchFamily="34" charset="0"/>
              </a:rPr>
              <a:t>   @Bean public </a:t>
            </a:r>
            <a:r>
              <a:rPr lang="en-US" sz="1200" dirty="0" err="1">
                <a:solidFill>
                  <a:srgbClr val="FF0000"/>
                </a:solidFill>
                <a:latin typeface="Arial" panose="020B0604020202020204" pitchFamily="34" charset="0"/>
                <a:ea typeface="Helvetica Light"/>
                <a:cs typeface="Arial" panose="020B0604020202020204" pitchFamily="34" charset="0"/>
              </a:rPr>
              <a:t>SimpleDao</a:t>
            </a:r>
            <a:r>
              <a:rPr lang="en-US" sz="1200" dirty="0">
                <a:solidFill>
                  <a:srgbClr val="FF0000"/>
                </a:solidFill>
                <a:latin typeface="Arial" panose="020B0604020202020204" pitchFamily="34" charset="0"/>
                <a:ea typeface="Helvetica Light"/>
                <a:cs typeface="Arial" panose="020B0604020202020204" pitchFamily="34" charset="0"/>
              </a:rPr>
              <a:t> </a:t>
            </a:r>
            <a:r>
              <a:rPr lang="en-US" sz="1200" dirty="0" err="1">
                <a:solidFill>
                  <a:srgbClr val="FF0000"/>
                </a:solidFill>
                <a:latin typeface="Arial" panose="020B0604020202020204" pitchFamily="34" charset="0"/>
                <a:ea typeface="Helvetica Light"/>
                <a:cs typeface="Arial" panose="020B0604020202020204" pitchFamily="34" charset="0"/>
              </a:rPr>
              <a:t>simpleDao</a:t>
            </a:r>
            <a:r>
              <a:rPr lang="en-US" sz="1200" dirty="0">
                <a:solidFill>
                  <a:srgbClr val="FF0000"/>
                </a:solidFill>
                <a:latin typeface="Arial" panose="020B0604020202020204" pitchFamily="34" charset="0"/>
                <a:ea typeface="Helvetica Light"/>
                <a:cs typeface="Arial" panose="020B0604020202020204" pitchFamily="34" charset="0"/>
              </a:rPr>
              <a:t>() { return new </a:t>
            </a:r>
            <a:r>
              <a:rPr lang="en-US" sz="1200" dirty="0" err="1">
                <a:solidFill>
                  <a:srgbClr val="FF0000"/>
                </a:solidFill>
                <a:latin typeface="Arial" panose="020B0604020202020204" pitchFamily="34" charset="0"/>
                <a:ea typeface="Helvetica Light"/>
                <a:cs typeface="Arial" panose="020B0604020202020204" pitchFamily="34" charset="0"/>
              </a:rPr>
              <a:t>SimpleDaoImpl</a:t>
            </a:r>
            <a:r>
              <a:rPr lang="en-US" sz="1200" dirty="0">
                <a:solidFill>
                  <a:srgbClr val="FF0000"/>
                </a:solidFill>
                <a:latin typeface="Arial" panose="020B0604020202020204" pitchFamily="34" charset="0"/>
                <a:ea typeface="Helvetica Light"/>
                <a:cs typeface="Arial" panose="020B0604020202020204" pitchFamily="34" charset="0"/>
              </a:rPr>
              <a:t>();}}</a:t>
            </a:r>
          </a:p>
        </p:txBody>
      </p:sp>
      <p:sp>
        <p:nvSpPr>
          <p:cNvPr id="800" name="Title Goes Here"/>
          <p:cNvSpPr txBox="1"/>
          <p:nvPr/>
        </p:nvSpPr>
        <p:spPr>
          <a:xfrm>
            <a:off x="859021" y="979619"/>
            <a:ext cx="7353326" cy="3667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lnSpc>
                <a:spcPct val="80000"/>
              </a:lnSpc>
              <a:defRPr sz="5000" cap="none" spc="-150">
                <a:solidFill>
                  <a:srgbClr val="1D1D1D"/>
                </a:solidFill>
              </a:defRPr>
            </a:lvl1pPr>
          </a:lstStyle>
          <a:p>
            <a:r>
              <a:rPr lang="en-US" sz="2500" dirty="0"/>
              <a:t>@Configuration – part I</a:t>
            </a:r>
          </a:p>
        </p:txBody>
      </p:sp>
      <p:sp>
        <p:nvSpPr>
          <p:cNvPr id="6" name="Slide Number">
            <a:extLst>
              <a:ext uri="{FF2B5EF4-FFF2-40B4-BE49-F238E27FC236}">
                <a16:creationId xmlns:a16="http://schemas.microsoft.com/office/drawing/2014/main" id="{FEB07523-0DF3-2B40-AE56-10920CA026BC}"/>
              </a:ext>
            </a:extLst>
          </p:cNvP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horz" lIns="35719" tIns="35719" rIns="35719" bIns="35719" rtlCol="0" anchor="ctr"/>
          <a:lstStyle>
            <a:lvl1pPr defTabSz="410766"/>
          </a:lstStyle>
          <a:p>
            <a:fld id="{86CB4B4D-7CA3-9044-876B-883B54F8677D}" type="slidenum">
              <a:rPr/>
              <a:t>7</a:t>
            </a:fld>
            <a:endParaRPr dirty="0"/>
          </a:p>
        </p:txBody>
      </p:sp>
    </p:spTree>
    <p:extLst>
      <p:ext uri="{BB962C8B-B14F-4D97-AF65-F5344CB8AC3E}">
        <p14:creationId xmlns:p14="http://schemas.microsoft.com/office/powerpoint/2010/main" val="3608916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 name="What is simply dummy text of the printing and typesetting industry has been the industry's standard dummy text ever since the 1500s when an unknown printer took a galley of type and scrambled it to make a type specimen book it has. Also, people love to h"/>
          <p:cNvSpPr txBox="1"/>
          <p:nvPr/>
        </p:nvSpPr>
        <p:spPr>
          <a:xfrm>
            <a:off x="859021" y="1393090"/>
            <a:ext cx="8113035" cy="55912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spAutoFit/>
          </a:bodyPr>
          <a:lstStyle/>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@Configuration public class </a:t>
            </a:r>
            <a:r>
              <a:rPr lang="en-US" sz="1200" dirty="0" err="1">
                <a:solidFill>
                  <a:srgbClr val="FF0000"/>
                </a:solidFill>
                <a:latin typeface="Arial" panose="020B0604020202020204" pitchFamily="34" charset="0"/>
                <a:ea typeface="Helvetica Light"/>
                <a:cs typeface="Arial" panose="020B0604020202020204" pitchFamily="34" charset="0"/>
              </a:rPr>
              <a:t>ServiceConfig</a:t>
            </a:r>
            <a:r>
              <a:rPr lang="en-US" sz="1200" dirty="0">
                <a:solidFill>
                  <a:srgbClr val="FF0000"/>
                </a:solidFill>
                <a:latin typeface="Arial" panose="020B0604020202020204" pitchFamily="34" charset="0"/>
                <a:ea typeface="Helvetica Light"/>
                <a:cs typeface="Arial" panose="020B0604020202020204" pitchFamily="34" charset="0"/>
              </a:rPr>
              <a:t> {</a:t>
            </a:r>
          </a:p>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    @Autowired private </a:t>
            </a:r>
            <a:r>
              <a:rPr lang="en-US" sz="1200" dirty="0" err="1">
                <a:solidFill>
                  <a:srgbClr val="FF0000"/>
                </a:solidFill>
                <a:latin typeface="Arial" panose="020B0604020202020204" pitchFamily="34" charset="0"/>
                <a:ea typeface="Helvetica Light"/>
                <a:cs typeface="Arial" panose="020B0604020202020204" pitchFamily="34" charset="0"/>
              </a:rPr>
              <a:t>AccountRepository</a:t>
            </a:r>
            <a:r>
              <a:rPr lang="en-US" sz="1200" dirty="0">
                <a:solidFill>
                  <a:srgbClr val="FF0000"/>
                </a:solidFill>
                <a:latin typeface="Arial" panose="020B0604020202020204" pitchFamily="34" charset="0"/>
                <a:ea typeface="Helvetica Light"/>
                <a:cs typeface="Arial" panose="020B0604020202020204" pitchFamily="34" charset="0"/>
              </a:rPr>
              <a:t> </a:t>
            </a:r>
            <a:r>
              <a:rPr lang="en-US" sz="1200" dirty="0" err="1">
                <a:solidFill>
                  <a:srgbClr val="FF0000"/>
                </a:solidFill>
                <a:latin typeface="Arial" panose="020B0604020202020204" pitchFamily="34" charset="0"/>
                <a:ea typeface="Helvetica Light"/>
                <a:cs typeface="Arial" panose="020B0604020202020204" pitchFamily="34" charset="0"/>
              </a:rPr>
              <a:t>accountRepository</a:t>
            </a:r>
            <a:r>
              <a:rPr lang="en-US" sz="1200" dirty="0">
                <a:solidFill>
                  <a:srgbClr val="FF0000"/>
                </a:solidFill>
                <a:latin typeface="Arial" panose="020B0604020202020204" pitchFamily="34" charset="0"/>
                <a:ea typeface="Helvetica Light"/>
                <a:cs typeface="Arial" panose="020B0604020202020204" pitchFamily="34" charset="0"/>
              </a:rPr>
              <a:t>;</a:t>
            </a:r>
          </a:p>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    @Bean public </a:t>
            </a:r>
            <a:r>
              <a:rPr lang="en-US" sz="1200" dirty="0" err="1">
                <a:solidFill>
                  <a:srgbClr val="FF0000"/>
                </a:solidFill>
                <a:latin typeface="Arial" panose="020B0604020202020204" pitchFamily="34" charset="0"/>
                <a:ea typeface="Helvetica Light"/>
                <a:cs typeface="Arial" panose="020B0604020202020204" pitchFamily="34" charset="0"/>
              </a:rPr>
              <a:t>TransferService</a:t>
            </a:r>
            <a:r>
              <a:rPr lang="en-US" sz="1200" dirty="0">
                <a:solidFill>
                  <a:srgbClr val="FF0000"/>
                </a:solidFill>
                <a:latin typeface="Arial" panose="020B0604020202020204" pitchFamily="34" charset="0"/>
                <a:ea typeface="Helvetica Light"/>
                <a:cs typeface="Arial" panose="020B0604020202020204" pitchFamily="34" charset="0"/>
              </a:rPr>
              <a:t> </a:t>
            </a:r>
            <a:r>
              <a:rPr lang="en-US" sz="1200" dirty="0" err="1">
                <a:solidFill>
                  <a:srgbClr val="FF0000"/>
                </a:solidFill>
                <a:latin typeface="Arial" panose="020B0604020202020204" pitchFamily="34" charset="0"/>
                <a:ea typeface="Helvetica Light"/>
                <a:cs typeface="Arial" panose="020B0604020202020204" pitchFamily="34" charset="0"/>
              </a:rPr>
              <a:t>transferService</a:t>
            </a:r>
            <a:r>
              <a:rPr lang="en-US" sz="1200" dirty="0">
                <a:solidFill>
                  <a:srgbClr val="FF0000"/>
                </a:solidFill>
                <a:latin typeface="Arial" panose="020B0604020202020204" pitchFamily="34" charset="0"/>
                <a:ea typeface="Helvetica Light"/>
                <a:cs typeface="Arial" panose="020B0604020202020204" pitchFamily="34" charset="0"/>
              </a:rPr>
              <a:t>() {</a:t>
            </a:r>
          </a:p>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        return new </a:t>
            </a:r>
            <a:r>
              <a:rPr lang="en-US" sz="1200" dirty="0" err="1">
                <a:solidFill>
                  <a:srgbClr val="FF0000"/>
                </a:solidFill>
                <a:latin typeface="Arial" panose="020B0604020202020204" pitchFamily="34" charset="0"/>
                <a:ea typeface="Helvetica Light"/>
                <a:cs typeface="Arial" panose="020B0604020202020204" pitchFamily="34" charset="0"/>
              </a:rPr>
              <a:t>TransferServiceImpl</a:t>
            </a:r>
            <a:r>
              <a:rPr lang="en-US" sz="1200" dirty="0">
                <a:solidFill>
                  <a:srgbClr val="FF0000"/>
                </a:solidFill>
                <a:latin typeface="Arial" panose="020B0604020202020204" pitchFamily="34" charset="0"/>
                <a:ea typeface="Helvetica Light"/>
                <a:cs typeface="Arial" panose="020B0604020202020204" pitchFamily="34" charset="0"/>
              </a:rPr>
              <a:t>(</a:t>
            </a:r>
            <a:r>
              <a:rPr lang="en-US" sz="1200" dirty="0" err="1">
                <a:solidFill>
                  <a:srgbClr val="FF0000"/>
                </a:solidFill>
                <a:latin typeface="Arial" panose="020B0604020202020204" pitchFamily="34" charset="0"/>
                <a:ea typeface="Helvetica Light"/>
                <a:cs typeface="Arial" panose="020B0604020202020204" pitchFamily="34" charset="0"/>
              </a:rPr>
              <a:t>accountRepository</a:t>
            </a:r>
            <a:r>
              <a:rPr lang="en-US" sz="1200" dirty="0">
                <a:solidFill>
                  <a:srgbClr val="FF0000"/>
                </a:solidFill>
                <a:latin typeface="Arial" panose="020B0604020202020204" pitchFamily="34" charset="0"/>
                <a:ea typeface="Helvetica Light"/>
                <a:cs typeface="Arial" panose="020B0604020202020204" pitchFamily="34" charset="0"/>
              </a:rPr>
              <a:t>);</a:t>
            </a:r>
          </a:p>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    }</a:t>
            </a:r>
          </a:p>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a:t>
            </a:r>
          </a:p>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@Configuration public class </a:t>
            </a:r>
            <a:r>
              <a:rPr lang="en-US" sz="1200" dirty="0" err="1">
                <a:solidFill>
                  <a:srgbClr val="FF0000"/>
                </a:solidFill>
                <a:latin typeface="Arial" panose="020B0604020202020204" pitchFamily="34" charset="0"/>
                <a:ea typeface="Helvetica Light"/>
                <a:cs typeface="Arial" panose="020B0604020202020204" pitchFamily="34" charset="0"/>
              </a:rPr>
              <a:t>RepositoryConfig</a:t>
            </a:r>
            <a:r>
              <a:rPr lang="en-US" sz="1200" dirty="0">
                <a:solidFill>
                  <a:srgbClr val="FF0000"/>
                </a:solidFill>
                <a:latin typeface="Arial" panose="020B0604020202020204" pitchFamily="34" charset="0"/>
                <a:ea typeface="Helvetica Light"/>
                <a:cs typeface="Arial" panose="020B0604020202020204" pitchFamily="34" charset="0"/>
              </a:rPr>
              <a:t> {</a:t>
            </a:r>
          </a:p>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    @Autowired private </a:t>
            </a:r>
            <a:r>
              <a:rPr lang="en-US" sz="1200" dirty="0" err="1">
                <a:solidFill>
                  <a:srgbClr val="FF0000"/>
                </a:solidFill>
                <a:latin typeface="Arial" panose="020B0604020202020204" pitchFamily="34" charset="0"/>
                <a:ea typeface="Helvetica Light"/>
                <a:cs typeface="Arial" panose="020B0604020202020204" pitchFamily="34" charset="0"/>
              </a:rPr>
              <a:t>DataSource</a:t>
            </a:r>
            <a:r>
              <a:rPr lang="en-US" sz="1200" dirty="0">
                <a:solidFill>
                  <a:srgbClr val="FF0000"/>
                </a:solidFill>
                <a:latin typeface="Arial" panose="020B0604020202020204" pitchFamily="34" charset="0"/>
                <a:ea typeface="Helvetica Light"/>
                <a:cs typeface="Arial" panose="020B0604020202020204" pitchFamily="34" charset="0"/>
              </a:rPr>
              <a:t> </a:t>
            </a:r>
            <a:r>
              <a:rPr lang="en-US" sz="1200" dirty="0" err="1">
                <a:solidFill>
                  <a:srgbClr val="FF0000"/>
                </a:solidFill>
                <a:latin typeface="Arial" panose="020B0604020202020204" pitchFamily="34" charset="0"/>
                <a:ea typeface="Helvetica Light"/>
                <a:cs typeface="Arial" panose="020B0604020202020204" pitchFamily="34" charset="0"/>
              </a:rPr>
              <a:t>dataSource</a:t>
            </a:r>
            <a:r>
              <a:rPr lang="en-US" sz="1200" dirty="0">
                <a:solidFill>
                  <a:srgbClr val="FF0000"/>
                </a:solidFill>
                <a:latin typeface="Arial" panose="020B0604020202020204" pitchFamily="34" charset="0"/>
                <a:ea typeface="Helvetica Light"/>
                <a:cs typeface="Arial" panose="020B0604020202020204" pitchFamily="34" charset="0"/>
              </a:rPr>
              <a:t>;</a:t>
            </a:r>
          </a:p>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    @Bean public </a:t>
            </a:r>
            <a:r>
              <a:rPr lang="en-US" sz="1200" dirty="0" err="1">
                <a:solidFill>
                  <a:srgbClr val="FF0000"/>
                </a:solidFill>
                <a:latin typeface="Arial" panose="020B0604020202020204" pitchFamily="34" charset="0"/>
                <a:ea typeface="Helvetica Light"/>
                <a:cs typeface="Arial" panose="020B0604020202020204" pitchFamily="34" charset="0"/>
              </a:rPr>
              <a:t>AccountRepository</a:t>
            </a:r>
            <a:r>
              <a:rPr lang="en-US" sz="1200" dirty="0">
                <a:solidFill>
                  <a:srgbClr val="FF0000"/>
                </a:solidFill>
                <a:latin typeface="Arial" panose="020B0604020202020204" pitchFamily="34" charset="0"/>
                <a:ea typeface="Helvetica Light"/>
                <a:cs typeface="Arial" panose="020B0604020202020204" pitchFamily="34" charset="0"/>
              </a:rPr>
              <a:t> </a:t>
            </a:r>
            <a:r>
              <a:rPr lang="en-US" sz="1200" dirty="0" err="1">
                <a:solidFill>
                  <a:srgbClr val="FF0000"/>
                </a:solidFill>
                <a:latin typeface="Arial" panose="020B0604020202020204" pitchFamily="34" charset="0"/>
                <a:ea typeface="Helvetica Light"/>
                <a:cs typeface="Arial" panose="020B0604020202020204" pitchFamily="34" charset="0"/>
              </a:rPr>
              <a:t>accountRepository</a:t>
            </a:r>
            <a:r>
              <a:rPr lang="en-US" sz="1200" dirty="0">
                <a:solidFill>
                  <a:srgbClr val="FF0000"/>
                </a:solidFill>
                <a:latin typeface="Arial" panose="020B0604020202020204" pitchFamily="34" charset="0"/>
                <a:ea typeface="Helvetica Light"/>
                <a:cs typeface="Arial" panose="020B0604020202020204" pitchFamily="34" charset="0"/>
              </a:rPr>
              <a:t>() {</a:t>
            </a:r>
          </a:p>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        return new </a:t>
            </a:r>
            <a:r>
              <a:rPr lang="en-US" sz="1200" dirty="0" err="1">
                <a:solidFill>
                  <a:srgbClr val="FF0000"/>
                </a:solidFill>
                <a:latin typeface="Arial" panose="020B0604020202020204" pitchFamily="34" charset="0"/>
                <a:ea typeface="Helvetica Light"/>
                <a:cs typeface="Arial" panose="020B0604020202020204" pitchFamily="34" charset="0"/>
              </a:rPr>
              <a:t>JdbcAccountRepository</a:t>
            </a:r>
            <a:r>
              <a:rPr lang="en-US" sz="1200" dirty="0">
                <a:solidFill>
                  <a:srgbClr val="FF0000"/>
                </a:solidFill>
                <a:latin typeface="Arial" panose="020B0604020202020204" pitchFamily="34" charset="0"/>
                <a:ea typeface="Helvetica Light"/>
                <a:cs typeface="Arial" panose="020B0604020202020204" pitchFamily="34" charset="0"/>
              </a:rPr>
              <a:t>(</a:t>
            </a:r>
            <a:r>
              <a:rPr lang="en-US" sz="1200" dirty="0" err="1">
                <a:solidFill>
                  <a:srgbClr val="FF0000"/>
                </a:solidFill>
                <a:latin typeface="Arial" panose="020B0604020202020204" pitchFamily="34" charset="0"/>
                <a:ea typeface="Helvetica Light"/>
                <a:cs typeface="Arial" panose="020B0604020202020204" pitchFamily="34" charset="0"/>
              </a:rPr>
              <a:t>dataSource</a:t>
            </a:r>
            <a:r>
              <a:rPr lang="en-US" sz="1200" dirty="0">
                <a:solidFill>
                  <a:srgbClr val="FF0000"/>
                </a:solidFill>
                <a:latin typeface="Arial" panose="020B0604020202020204" pitchFamily="34" charset="0"/>
                <a:ea typeface="Helvetica Light"/>
                <a:cs typeface="Arial" panose="020B0604020202020204" pitchFamily="34" charset="0"/>
              </a:rPr>
              <a:t>);</a:t>
            </a:r>
          </a:p>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    }</a:t>
            </a:r>
          </a:p>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a:t>
            </a:r>
          </a:p>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@Configuration</a:t>
            </a:r>
          </a:p>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@Import({ServiceConfig.class, </a:t>
            </a:r>
            <a:r>
              <a:rPr lang="en-US" sz="1200" dirty="0" err="1">
                <a:solidFill>
                  <a:srgbClr val="FF0000"/>
                </a:solidFill>
                <a:latin typeface="Arial" panose="020B0604020202020204" pitchFamily="34" charset="0"/>
                <a:ea typeface="Helvetica Light"/>
                <a:cs typeface="Arial" panose="020B0604020202020204" pitchFamily="34" charset="0"/>
              </a:rPr>
              <a:t>RepositoryConfig.class</a:t>
            </a:r>
            <a:r>
              <a:rPr lang="en-US" sz="1200" dirty="0">
                <a:solidFill>
                  <a:srgbClr val="FF0000"/>
                </a:solidFill>
                <a:latin typeface="Arial" panose="020B0604020202020204" pitchFamily="34" charset="0"/>
                <a:ea typeface="Helvetica Light"/>
                <a:cs typeface="Arial" panose="020B0604020202020204" pitchFamily="34" charset="0"/>
              </a:rPr>
              <a:t>})</a:t>
            </a:r>
          </a:p>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public class </a:t>
            </a:r>
            <a:r>
              <a:rPr lang="en-US" sz="1200" dirty="0" err="1">
                <a:solidFill>
                  <a:srgbClr val="FF0000"/>
                </a:solidFill>
                <a:latin typeface="Arial" panose="020B0604020202020204" pitchFamily="34" charset="0"/>
                <a:ea typeface="Helvetica Light"/>
                <a:cs typeface="Arial" panose="020B0604020202020204" pitchFamily="34" charset="0"/>
              </a:rPr>
              <a:t>SystemConfig</a:t>
            </a:r>
            <a:r>
              <a:rPr lang="en-US" sz="1200" dirty="0">
                <a:solidFill>
                  <a:srgbClr val="FF0000"/>
                </a:solidFill>
                <a:latin typeface="Arial" panose="020B0604020202020204" pitchFamily="34" charset="0"/>
                <a:ea typeface="Helvetica Light"/>
                <a:cs typeface="Arial" panose="020B0604020202020204" pitchFamily="34" charset="0"/>
              </a:rPr>
              <a:t> {</a:t>
            </a:r>
          </a:p>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    @Bean public </a:t>
            </a:r>
            <a:r>
              <a:rPr lang="en-US" sz="1200" dirty="0" err="1">
                <a:solidFill>
                  <a:srgbClr val="FF0000"/>
                </a:solidFill>
                <a:latin typeface="Arial" panose="020B0604020202020204" pitchFamily="34" charset="0"/>
                <a:ea typeface="Helvetica Light"/>
                <a:cs typeface="Arial" panose="020B0604020202020204" pitchFamily="34" charset="0"/>
              </a:rPr>
              <a:t>DataSource</a:t>
            </a:r>
            <a:r>
              <a:rPr lang="en-US" sz="1200" dirty="0">
                <a:solidFill>
                  <a:srgbClr val="FF0000"/>
                </a:solidFill>
                <a:latin typeface="Arial" panose="020B0604020202020204" pitchFamily="34" charset="0"/>
                <a:ea typeface="Helvetica Light"/>
                <a:cs typeface="Arial" panose="020B0604020202020204" pitchFamily="34" charset="0"/>
              </a:rPr>
              <a:t> </a:t>
            </a:r>
            <a:r>
              <a:rPr lang="en-US" sz="1200" dirty="0" err="1">
                <a:solidFill>
                  <a:srgbClr val="FF0000"/>
                </a:solidFill>
                <a:latin typeface="Arial" panose="020B0604020202020204" pitchFamily="34" charset="0"/>
                <a:ea typeface="Helvetica Light"/>
                <a:cs typeface="Arial" panose="020B0604020202020204" pitchFamily="34" charset="0"/>
              </a:rPr>
              <a:t>dataSource</a:t>
            </a:r>
            <a:r>
              <a:rPr lang="en-US" sz="1200" dirty="0">
                <a:solidFill>
                  <a:srgbClr val="FF0000"/>
                </a:solidFill>
                <a:latin typeface="Arial" panose="020B0604020202020204" pitchFamily="34" charset="0"/>
                <a:ea typeface="Helvetica Light"/>
                <a:cs typeface="Arial" panose="020B0604020202020204" pitchFamily="34" charset="0"/>
              </a:rPr>
              <a:t>() {</a:t>
            </a:r>
          </a:p>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         return new </a:t>
            </a:r>
            <a:r>
              <a:rPr lang="en-US" sz="1200" dirty="0" err="1">
                <a:solidFill>
                  <a:srgbClr val="FF0000"/>
                </a:solidFill>
                <a:latin typeface="Arial" panose="020B0604020202020204" pitchFamily="34" charset="0"/>
                <a:ea typeface="Helvetica Light"/>
                <a:cs typeface="Arial" panose="020B0604020202020204" pitchFamily="34" charset="0"/>
              </a:rPr>
              <a:t>DataSource</a:t>
            </a:r>
            <a:r>
              <a:rPr lang="en-US" sz="1200" dirty="0">
                <a:solidFill>
                  <a:srgbClr val="FF0000"/>
                </a:solidFill>
                <a:latin typeface="Arial" panose="020B0604020202020204" pitchFamily="34" charset="0"/>
                <a:ea typeface="Helvetica Light"/>
                <a:cs typeface="Arial" panose="020B0604020202020204" pitchFamily="34" charset="0"/>
              </a:rPr>
              <a:t>();</a:t>
            </a:r>
          </a:p>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    }</a:t>
            </a:r>
          </a:p>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a:t>
            </a:r>
          </a:p>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public static void main(String[] </a:t>
            </a:r>
            <a:r>
              <a:rPr lang="en-US" sz="1200" dirty="0" err="1">
                <a:solidFill>
                  <a:srgbClr val="FF0000"/>
                </a:solidFill>
                <a:latin typeface="Arial" panose="020B0604020202020204" pitchFamily="34" charset="0"/>
                <a:ea typeface="Helvetica Light"/>
                <a:cs typeface="Arial" panose="020B0604020202020204" pitchFamily="34" charset="0"/>
              </a:rPr>
              <a:t>args</a:t>
            </a:r>
            <a:r>
              <a:rPr lang="en-US" sz="1200" dirty="0">
                <a:solidFill>
                  <a:srgbClr val="FF0000"/>
                </a:solidFill>
                <a:latin typeface="Arial" panose="020B0604020202020204" pitchFamily="34" charset="0"/>
                <a:ea typeface="Helvetica Light"/>
                <a:cs typeface="Arial" panose="020B0604020202020204" pitchFamily="34" charset="0"/>
              </a:rPr>
              <a:t>) {</a:t>
            </a:r>
          </a:p>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    </a:t>
            </a:r>
            <a:r>
              <a:rPr lang="en-US" sz="1200" dirty="0" err="1">
                <a:solidFill>
                  <a:srgbClr val="FF0000"/>
                </a:solidFill>
                <a:latin typeface="Arial" panose="020B0604020202020204" pitchFamily="34" charset="0"/>
                <a:ea typeface="Helvetica Light"/>
                <a:cs typeface="Arial" panose="020B0604020202020204" pitchFamily="34" charset="0"/>
              </a:rPr>
              <a:t>ApplicationContext</a:t>
            </a:r>
            <a:r>
              <a:rPr lang="en-US" sz="1200" dirty="0">
                <a:solidFill>
                  <a:srgbClr val="FF0000"/>
                </a:solidFill>
                <a:latin typeface="Arial" panose="020B0604020202020204" pitchFamily="34" charset="0"/>
                <a:ea typeface="Helvetica Light"/>
                <a:cs typeface="Arial" panose="020B0604020202020204" pitchFamily="34" charset="0"/>
              </a:rPr>
              <a:t> </a:t>
            </a:r>
            <a:r>
              <a:rPr lang="en-US" sz="1200" dirty="0" err="1">
                <a:solidFill>
                  <a:srgbClr val="FF0000"/>
                </a:solidFill>
                <a:latin typeface="Arial" panose="020B0604020202020204" pitchFamily="34" charset="0"/>
                <a:ea typeface="Helvetica Light"/>
                <a:cs typeface="Arial" panose="020B0604020202020204" pitchFamily="34" charset="0"/>
              </a:rPr>
              <a:t>ctx</a:t>
            </a:r>
            <a:r>
              <a:rPr lang="en-US" sz="1200" dirty="0">
                <a:solidFill>
                  <a:srgbClr val="FF0000"/>
                </a:solidFill>
                <a:latin typeface="Arial" panose="020B0604020202020204" pitchFamily="34" charset="0"/>
                <a:ea typeface="Helvetica Light"/>
                <a:cs typeface="Arial" panose="020B0604020202020204" pitchFamily="34" charset="0"/>
              </a:rPr>
              <a:t> = new </a:t>
            </a:r>
            <a:r>
              <a:rPr lang="en-US" sz="1200" dirty="0" err="1">
                <a:solidFill>
                  <a:srgbClr val="FF0000"/>
                </a:solidFill>
                <a:latin typeface="Arial" panose="020B0604020202020204" pitchFamily="34" charset="0"/>
                <a:ea typeface="Helvetica Light"/>
                <a:cs typeface="Arial" panose="020B0604020202020204" pitchFamily="34" charset="0"/>
              </a:rPr>
              <a:t>AnnotationConfigApplicationContext</a:t>
            </a:r>
            <a:r>
              <a:rPr lang="en-US" sz="1200" dirty="0">
                <a:solidFill>
                  <a:srgbClr val="FF0000"/>
                </a:solidFill>
                <a:latin typeface="Arial" panose="020B0604020202020204" pitchFamily="34" charset="0"/>
                <a:ea typeface="Helvetica Light"/>
                <a:cs typeface="Arial" panose="020B0604020202020204" pitchFamily="34" charset="0"/>
              </a:rPr>
              <a:t>(</a:t>
            </a:r>
            <a:r>
              <a:rPr lang="en-US" sz="1200" dirty="0" err="1">
                <a:solidFill>
                  <a:srgbClr val="FF0000"/>
                </a:solidFill>
                <a:latin typeface="Arial" panose="020B0604020202020204" pitchFamily="34" charset="0"/>
                <a:ea typeface="Helvetica Light"/>
                <a:cs typeface="Arial" panose="020B0604020202020204" pitchFamily="34" charset="0"/>
              </a:rPr>
              <a:t>SystemConfig.class</a:t>
            </a:r>
            <a:r>
              <a:rPr lang="en-US" sz="1200" dirty="0">
                <a:solidFill>
                  <a:srgbClr val="FF0000"/>
                </a:solidFill>
                <a:latin typeface="Arial" panose="020B0604020202020204" pitchFamily="34" charset="0"/>
                <a:ea typeface="Helvetica Light"/>
                <a:cs typeface="Arial" panose="020B0604020202020204" pitchFamily="34" charset="0"/>
              </a:rPr>
              <a:t>);</a:t>
            </a:r>
          </a:p>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    // everything wires up across configuration classes...</a:t>
            </a:r>
          </a:p>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    </a:t>
            </a:r>
            <a:r>
              <a:rPr lang="en-US" sz="1200" dirty="0" err="1">
                <a:solidFill>
                  <a:srgbClr val="FF0000"/>
                </a:solidFill>
                <a:latin typeface="Arial" panose="020B0604020202020204" pitchFamily="34" charset="0"/>
                <a:ea typeface="Helvetica Light"/>
                <a:cs typeface="Arial" panose="020B0604020202020204" pitchFamily="34" charset="0"/>
              </a:rPr>
              <a:t>TransferService</a:t>
            </a:r>
            <a:r>
              <a:rPr lang="en-US" sz="1200" dirty="0">
                <a:solidFill>
                  <a:srgbClr val="FF0000"/>
                </a:solidFill>
                <a:latin typeface="Arial" panose="020B0604020202020204" pitchFamily="34" charset="0"/>
                <a:ea typeface="Helvetica Light"/>
                <a:cs typeface="Arial" panose="020B0604020202020204" pitchFamily="34" charset="0"/>
              </a:rPr>
              <a:t> </a:t>
            </a:r>
            <a:r>
              <a:rPr lang="en-US" sz="1200" dirty="0" err="1">
                <a:solidFill>
                  <a:srgbClr val="FF0000"/>
                </a:solidFill>
                <a:latin typeface="Arial" panose="020B0604020202020204" pitchFamily="34" charset="0"/>
                <a:ea typeface="Helvetica Light"/>
                <a:cs typeface="Arial" panose="020B0604020202020204" pitchFamily="34" charset="0"/>
              </a:rPr>
              <a:t>transferService</a:t>
            </a:r>
            <a:r>
              <a:rPr lang="en-US" sz="1200" dirty="0">
                <a:solidFill>
                  <a:srgbClr val="FF0000"/>
                </a:solidFill>
                <a:latin typeface="Arial" panose="020B0604020202020204" pitchFamily="34" charset="0"/>
                <a:ea typeface="Helvetica Light"/>
                <a:cs typeface="Arial" panose="020B0604020202020204" pitchFamily="34" charset="0"/>
              </a:rPr>
              <a:t> = </a:t>
            </a:r>
            <a:r>
              <a:rPr lang="en-US" sz="1200" dirty="0" err="1">
                <a:solidFill>
                  <a:srgbClr val="FF0000"/>
                </a:solidFill>
                <a:latin typeface="Arial" panose="020B0604020202020204" pitchFamily="34" charset="0"/>
                <a:ea typeface="Helvetica Light"/>
                <a:cs typeface="Arial" panose="020B0604020202020204" pitchFamily="34" charset="0"/>
              </a:rPr>
              <a:t>ctx.getBean</a:t>
            </a:r>
            <a:r>
              <a:rPr lang="en-US" sz="1200" dirty="0">
                <a:solidFill>
                  <a:srgbClr val="FF0000"/>
                </a:solidFill>
                <a:latin typeface="Arial" panose="020B0604020202020204" pitchFamily="34" charset="0"/>
                <a:ea typeface="Helvetica Light"/>
                <a:cs typeface="Arial" panose="020B0604020202020204" pitchFamily="34" charset="0"/>
              </a:rPr>
              <a:t>(</a:t>
            </a:r>
            <a:r>
              <a:rPr lang="en-US" sz="1200" dirty="0" err="1">
                <a:solidFill>
                  <a:srgbClr val="FF0000"/>
                </a:solidFill>
                <a:latin typeface="Arial" panose="020B0604020202020204" pitchFamily="34" charset="0"/>
                <a:ea typeface="Helvetica Light"/>
                <a:cs typeface="Arial" panose="020B0604020202020204" pitchFamily="34" charset="0"/>
              </a:rPr>
              <a:t>TransferService.class</a:t>
            </a:r>
            <a:r>
              <a:rPr lang="en-US" sz="1200" dirty="0">
                <a:solidFill>
                  <a:srgbClr val="FF0000"/>
                </a:solidFill>
                <a:latin typeface="Arial" panose="020B0604020202020204" pitchFamily="34" charset="0"/>
                <a:ea typeface="Helvetica Light"/>
                <a:cs typeface="Arial" panose="020B0604020202020204" pitchFamily="34" charset="0"/>
              </a:rPr>
              <a:t>);</a:t>
            </a:r>
          </a:p>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    </a:t>
            </a:r>
            <a:r>
              <a:rPr lang="en-US" sz="1200" dirty="0" err="1">
                <a:solidFill>
                  <a:srgbClr val="FF0000"/>
                </a:solidFill>
                <a:latin typeface="Arial" panose="020B0604020202020204" pitchFamily="34" charset="0"/>
                <a:ea typeface="Helvetica Light"/>
                <a:cs typeface="Arial" panose="020B0604020202020204" pitchFamily="34" charset="0"/>
              </a:rPr>
              <a:t>transferService.transfer</a:t>
            </a:r>
            <a:r>
              <a:rPr lang="en-US" sz="1200" dirty="0">
                <a:solidFill>
                  <a:srgbClr val="FF0000"/>
                </a:solidFill>
                <a:latin typeface="Arial" panose="020B0604020202020204" pitchFamily="34" charset="0"/>
                <a:ea typeface="Helvetica Light"/>
                <a:cs typeface="Arial" panose="020B0604020202020204" pitchFamily="34" charset="0"/>
              </a:rPr>
              <a:t>(100.00, "A123", "C456");</a:t>
            </a:r>
          </a:p>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a:t>
            </a:r>
          </a:p>
        </p:txBody>
      </p:sp>
      <p:sp>
        <p:nvSpPr>
          <p:cNvPr id="800" name="Title Goes Here"/>
          <p:cNvSpPr txBox="1"/>
          <p:nvPr/>
        </p:nvSpPr>
        <p:spPr>
          <a:xfrm>
            <a:off x="859021" y="979619"/>
            <a:ext cx="7353326" cy="3667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lnSpc>
                <a:spcPct val="80000"/>
              </a:lnSpc>
              <a:defRPr sz="5000" cap="none" spc="-150">
                <a:solidFill>
                  <a:srgbClr val="1D1D1D"/>
                </a:solidFill>
              </a:defRPr>
            </a:lvl1pPr>
          </a:lstStyle>
          <a:p>
            <a:r>
              <a:rPr lang="en-US" sz="2500" dirty="0"/>
              <a:t>@Configuration – part II</a:t>
            </a:r>
          </a:p>
        </p:txBody>
      </p:sp>
      <p:sp>
        <p:nvSpPr>
          <p:cNvPr id="6" name="Slide Number">
            <a:extLst>
              <a:ext uri="{FF2B5EF4-FFF2-40B4-BE49-F238E27FC236}">
                <a16:creationId xmlns:a16="http://schemas.microsoft.com/office/drawing/2014/main" id="{FEB07523-0DF3-2B40-AE56-10920CA026BC}"/>
              </a:ext>
            </a:extLst>
          </p:cNvP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35719" tIns="35719" rIns="35719" bIns="35719" rtlCol="0" anchor="ctr"/>
          <a:lstStyle>
            <a:lvl1pPr defTabSz="410766"/>
          </a:lstStyle>
          <a:p>
            <a:fld id="{86CB4B4D-7CA3-9044-876B-883B54F8677D}" type="slidenum">
              <a:rPr/>
              <a:t>8</a:t>
            </a:fld>
            <a:endParaRPr dirty="0"/>
          </a:p>
        </p:txBody>
      </p:sp>
    </p:spTree>
    <p:extLst>
      <p:ext uri="{BB962C8B-B14F-4D97-AF65-F5344CB8AC3E}">
        <p14:creationId xmlns:p14="http://schemas.microsoft.com/office/powerpoint/2010/main" val="3077046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 name="What is simply dummy text of the printing and typesetting industry has been the industry's standard dummy text ever since the 1500s when an unknown printer took a galley of type and scrambled it to make a type specimen book it has. Also, people love to h"/>
          <p:cNvSpPr txBox="1"/>
          <p:nvPr/>
        </p:nvSpPr>
        <p:spPr>
          <a:xfrm>
            <a:off x="859021" y="1393090"/>
            <a:ext cx="8113035" cy="33214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spAutoFit/>
          </a:bodyPr>
          <a:lstStyle/>
          <a:p>
            <a:pPr defTabSz="457200">
              <a:spcBef>
                <a:spcPts val="300"/>
              </a:spcBef>
            </a:pPr>
            <a:r>
              <a:rPr lang="en-US" sz="1200" dirty="0">
                <a:latin typeface="Arial" panose="020B0604020202020204" pitchFamily="34" charset="0"/>
                <a:ea typeface="Helvetica Light"/>
                <a:cs typeface="Arial" panose="020B0604020202020204" pitchFamily="34" charset="0"/>
              </a:rPr>
              <a:t>Spring framework stereotype annotations</a:t>
            </a:r>
          </a:p>
          <a:p>
            <a:pPr defTabSz="457200">
              <a:spcBef>
                <a:spcPts val="300"/>
              </a:spcBef>
            </a:pPr>
            <a:r>
              <a:rPr lang="en-US" sz="1200" dirty="0">
                <a:latin typeface="Arial" panose="020B0604020202020204" pitchFamily="34" charset="0"/>
                <a:ea typeface="Helvetica Light"/>
                <a:cs typeface="Arial" panose="020B0604020202020204" pitchFamily="34" charset="0"/>
              </a:rPr>
              <a:t>@Component is a generic stereotype for any Spring-managed component </a:t>
            </a:r>
          </a:p>
          <a:p>
            <a:pPr defTabSz="457200">
              <a:spcBef>
                <a:spcPts val="300"/>
              </a:spcBef>
            </a:pPr>
            <a:r>
              <a:rPr lang="en-US" sz="1200" dirty="0">
                <a:latin typeface="Arial" panose="020B0604020202020204" pitchFamily="34" charset="0"/>
                <a:ea typeface="Helvetica Light"/>
                <a:cs typeface="Arial" panose="020B0604020202020204" pitchFamily="34" charset="0"/>
              </a:rPr>
              <a:t>@Repository annotation is a marker for any class that fulfills the role or stereotype (also known as Data Access Object or DAO) of a repository</a:t>
            </a:r>
          </a:p>
          <a:p>
            <a:pPr defTabSz="457200">
              <a:spcBef>
                <a:spcPts val="300"/>
              </a:spcBef>
            </a:pPr>
            <a:r>
              <a:rPr lang="en-US" sz="1200" dirty="0">
                <a:latin typeface="Arial" panose="020B0604020202020204" pitchFamily="34" charset="0"/>
                <a:ea typeface="Helvetica Light"/>
                <a:cs typeface="Arial" panose="020B0604020202020204" pitchFamily="34" charset="0"/>
              </a:rPr>
              <a:t>@Service for service classes </a:t>
            </a:r>
          </a:p>
          <a:p>
            <a:pPr defTabSz="457200">
              <a:spcBef>
                <a:spcPts val="300"/>
              </a:spcBef>
            </a:pPr>
            <a:r>
              <a:rPr lang="en-US" sz="1200" dirty="0">
                <a:latin typeface="Arial" panose="020B0604020202020204" pitchFamily="34" charset="0"/>
                <a:ea typeface="Helvetica Light"/>
                <a:cs typeface="Arial" panose="020B0604020202020204" pitchFamily="34" charset="0"/>
              </a:rPr>
              <a:t>@Controller for controller classes </a:t>
            </a:r>
          </a:p>
          <a:p>
            <a:pPr defTabSz="457200">
              <a:spcBef>
                <a:spcPts val="300"/>
              </a:spcBef>
            </a:pPr>
            <a:r>
              <a:rPr lang="en-US" sz="1200" dirty="0">
                <a:latin typeface="Arial" panose="020B0604020202020204" pitchFamily="34" charset="0"/>
                <a:ea typeface="Helvetica Light"/>
                <a:cs typeface="Arial" panose="020B0604020202020204" pitchFamily="34" charset="0"/>
              </a:rPr>
              <a:t>@Configuration for Java Configuration classes </a:t>
            </a:r>
          </a:p>
          <a:p>
            <a:pPr defTabSz="457200">
              <a:spcBef>
                <a:spcPts val="300"/>
              </a:spcBef>
            </a:pPr>
            <a:endParaRPr lang="en-US" sz="1200" dirty="0">
              <a:solidFill>
                <a:srgbClr val="FF0000"/>
              </a:solidFill>
              <a:latin typeface="Arial" panose="020B0604020202020204" pitchFamily="34" charset="0"/>
              <a:ea typeface="Helvetica Light"/>
              <a:cs typeface="Arial" panose="020B0604020202020204" pitchFamily="34" charset="0"/>
            </a:endParaRPr>
          </a:p>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@Service</a:t>
            </a:r>
          </a:p>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public class </a:t>
            </a:r>
            <a:r>
              <a:rPr lang="en-US" sz="1200" dirty="0" err="1">
                <a:solidFill>
                  <a:srgbClr val="FF0000"/>
                </a:solidFill>
                <a:latin typeface="Arial" panose="020B0604020202020204" pitchFamily="34" charset="0"/>
                <a:ea typeface="Helvetica Light"/>
                <a:cs typeface="Arial" panose="020B0604020202020204" pitchFamily="34" charset="0"/>
              </a:rPr>
              <a:t>ServiceImpl</a:t>
            </a:r>
            <a:r>
              <a:rPr lang="en-US" sz="1200" dirty="0">
                <a:solidFill>
                  <a:srgbClr val="FF0000"/>
                </a:solidFill>
                <a:latin typeface="Arial" panose="020B0604020202020204" pitchFamily="34" charset="0"/>
                <a:ea typeface="Helvetica Light"/>
                <a:cs typeface="Arial" panose="020B0604020202020204" pitchFamily="34" charset="0"/>
              </a:rPr>
              <a:t> implements Service {</a:t>
            </a:r>
          </a:p>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  private Repository </a:t>
            </a:r>
            <a:r>
              <a:rPr lang="en-US" sz="1200" dirty="0" err="1">
                <a:solidFill>
                  <a:srgbClr val="FF0000"/>
                </a:solidFill>
                <a:latin typeface="Arial" panose="020B0604020202020204" pitchFamily="34" charset="0"/>
                <a:ea typeface="Helvetica Light"/>
                <a:cs typeface="Arial" panose="020B0604020202020204" pitchFamily="34" charset="0"/>
              </a:rPr>
              <a:t>repository</a:t>
            </a:r>
            <a:r>
              <a:rPr lang="en-US" sz="1200" dirty="0">
                <a:solidFill>
                  <a:srgbClr val="FF0000"/>
                </a:solidFill>
                <a:latin typeface="Arial" panose="020B0604020202020204" pitchFamily="34" charset="0"/>
                <a:ea typeface="Helvetica Light"/>
                <a:cs typeface="Arial" panose="020B0604020202020204" pitchFamily="34" charset="0"/>
              </a:rPr>
              <a:t>;</a:t>
            </a:r>
          </a:p>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  @Autowired</a:t>
            </a:r>
          </a:p>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  public </a:t>
            </a:r>
            <a:r>
              <a:rPr lang="en-US" sz="1200" dirty="0" err="1">
                <a:solidFill>
                  <a:srgbClr val="FF0000"/>
                </a:solidFill>
                <a:latin typeface="Arial" panose="020B0604020202020204" pitchFamily="34" charset="0"/>
                <a:ea typeface="Helvetica Light"/>
                <a:cs typeface="Arial" panose="020B0604020202020204" pitchFamily="34" charset="0"/>
              </a:rPr>
              <a:t>ServiceImpl</a:t>
            </a:r>
            <a:r>
              <a:rPr lang="en-US" sz="1200" dirty="0">
                <a:solidFill>
                  <a:srgbClr val="FF0000"/>
                </a:solidFill>
                <a:latin typeface="Arial" panose="020B0604020202020204" pitchFamily="34" charset="0"/>
                <a:ea typeface="Helvetica Light"/>
                <a:cs typeface="Arial" panose="020B0604020202020204" pitchFamily="34" charset="0"/>
              </a:rPr>
              <a:t>(Repository repository) {</a:t>
            </a:r>
          </a:p>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    </a:t>
            </a:r>
            <a:r>
              <a:rPr lang="en-US" sz="1200" dirty="0" err="1">
                <a:solidFill>
                  <a:srgbClr val="FF0000"/>
                </a:solidFill>
                <a:latin typeface="Arial" panose="020B0604020202020204" pitchFamily="34" charset="0"/>
                <a:ea typeface="Helvetica Light"/>
                <a:cs typeface="Arial" panose="020B0604020202020204" pitchFamily="34" charset="0"/>
              </a:rPr>
              <a:t>this.repository</a:t>
            </a:r>
            <a:r>
              <a:rPr lang="en-US" sz="1200" dirty="0">
                <a:solidFill>
                  <a:srgbClr val="FF0000"/>
                </a:solidFill>
                <a:latin typeface="Arial" panose="020B0604020202020204" pitchFamily="34" charset="0"/>
                <a:ea typeface="Helvetica Light"/>
                <a:cs typeface="Arial" panose="020B0604020202020204" pitchFamily="34" charset="0"/>
              </a:rPr>
              <a:t> = repository;</a:t>
            </a:r>
          </a:p>
          <a:p>
            <a:pPr defTabSz="457200">
              <a:spcBef>
                <a:spcPts val="300"/>
              </a:spcBef>
            </a:pPr>
            <a:r>
              <a:rPr lang="en-US" sz="1200" dirty="0">
                <a:solidFill>
                  <a:srgbClr val="FF0000"/>
                </a:solidFill>
                <a:latin typeface="Arial" panose="020B0604020202020204" pitchFamily="34" charset="0"/>
                <a:ea typeface="Helvetica Light"/>
                <a:cs typeface="Arial" panose="020B0604020202020204" pitchFamily="34" charset="0"/>
              </a:rPr>
              <a:t>  }}</a:t>
            </a:r>
          </a:p>
        </p:txBody>
      </p:sp>
      <p:sp>
        <p:nvSpPr>
          <p:cNvPr id="800" name="Title Goes Here"/>
          <p:cNvSpPr txBox="1"/>
          <p:nvPr/>
        </p:nvSpPr>
        <p:spPr>
          <a:xfrm>
            <a:off x="859021" y="979619"/>
            <a:ext cx="7353326" cy="3667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lnSpc>
                <a:spcPct val="80000"/>
              </a:lnSpc>
              <a:defRPr sz="5000" cap="none" spc="-150">
                <a:solidFill>
                  <a:srgbClr val="1D1D1D"/>
                </a:solidFill>
              </a:defRPr>
            </a:lvl1pPr>
          </a:lstStyle>
          <a:p>
            <a:r>
              <a:rPr lang="en-US" sz="2500" dirty="0"/>
              <a:t>Stereotype annotations</a:t>
            </a:r>
          </a:p>
        </p:txBody>
      </p:sp>
      <p:sp>
        <p:nvSpPr>
          <p:cNvPr id="6" name="Slide Number">
            <a:extLst>
              <a:ext uri="{FF2B5EF4-FFF2-40B4-BE49-F238E27FC236}">
                <a16:creationId xmlns:a16="http://schemas.microsoft.com/office/drawing/2014/main" id="{FEB07523-0DF3-2B40-AE56-10920CA026BC}"/>
              </a:ext>
            </a:extLst>
          </p:cNvP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horz" lIns="35719" tIns="35719" rIns="35719" bIns="35719" rtlCol="0" anchor="ctr"/>
          <a:lstStyle>
            <a:lvl1pPr defTabSz="410766"/>
          </a:lstStyle>
          <a:p>
            <a:fld id="{86CB4B4D-7CA3-9044-876B-883B54F8677D}" type="slidenum">
              <a:rPr/>
              <a:t>9</a:t>
            </a:fld>
            <a:endParaRPr dirty="0"/>
          </a:p>
        </p:txBody>
      </p:sp>
    </p:spTree>
    <p:extLst>
      <p:ext uri="{BB962C8B-B14F-4D97-AF65-F5344CB8AC3E}">
        <p14:creationId xmlns:p14="http://schemas.microsoft.com/office/powerpoint/2010/main" val="4095927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1462</TotalTime>
  <Words>2841</Words>
  <Application>Microsoft Office PowerPoint</Application>
  <PresentationFormat>Widescreen</PresentationFormat>
  <Paragraphs>374</Paragraphs>
  <Slides>22</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Oana Maria Dinca</dc:creator>
  <cp:lastModifiedBy>Oana Maria Dinca</cp:lastModifiedBy>
  <cp:revision>1</cp:revision>
  <dcterms:created xsi:type="dcterms:W3CDTF">2023-05-30T08:03:10Z</dcterms:created>
  <dcterms:modified xsi:type="dcterms:W3CDTF">2023-05-31T13:39:41Z</dcterms:modified>
</cp:coreProperties>
</file>