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sldIdLst>
    <p:sldId id="257" r:id="rId5"/>
    <p:sldId id="258" r:id="rId6"/>
    <p:sldId id="259" r:id="rId7"/>
    <p:sldId id="275" r:id="rId8"/>
    <p:sldId id="287" r:id="rId9"/>
    <p:sldId id="260" r:id="rId10"/>
    <p:sldId id="268" r:id="rId11"/>
    <p:sldId id="267" r:id="rId12"/>
    <p:sldId id="284" r:id="rId13"/>
    <p:sldId id="261" r:id="rId14"/>
    <p:sldId id="265" r:id="rId15"/>
    <p:sldId id="266" r:id="rId16"/>
    <p:sldId id="264" r:id="rId17"/>
    <p:sldId id="269" r:id="rId18"/>
    <p:sldId id="271" r:id="rId19"/>
    <p:sldId id="270" r:id="rId20"/>
    <p:sldId id="272" r:id="rId21"/>
    <p:sldId id="273" r:id="rId22"/>
    <p:sldId id="274" r:id="rId23"/>
    <p:sldId id="280" r:id="rId24"/>
    <p:sldId id="281" r:id="rId25"/>
    <p:sldId id="277" r:id="rId26"/>
    <p:sldId id="278" r:id="rId27"/>
    <p:sldId id="286" r:id="rId28"/>
    <p:sldId id="285" r:id="rId29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21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ro-RO" noProof="0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ro-RO" noProof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A55FD-F205-4131-9332-DEC93F20114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756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9A219-45D8-4D0C-96BD-F12C7B7D008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31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97BAF-AE72-498C-A0B3-1242601347F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546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1225C-436B-4440-99B3-DE78DDF0EC1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707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6A159-89A1-40E2-B573-475CCAF00D4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153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0E591-DBAF-461F-A8C9-14D78AED64A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6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72DA9-0B30-4737-BCB7-3C196F9843E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67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16E25-5F49-474E-86D6-B20752052B4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400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F5F5F-4811-4374-909D-32B9957550A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166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C9FC0-953C-45A4-B454-05DEE8E6860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2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406D4-47F1-4109-88ED-5E73EDDB94A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55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358EE-498B-4A64-BA99-F53A1BED0E0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558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9096006-EFAB-44F0-A204-09C39F37BFA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2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01000" cy="941387"/>
          </a:xfrm>
        </p:spPr>
        <p:txBody>
          <a:bodyPr/>
          <a:lstStyle/>
          <a:p>
            <a:pPr eaLnBrk="1" hangingPunct="1"/>
            <a:r>
              <a:rPr lang="en-US" sz="2400" b="1">
                <a:latin typeface="Arial Rounded MT Bold" panose="020F0704030504030204" pitchFamily="34" charset="0"/>
              </a:rPr>
              <a:t>PROPOSITIONAL LOGIC  -   </a:t>
            </a:r>
            <a:r>
              <a:rPr lang="en-US" sz="2400" b="1" u="sng"/>
              <a:t>SYNTAX </a:t>
            </a:r>
            <a:r>
              <a:rPr lang="en-US" sz="2400" b="1"/>
              <a:t>-</a:t>
            </a:r>
            <a:endParaRPr lang="ro-RO" sz="2400" b="1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/>
          </a:p>
        </p:txBody>
      </p:sp>
      <p:pic>
        <p:nvPicPr>
          <p:cNvPr id="307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570038"/>
            <a:ext cx="8153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77200" cy="788988"/>
          </a:xfrm>
        </p:spPr>
        <p:txBody>
          <a:bodyPr/>
          <a:lstStyle/>
          <a:p>
            <a:pPr eaLnBrk="1" hangingPunct="1"/>
            <a:r>
              <a:rPr lang="en-US" sz="2400" b="1" u="sng"/>
              <a:t>Example 1.</a:t>
            </a:r>
            <a:r>
              <a:rPr lang="en-US" sz="2800" b="1"/>
              <a:t> </a:t>
            </a:r>
            <a:r>
              <a:rPr lang="en-US" sz="2400" b="1"/>
              <a:t>Build the truth tables of the formulas:</a:t>
            </a:r>
            <a:r>
              <a:rPr lang="ro-RO" sz="240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838200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/>
              <a:t>Logical equivalences</a:t>
            </a:r>
            <a:endParaRPr lang="ro-RO" sz="3200" b="1"/>
          </a:p>
        </p:txBody>
      </p:sp>
      <p:graphicFrame>
        <p:nvGraphicFramePr>
          <p:cNvPr id="17431" name="Group 2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8305800" cy="4530725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29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4114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28800"/>
            <a:ext cx="29051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7600"/>
            <a:ext cx="396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/>
              <a:t>Logical equivalences (contd.)</a:t>
            </a:r>
            <a:endParaRPr lang="ro-RO" sz="3200" b="1"/>
          </a:p>
        </p:txBody>
      </p:sp>
      <p:graphicFrame>
        <p:nvGraphicFramePr>
          <p:cNvPr id="19471" name="Group 15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8077200" cy="4530725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32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3276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3429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/>
              <a:t>Logical equivalences (contd.)</a:t>
            </a:r>
            <a:br>
              <a:rPr lang="en-US" sz="3200" b="1"/>
            </a:br>
            <a:r>
              <a:rPr lang="en-US" sz="3200" b="1"/>
              <a:t>--- </a:t>
            </a:r>
            <a:r>
              <a:rPr lang="en-US" sz="2800" b="1">
                <a:solidFill>
                  <a:schemeClr val="hlink"/>
                </a:solidFill>
              </a:rPr>
              <a:t>Definitions of the connectives</a:t>
            </a:r>
            <a:r>
              <a:rPr lang="en-US" sz="3000" b="1">
                <a:solidFill>
                  <a:schemeClr val="hlink"/>
                </a:solidFill>
              </a:rPr>
              <a:t> </a:t>
            </a:r>
            <a:r>
              <a:rPr lang="en-US" sz="3200" b="1"/>
              <a:t>---</a:t>
            </a:r>
            <a:endParaRPr lang="ro-RO" sz="3200" b="1"/>
          </a:p>
        </p:txBody>
      </p:sp>
      <p:graphicFrame>
        <p:nvGraphicFramePr>
          <p:cNvPr id="16402" name="Group 18"/>
          <p:cNvGraphicFramePr>
            <a:graphicFrameLocks noGrp="1"/>
          </p:cNvGraphicFramePr>
          <p:nvPr>
            <p:ph idx="1"/>
          </p:nvPr>
        </p:nvGraphicFramePr>
        <p:xfrm>
          <a:off x="914400" y="1676400"/>
          <a:ext cx="7772400" cy="4454525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34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86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03188"/>
            <a:ext cx="7772400" cy="863600"/>
          </a:xfrm>
        </p:spPr>
        <p:txBody>
          <a:bodyPr/>
          <a:lstStyle/>
          <a:p>
            <a:pPr eaLnBrk="1" hangingPunct="1"/>
            <a:r>
              <a:rPr lang="en-US" sz="2800" b="1" u="sng"/>
              <a:t>Sets of propositional formulas</a:t>
            </a:r>
            <a:endParaRPr lang="ro-RO" sz="2800" b="1" u="sng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484187"/>
          </a:xfrm>
        </p:spPr>
        <p:txBody>
          <a:bodyPr/>
          <a:lstStyle/>
          <a:p>
            <a:pPr algn="ctr" eaLnBrk="1" hangingPunct="1"/>
            <a:r>
              <a:rPr lang="en-US" sz="2800" b="1" u="sng"/>
              <a:t>Theorems (semantic results)</a:t>
            </a:r>
            <a:endParaRPr lang="ro-RO" sz="2800" b="1" u="sng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30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/>
              <a:t> Example</a:t>
            </a:r>
            <a:endParaRPr lang="ro-RO" sz="3200" b="1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534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/>
              <a:t>Example (contd.)</a:t>
            </a:r>
            <a:endParaRPr lang="ro-RO" sz="3200" b="1"/>
          </a:p>
        </p:txBody>
      </p:sp>
      <p:graphicFrame>
        <p:nvGraphicFramePr>
          <p:cNvPr id="28698" name="Group 2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3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467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315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7696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407987"/>
          </a:xfrm>
        </p:spPr>
        <p:txBody>
          <a:bodyPr/>
          <a:lstStyle/>
          <a:p>
            <a:pPr eaLnBrk="1" hangingPunct="1"/>
            <a:r>
              <a:rPr lang="en-US" sz="2800" b="1"/>
              <a:t>Example (contd.) – Truth table </a:t>
            </a:r>
            <a:endParaRPr lang="ro-RO" sz="2800" b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343400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96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41300"/>
            <a:ext cx="7467600" cy="407988"/>
          </a:xfrm>
        </p:spPr>
        <p:txBody>
          <a:bodyPr/>
          <a:lstStyle/>
          <a:p>
            <a:pPr marL="800100" indent="-800100" eaLnBrk="1" hangingPunct="1"/>
            <a:br>
              <a:rPr lang="en-GB" sz="3800" b="1" i="1"/>
            </a:br>
            <a:r>
              <a:rPr lang="en-GB" sz="2400" b="1" i="1" u="sng"/>
              <a:t>Semantics of propositional logic</a:t>
            </a:r>
            <a:br>
              <a:rPr lang="ro-RO" sz="2400" b="1" i="1"/>
            </a:br>
            <a:endParaRPr lang="ro-RO" sz="2400" b="1" i="1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9144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5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12787"/>
          </a:xfrm>
        </p:spPr>
        <p:txBody>
          <a:bodyPr/>
          <a:lstStyle/>
          <a:p>
            <a:pPr eaLnBrk="1" hangingPunct="1"/>
            <a:r>
              <a:rPr lang="en-US" sz="3200" b="1"/>
              <a:t>Normal forms - </a:t>
            </a:r>
            <a:r>
              <a:rPr lang="en-US" sz="3200" b="1" i="1"/>
              <a:t>definitions</a:t>
            </a:r>
            <a:endParaRPr lang="ro-RO" sz="3200" b="1" i="1"/>
          </a:p>
        </p:txBody>
      </p:sp>
      <p:graphicFrame>
        <p:nvGraphicFramePr>
          <p:cNvPr id="38990" name="Group 78"/>
          <p:cNvGraphicFramePr>
            <a:graphicFrameLocks noGrp="1"/>
          </p:cNvGraphicFramePr>
          <p:nvPr>
            <p:ph idx="1"/>
          </p:nvPr>
        </p:nvGraphicFramePr>
        <p:xfrm>
          <a:off x="152400" y="1371600"/>
          <a:ext cx="8839200" cy="5108576"/>
        </p:xfrm>
        <a:graphic>
          <a:graphicData uri="http://schemas.openxmlformats.org/drawingml/2006/table">
            <a:tbl>
              <a:tblPr/>
              <a:tblGrid>
                <a:gridCol w="495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literal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propositional variable or its negation. </a:t>
                      </a:r>
                      <a:endParaRPr kumimoji="0" lang="ro-RO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clause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is a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disjunction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of a finite number of literals. </a:t>
                      </a:r>
                      <a:endParaRPr kumimoji="0" lang="ro-RO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cube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conjunction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of a finite number of literals. </a:t>
                      </a:r>
                      <a:endParaRPr kumimoji="0" lang="ro-RO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9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formula is in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disjunctive normal form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(DNF), if it is written as a disjunction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cubes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r>
                        <a:rPr kumimoji="0" lang="ro-RO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3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formula is in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conjunctive normal form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(CNF), if it is written as a conjunction of clauses:</a:t>
                      </a:r>
                      <a:r>
                        <a:rPr kumimoji="0" lang="ro-RO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527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914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133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9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0400"/>
            <a:ext cx="20574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0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19600"/>
            <a:ext cx="1752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791200"/>
            <a:ext cx="16002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2" name="Picture 6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57600"/>
            <a:ext cx="3657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3" name="Picture 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81600"/>
            <a:ext cx="3505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/>
              <a:t>Property</a:t>
            </a:r>
            <a:endParaRPr lang="ro-RO" sz="3200" b="1"/>
          </a:p>
        </p:txBody>
      </p:sp>
      <p:graphicFrame>
        <p:nvGraphicFramePr>
          <p:cNvPr id="40981" name="Group 2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200" cy="4530725"/>
        </p:xfrm>
        <a:graphic>
          <a:graphicData uri="http://schemas.openxmlformats.org/drawingml/2006/table">
            <a:tbl>
              <a:tblPr/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539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4191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810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i="1"/>
              <a:t>Normalization algorithm</a:t>
            </a:r>
            <a:endParaRPr lang="ro-RO" sz="3200" b="1" i="1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530725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458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br>
              <a:rPr lang="en-US" sz="2800" b="1"/>
            </a:br>
            <a:r>
              <a:rPr lang="en-US" sz="2800" b="1"/>
              <a:t>Normal forms – </a:t>
            </a:r>
            <a:r>
              <a:rPr lang="en-US" sz="2800" b="1" i="1"/>
              <a:t>theoretical results</a:t>
            </a:r>
            <a:endParaRPr lang="ro-RO" sz="2800" b="1" i="1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62000" y="-19050"/>
            <a:ext cx="7772400" cy="1143000"/>
          </a:xfrm>
        </p:spPr>
        <p:txBody>
          <a:bodyPr/>
          <a:lstStyle/>
          <a:p>
            <a:r>
              <a:rPr lang="en-US" sz="2600" b="1" u="sng"/>
              <a:t>Example</a:t>
            </a:r>
            <a:r>
              <a:rPr lang="en-US" sz="2600" u="sng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663"/>
            <a:ext cx="64389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5257800"/>
            <a:ext cx="746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528763"/>
            <a:ext cx="75723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2557463"/>
            <a:ext cx="7143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3227388"/>
            <a:ext cx="645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3990975"/>
            <a:ext cx="71151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4768850"/>
            <a:ext cx="6715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696200" cy="407987"/>
          </a:xfrm>
        </p:spPr>
        <p:txBody>
          <a:bodyPr/>
          <a:lstStyle/>
          <a:p>
            <a:r>
              <a:rPr lang="en-US" sz="2800" b="1" u="sng"/>
              <a:t>Example</a:t>
            </a:r>
            <a:r>
              <a:rPr lang="en-US" sz="2800" b="1"/>
              <a:t> – </a:t>
            </a:r>
            <a:r>
              <a:rPr lang="en-US" sz="2800" b="1" i="1"/>
              <a:t>models of a formula</a:t>
            </a:r>
            <a:endParaRPr lang="en-US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44563"/>
            <a:ext cx="421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368425"/>
            <a:ext cx="5676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211388"/>
            <a:ext cx="56959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3392488"/>
            <a:ext cx="56864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4478338"/>
            <a:ext cx="56673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564188"/>
            <a:ext cx="6534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543800" cy="484187"/>
          </a:xfrm>
        </p:spPr>
        <p:txBody>
          <a:bodyPr/>
          <a:lstStyle/>
          <a:p>
            <a:pPr algn="ctr" eaLnBrk="1" hangingPunct="1"/>
            <a:r>
              <a:rPr lang="en-US" sz="2800" b="1" u="sng"/>
              <a:t>Truth tables</a:t>
            </a:r>
            <a:endParaRPr lang="ro-RO" sz="2800" b="1" u="sng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30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458200" cy="712788"/>
          </a:xfrm>
        </p:spPr>
        <p:txBody>
          <a:bodyPr/>
          <a:lstStyle/>
          <a:p>
            <a:pPr eaLnBrk="1" hangingPunct="1"/>
            <a:r>
              <a:rPr lang="en-US" sz="3000" b="1"/>
              <a:t>Stylistic variants in English for logical connectives</a:t>
            </a:r>
            <a:r>
              <a:rPr lang="ro-RO" sz="3800"/>
              <a:t> </a:t>
            </a:r>
          </a:p>
        </p:txBody>
      </p:sp>
      <p:graphicFrame>
        <p:nvGraphicFramePr>
          <p:cNvPr id="32830" name="Group 62"/>
          <p:cNvGraphicFramePr>
            <a:graphicFrameLocks noGrp="1"/>
          </p:cNvGraphicFramePr>
          <p:nvPr>
            <p:ph idx="1"/>
          </p:nvPr>
        </p:nvGraphicFramePr>
        <p:xfrm>
          <a:off x="601663" y="1235075"/>
          <a:ext cx="8534400" cy="4389438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and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Both A and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but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although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as well as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also B 	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or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Either A or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unless B</a:t>
                      </a:r>
                      <a:r>
                        <a:rPr kumimoji="0" 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 A, then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 A,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a sufficient condition for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sufficient for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case A,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Provided that A,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then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provided that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is necessary for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only if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if A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if and only if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equivalent to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 is necessary and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sufficient for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just in case B</a:t>
                      </a:r>
                      <a:endParaRPr kumimoji="0" 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64" name="Rectangle 3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6165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8382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7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990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8" name="Picture 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990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9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-26987"/>
            <a:ext cx="7772400" cy="636587"/>
          </a:xfrm>
        </p:spPr>
        <p:txBody>
          <a:bodyPr/>
          <a:lstStyle/>
          <a:p>
            <a:r>
              <a:rPr lang="en-US" sz="2800" b="1" dirty="0"/>
              <a:t>Conditional rules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9600"/>
            <a:ext cx="8762999" cy="60960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6" y="-2698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94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77200" cy="609600"/>
          </a:xfrm>
        </p:spPr>
        <p:txBody>
          <a:bodyPr/>
          <a:lstStyle/>
          <a:p>
            <a:pPr eaLnBrk="1" hangingPunct="1"/>
            <a:r>
              <a:rPr lang="en-US" sz="3200"/>
              <a:t>Interpretation of a propositional formula</a:t>
            </a:r>
            <a:endParaRPr lang="ro-RO" sz="32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pPr algn="ctr" eaLnBrk="1" hangingPunct="1"/>
            <a:r>
              <a:rPr lang="en-US" sz="2800" b="1" u="sng"/>
              <a:t>Semantic concepts</a:t>
            </a:r>
            <a:endParaRPr lang="ro-RO" sz="2800" b="1" u="sng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/>
              <a:t>Semantic concepts (contd.)</a:t>
            </a:r>
            <a:endParaRPr lang="ro-RO" sz="3200" b="1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/>
              <a:t>Problems in propositional logic</a:t>
            </a:r>
            <a:endParaRPr lang="ro-RO" sz="3200" b="1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58200" cy="45307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/>
              <a:t>Check the </a:t>
            </a:r>
            <a:r>
              <a:rPr lang="en-US" sz="2400" b="1" i="1"/>
              <a:t>validity</a:t>
            </a:r>
            <a:r>
              <a:rPr lang="en-US" sz="2400" i="1"/>
              <a:t> </a:t>
            </a:r>
            <a:r>
              <a:rPr lang="en-US" sz="2400"/>
              <a:t>/ </a:t>
            </a:r>
            <a:r>
              <a:rPr lang="en-US" sz="2400" b="1" i="1"/>
              <a:t>consistency</a:t>
            </a:r>
            <a:r>
              <a:rPr lang="en-US" sz="2400" i="1"/>
              <a:t> </a:t>
            </a:r>
            <a:r>
              <a:rPr lang="en-US" sz="2400"/>
              <a:t>/ </a:t>
            </a:r>
            <a:r>
              <a:rPr lang="en-US" sz="2400" i="1"/>
              <a:t>i</a:t>
            </a:r>
            <a:r>
              <a:rPr lang="en-US" sz="2400" b="1" i="1"/>
              <a:t>nconsistency</a:t>
            </a:r>
            <a:r>
              <a:rPr lang="en-US" sz="2400"/>
              <a:t> property of a propositional formula;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/>
              <a:t>Find the </a:t>
            </a:r>
            <a:r>
              <a:rPr lang="en-US" sz="2400" b="1" i="1"/>
              <a:t>models</a:t>
            </a:r>
            <a:r>
              <a:rPr lang="en-US" sz="2400"/>
              <a:t> and </a:t>
            </a:r>
            <a:r>
              <a:rPr lang="en-US" sz="2400" b="1" i="1"/>
              <a:t>anti-models</a:t>
            </a:r>
            <a:r>
              <a:rPr lang="en-US" sz="2400"/>
              <a:t> of a consistent formula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/>
              <a:t>Check the </a:t>
            </a:r>
            <a:r>
              <a:rPr lang="en-US" sz="2400" b="1" i="1"/>
              <a:t>logical equivalence</a:t>
            </a:r>
            <a:r>
              <a:rPr lang="en-US" sz="2400"/>
              <a:t> and </a:t>
            </a:r>
            <a:r>
              <a:rPr lang="en-US" sz="2400" b="1" i="1"/>
              <a:t>logical consequence</a:t>
            </a:r>
            <a:r>
              <a:rPr lang="en-US" sz="2400"/>
              <a:t> relations between two propositional formulas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/>
              <a:t>Check the </a:t>
            </a:r>
            <a:r>
              <a:rPr lang="en-US" sz="2400" b="1" i="1"/>
              <a:t>logical consequence</a:t>
            </a:r>
            <a:r>
              <a:rPr lang="en-US" sz="2400"/>
              <a:t> relation between a </a:t>
            </a:r>
            <a:r>
              <a:rPr lang="en-US" sz="2400" b="1" i="1"/>
              <a:t>set of premises (hypotheses</a:t>
            </a:r>
            <a:r>
              <a:rPr lang="en-US" sz="2400" i="1"/>
              <a:t>) and a </a:t>
            </a:r>
            <a:r>
              <a:rPr lang="en-US" sz="2400" b="1" i="1"/>
              <a:t>conclusion</a:t>
            </a:r>
            <a:r>
              <a:rPr lang="en-US" sz="2400" i="1"/>
              <a:t>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i="1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ro-RO" sz="2400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2" ma:contentTypeDescription="Create a new document." ma:contentTypeScope="" ma:versionID="e2d9ae0e5b47d79aefb4fcf5ae63620f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37529dde061239cab4b1df3754398e16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554C25-05B0-47EF-9717-0CF94A0066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E320C40-A38B-45D2-9DF5-A3C8C36624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0627A9-7876-4B64-9758-C9B0D130C2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f5ebbe-e4a1-4f2d-be05-153acf23f5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2561</TotalTime>
  <Words>354</Words>
  <Application>Microsoft Office PowerPoint</Application>
  <PresentationFormat>On-screen Show (4:3)</PresentationFormat>
  <Paragraphs>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Rounded MT Bold</vt:lpstr>
      <vt:lpstr>Times New Roman</vt:lpstr>
      <vt:lpstr>Wingdings</vt:lpstr>
      <vt:lpstr>Layers</vt:lpstr>
      <vt:lpstr>PROPOSITIONAL LOGIC  -   SYNTAX -</vt:lpstr>
      <vt:lpstr> Semantics of propositional logic </vt:lpstr>
      <vt:lpstr>Truth tables</vt:lpstr>
      <vt:lpstr>Stylistic variants in English for logical connectives </vt:lpstr>
      <vt:lpstr>Conditional rules</vt:lpstr>
      <vt:lpstr>Interpretation of a propositional formula</vt:lpstr>
      <vt:lpstr>Semantic concepts</vt:lpstr>
      <vt:lpstr>Semantic concepts (contd.)</vt:lpstr>
      <vt:lpstr>Problems in propositional logic</vt:lpstr>
      <vt:lpstr>Example 1. Build the truth tables of the formulas: </vt:lpstr>
      <vt:lpstr>Logical equivalences</vt:lpstr>
      <vt:lpstr>Logical equivalences (contd.)</vt:lpstr>
      <vt:lpstr>Logical equivalences (contd.) --- Definitions of the connectives ---</vt:lpstr>
      <vt:lpstr>PowerPoint Presentation</vt:lpstr>
      <vt:lpstr>Sets of propositional formulas</vt:lpstr>
      <vt:lpstr>Theorems (semantic results)</vt:lpstr>
      <vt:lpstr> Example</vt:lpstr>
      <vt:lpstr>Example (contd.)</vt:lpstr>
      <vt:lpstr>Example (contd.) – Truth table </vt:lpstr>
      <vt:lpstr>Normal forms - definitions</vt:lpstr>
      <vt:lpstr>Property</vt:lpstr>
      <vt:lpstr>Normalization algorithm</vt:lpstr>
      <vt:lpstr> Normal forms – theoretical results</vt:lpstr>
      <vt:lpstr>Example </vt:lpstr>
      <vt:lpstr>Example – models of a formula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  - SYNTAX-</dc:title>
  <dc:creator>Iulian Lupea</dc:creator>
  <cp:lastModifiedBy>OANA-MARIA GOG</cp:lastModifiedBy>
  <cp:revision>74</cp:revision>
  <dcterms:created xsi:type="dcterms:W3CDTF">2017-10-15T14:41:12Z</dcterms:created>
  <dcterms:modified xsi:type="dcterms:W3CDTF">2023-01-28T05:24:53Z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