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Anaheim" panose="020B0604020202020204" charset="0"/>
      <p:regular r:id="rId14"/>
      <p:bold r:id="rId15"/>
    </p:embeddedFont>
    <p:embeddedFont>
      <p:font typeface="Anton" pitchFamily="2" charset="0"/>
      <p:regular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xo Light" panose="020B0604020202020204" charset="0"/>
      <p:regular r:id="rId21"/>
      <p:bold r:id="rId22"/>
      <p:italic r:id="rId23"/>
      <p:boldItalic r:id="rId24"/>
    </p:embeddedFont>
    <p:embeddedFont>
      <p:font typeface="Josefin Slab" pitchFamily="2" charset="0"/>
      <p:regular r:id="rId25"/>
      <p:bold r:id="rId26"/>
      <p:italic r:id="rId27"/>
      <p:boldItalic r:id="rId28"/>
    </p:embeddedFont>
    <p:embeddedFont>
      <p:font typeface="Lucida Bright" panose="02040602050505020304" pitchFamily="18" charset="0"/>
      <p:regular r:id="rId29"/>
      <p:bold r:id="rId30"/>
      <p:italic r:id="rId31"/>
      <p:boldItalic r:id="rId32"/>
    </p:embeddedFont>
    <p:embeddedFont>
      <p:font typeface="Spectral" panose="020B0604020202020204" charset="0"/>
      <p:regular r:id="rId33"/>
      <p:bold r:id="rId34"/>
      <p:italic r:id="rId35"/>
      <p:boldItalic r:id="rId36"/>
    </p:embeddedFont>
    <p:embeddedFont>
      <p:font typeface="Unic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viewProps" Target="view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88ac4c12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88ac4c12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88ac4c1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88ac4c1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88ac4c12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88ac4c12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88ac4c12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88ac4c12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17ec1f0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917ec1f0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88ac4c12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88ac4c12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6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S">
  <p:cSld name="CUSTOM_6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556825" y="14774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5556825" y="8966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556825" y="26420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5556825" y="20612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5556825" y="3806650"/>
            <a:ext cx="24843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5556825" y="3225823"/>
            <a:ext cx="23547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3"/>
          </p:nvPr>
        </p:nvSpPr>
        <p:spPr>
          <a:xfrm>
            <a:off x="4844925" y="1337506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5027445" y="2497004"/>
            <a:ext cx="22542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2"/>
          </p:nvPr>
        </p:nvSpPr>
        <p:spPr>
          <a:xfrm>
            <a:off x="1679800" y="1343792"/>
            <a:ext cx="26193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862275" y="2503988"/>
            <a:ext cx="2254200" cy="130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47325" y="3695475"/>
            <a:ext cx="4214400" cy="10278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47675" y="3863750"/>
            <a:ext cx="34137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sz="900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3F3F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 b="1">
              <a:solidFill>
                <a:srgbClr val="F3F3F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 1">
  <p:cSld name="CUSTOM_1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728275" y="1073550"/>
            <a:ext cx="63033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 flipH="1">
            <a:off x="1163300" y="741075"/>
            <a:ext cx="50532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Josefin Slab SemiBold"/>
              <a:buAutoNum type="arabicPeriod"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rabi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alpha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 SemiBold"/>
              <a:buAutoNum type="romanLcPeriod"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 idx="2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 idx="3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5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6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7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8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60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8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3.jpg"/><Relationship Id="rId9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.kegg.jp/get/path:hsa009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st.kegg.jp/get/hsa:672" TargetMode="External"/><Relationship Id="rId4" Type="http://schemas.openxmlformats.org/officeDocument/2006/relationships/hyperlink" Target="https://rest.kegg.jp/link/pathway/hsa:715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497250" y="2525300"/>
            <a:ext cx="17100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Powered by </a:t>
            </a:r>
            <a:r>
              <a:rPr lang="en" sz="1400" b="1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Candy</a:t>
            </a: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635125" y="1155800"/>
            <a:ext cx="4194600" cy="1447500"/>
          </a:xfrm>
          <a:prstGeom prst="rect">
            <a:avLst/>
          </a:prstGeom>
          <a:effectLst>
            <a:outerShdw blurRad="57150" dist="57150" dir="17040000" algn="bl" rotWithShape="0">
              <a:srgbClr val="F3F3F3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GeneChain</a:t>
            </a:r>
            <a:endParaRPr dirty="0">
              <a:solidFill>
                <a:schemeClr val="dk1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544175" y="2804075"/>
            <a:ext cx="2262000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1497250" y="3060525"/>
            <a:ext cx="1486500" cy="1458600"/>
          </a:xfrm>
          <a:prstGeom prst="ellipse">
            <a:avLst/>
          </a:prstGeom>
          <a:solidFill>
            <a:srgbClr val="F3F3F3">
              <a:alpha val="491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3" name="Google Shape;93;p20" title="2f5e69ab-a9b9-41e7-841a-c44faeac1eea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450" y="3146775"/>
            <a:ext cx="1346100" cy="128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ctrTitle"/>
          </p:nvPr>
        </p:nvSpPr>
        <p:spPr>
          <a:xfrm>
            <a:off x="1434790" y="490652"/>
            <a:ext cx="5327060" cy="1182031"/>
          </a:xfrm>
          <a:prstGeom prst="rect">
            <a:avLst/>
          </a:prstGeom>
          <a:solidFill>
            <a:srgbClr val="F3F3F3">
              <a:alpha val="178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000000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Thank you!</a:t>
            </a:r>
            <a:endParaRPr sz="4800" b="1" dirty="0">
              <a:solidFill>
                <a:srgbClr val="000000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9" title="2f5e69ab-a9b9-41e7-841a-c44faeac1eea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425" y="236450"/>
            <a:ext cx="1795800" cy="1715700"/>
          </a:xfrm>
          <a:prstGeom prst="ellipse">
            <a:avLst/>
          </a:prstGeom>
          <a:noFill/>
          <a:ln>
            <a:noFill/>
          </a:ln>
          <a:effectLst>
            <a:outerShdw blurRad="57150" dist="276225" dir="12660000" algn="bl" rotWithShape="0">
              <a:srgbClr val="F3F3F3">
                <a:alpha val="64999"/>
              </a:srgbClr>
            </a:outerShdw>
          </a:effectLst>
        </p:spPr>
      </p:pic>
      <p:sp>
        <p:nvSpPr>
          <p:cNvPr id="153" name="Google Shape;153;p29"/>
          <p:cNvSpPr/>
          <p:nvPr/>
        </p:nvSpPr>
        <p:spPr>
          <a:xfrm>
            <a:off x="3846250" y="2145263"/>
            <a:ext cx="1321500" cy="1630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54" name="Google Shape;154;p29" title="1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788" y="2233106"/>
            <a:ext cx="1114425" cy="145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2213688" y="2145275"/>
            <a:ext cx="1321500" cy="1630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56" name="Google Shape;156;p29" title="44.jpg"/>
          <p:cNvPicPr preferRelativeResize="0"/>
          <p:nvPr/>
        </p:nvPicPr>
        <p:blipFill rotWithShape="1">
          <a:blip r:embed="rId6">
            <a:alphaModFix/>
          </a:blip>
          <a:srcRect l="17579" t="8121" r="13964" b="22347"/>
          <a:stretch/>
        </p:blipFill>
        <p:spPr>
          <a:xfrm>
            <a:off x="2336457" y="2207089"/>
            <a:ext cx="11144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5440350" y="2149088"/>
            <a:ext cx="1321500" cy="1630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58" name="Google Shape;158;p29" title="33.jpg"/>
          <p:cNvPicPr preferRelativeResize="0"/>
          <p:nvPr/>
        </p:nvPicPr>
        <p:blipFill rotWithShape="1">
          <a:blip r:embed="rId7">
            <a:alphaModFix/>
          </a:blip>
          <a:srcRect l="7428" r="4138" b="31342"/>
          <a:stretch/>
        </p:blipFill>
        <p:spPr>
          <a:xfrm>
            <a:off x="5543887" y="2233113"/>
            <a:ext cx="1114425" cy="14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/>
          <p:nvPr/>
        </p:nvSpPr>
        <p:spPr>
          <a:xfrm>
            <a:off x="546275" y="2145263"/>
            <a:ext cx="1321500" cy="1630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0" name="Google Shape;160;p29" title="WhatsApp Image 2025-04-06 at 13.44.11_3411056e.jpg"/>
          <p:cNvPicPr preferRelativeResize="0"/>
          <p:nvPr/>
        </p:nvPicPr>
        <p:blipFill rotWithShape="1">
          <a:blip r:embed="rId8">
            <a:alphaModFix/>
          </a:blip>
          <a:srcRect l="20577" t="23545" r="17330" b="37479"/>
          <a:stretch/>
        </p:blipFill>
        <p:spPr>
          <a:xfrm>
            <a:off x="649813" y="2207088"/>
            <a:ext cx="1114425" cy="151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7034450" y="2145250"/>
            <a:ext cx="1321500" cy="1630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2" name="Google Shape;162;p29" title="22.jpg"/>
          <p:cNvPicPr preferRelativeResize="0"/>
          <p:nvPr/>
        </p:nvPicPr>
        <p:blipFill rotWithShape="1">
          <a:blip r:embed="rId9">
            <a:alphaModFix/>
          </a:blip>
          <a:srcRect b="-5318"/>
          <a:stretch/>
        </p:blipFill>
        <p:spPr>
          <a:xfrm>
            <a:off x="7108724" y="2233900"/>
            <a:ext cx="1172951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2196063" y="3968900"/>
            <a:ext cx="1321500" cy="369300"/>
          </a:xfrm>
          <a:prstGeom prst="rect">
            <a:avLst/>
          </a:prstGeom>
          <a:solidFill>
            <a:srgbClr val="F3F3F3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 Creţu Beatrice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846250" y="3968900"/>
            <a:ext cx="1321500" cy="369300"/>
          </a:xfrm>
          <a:prstGeom prst="rect">
            <a:avLst/>
          </a:prstGeom>
          <a:solidFill>
            <a:srgbClr val="F3F3F3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Luşca Vlad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440350" y="4038675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478800" y="3968900"/>
            <a:ext cx="1321500" cy="369300"/>
          </a:xfrm>
          <a:prstGeom prst="rect">
            <a:avLst/>
          </a:prstGeom>
          <a:solidFill>
            <a:srgbClr val="F3F3F3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Coţa Sara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45900" y="3968900"/>
            <a:ext cx="1321500" cy="369300"/>
          </a:xfrm>
          <a:prstGeom prst="rect">
            <a:avLst/>
          </a:prstGeom>
          <a:solidFill>
            <a:srgbClr val="F3F3F3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Botoş Mădălina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7111350" y="3968900"/>
            <a:ext cx="1321500" cy="369300"/>
          </a:xfrm>
          <a:prstGeom prst="rect">
            <a:avLst/>
          </a:prstGeom>
          <a:solidFill>
            <a:srgbClr val="F3F3F3">
              <a:alpha val="49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Avram Oana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3827150" y="1667249"/>
            <a:ext cx="4811328" cy="2062073"/>
          </a:xfrm>
          <a:prstGeom prst="rect">
            <a:avLst/>
          </a:prstGeom>
          <a:solidFill>
            <a:srgbClr val="06294A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Studiul GBD evaluează efectul a 369 de boli în 204 țări și teritorii.</a:t>
            </a:r>
            <a:endParaRPr sz="1600" b="1" dirty="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 mult de 50% dintre pacienți se confruntă cu opțiuni de tratament limitate sau inaccesibile pentru bolile genetice.</a:t>
            </a:r>
            <a:endParaRPr sz="1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3190325" y="552775"/>
            <a:ext cx="5274000" cy="831300"/>
          </a:xfrm>
          <a:prstGeom prst="rect">
            <a:avLst/>
          </a:prstGeom>
          <a:noFill/>
          <a:ln>
            <a:noFill/>
          </a:ln>
          <a:effectLst>
            <a:outerShdw blurRad="171450" dist="38100" algn="bl" rotWithShape="0">
              <a:srgbClr val="F3F3F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Assessing Global Health: The Scope of Disease and Injury</a:t>
            </a:r>
            <a:endParaRPr sz="1900" b="1" dirty="0"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 title="2f5e69ab-a9b9-41e7-841a-c44faeac1eea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050" y="4372950"/>
            <a:ext cx="663900" cy="63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>
            <a:spLocks noGrp="1"/>
          </p:cNvSpPr>
          <p:nvPr>
            <p:ph type="ctrTitle" idx="4294967295"/>
          </p:nvPr>
        </p:nvSpPr>
        <p:spPr>
          <a:xfrm>
            <a:off x="880725" y="1625700"/>
            <a:ext cx="4971900" cy="2054100"/>
          </a:xfrm>
          <a:prstGeom prst="rect">
            <a:avLst/>
          </a:prstGeom>
          <a:solidFill>
            <a:srgbClr val="F3F3F3">
              <a:alpha val="2411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Aplicaţia </a:t>
            </a:r>
            <a:r>
              <a:rPr lang="en" sz="1500" i="1">
                <a:latin typeface="Times New Roman"/>
                <a:ea typeface="Times New Roman"/>
                <a:cs typeface="Times New Roman"/>
                <a:sym typeface="Times New Roman"/>
              </a:rPr>
              <a:t>GeneChain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abordează ambele probleme oferind cercetătorilor o tehnologie ușor de utilizat pentru a găsi rapid noi utilizări pentru medicamentele aprobate, economisind timp și bani în timp ce face descoperiri care altfel ar putea fi ratate.</a:t>
            </a:r>
            <a:endParaRPr sz="5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1060525" y="2063850"/>
            <a:ext cx="7280400" cy="1015800"/>
          </a:xfrm>
          <a:prstGeom prst="rect">
            <a:avLst/>
          </a:prstGeom>
          <a:solidFill>
            <a:srgbClr val="F3F3F3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Toate informațiile furnizate sunt validate științific și provin din baza de date KEGG — o sursă de încredere, dezvoltată și perfecționată de cercetători de-a lungul anilor.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2796750" y="783175"/>
            <a:ext cx="3550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Backed</a:t>
            </a:r>
            <a:r>
              <a:rPr lang="en" sz="3000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 </a:t>
            </a:r>
            <a:endParaRPr sz="3000" dirty="0">
              <a:solidFill>
                <a:schemeClr val="dk1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by Science</a:t>
            </a:r>
            <a:endParaRPr sz="1500" b="1" dirty="0"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528850" y="4457925"/>
            <a:ext cx="563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https://rest.kegg.jp/get/path:hsa00982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https://rest.kegg.jp/link/pathway/hsa:7157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https://rest.kegg.jp/get/hsa:672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448150" y="2923175"/>
            <a:ext cx="6024600" cy="1024200"/>
          </a:xfrm>
          <a:prstGeom prst="rect">
            <a:avLst/>
          </a:prstGeom>
          <a:solidFill>
            <a:srgbClr val="F3F3F3">
              <a:alpha val="17860"/>
            </a:srgbClr>
          </a:solidFill>
          <a:effectLst>
            <a:outerShdw blurRad="57150" dist="19050" dir="5400000" algn="bl" rotWithShape="0">
              <a:srgbClr val="F3F3F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Aplicația noastră include o funcție de memorie cache, care permite o recuperare mai rapidă a datelor prin stocarea informațiilor accesate frecvent pentru un acces mai eficient.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1448150" y="1230975"/>
            <a:ext cx="6024600" cy="6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Faster Data Access</a:t>
            </a:r>
            <a:endParaRPr sz="2900" b="1" dirty="0">
              <a:solidFill>
                <a:schemeClr val="dk1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4" title="2f5e69ab-a9b9-41e7-841a-c44faeac1eea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050" y="4372950"/>
            <a:ext cx="663900" cy="63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title="2f5e69ab-a9b9-41e7-841a-c44faeac1eea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5050" y="4372950"/>
            <a:ext cx="663900" cy="63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17800" y="1340600"/>
            <a:ext cx="4508400" cy="714300"/>
          </a:xfrm>
          <a:prstGeom prst="rect">
            <a:avLst/>
          </a:prstGeom>
          <a:solidFill>
            <a:srgbClr val="3E96AE">
              <a:alpha val="38990"/>
            </a:srgbClr>
          </a:solidFill>
          <a:ln>
            <a:noFill/>
          </a:ln>
          <a:effectLst>
            <a:outerShdw dist="9525" dir="1800000" algn="bl" rotWithShape="0">
              <a:srgbClr val="F3F3F3">
                <a:alpha val="33000"/>
              </a:srgbClr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imes New Roman"/>
              <a:buChar char="➔"/>
            </a:pPr>
            <a:r>
              <a:rPr lang="en" sz="16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Începeți prin a introduce numele oricărei gene în interfața noastră intuitivă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317800" y="2290925"/>
            <a:ext cx="4508400" cy="431100"/>
          </a:xfrm>
          <a:prstGeom prst="rect">
            <a:avLst/>
          </a:prstGeom>
          <a:solidFill>
            <a:srgbClr val="3E96AE">
              <a:alpha val="38990"/>
            </a:srgbClr>
          </a:solidFill>
          <a:ln>
            <a:noFill/>
          </a:ln>
          <a:effectLst>
            <a:outerShdw algn="bl" rotWithShape="0">
              <a:srgbClr val="F3F3F3"/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imes New Roman"/>
              <a:buChar char="➔"/>
            </a:pPr>
            <a:r>
              <a:rPr lang="en" sz="16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Obțineți un rezumat ușor de înțeles al genei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2317800" y="3871175"/>
            <a:ext cx="4508400" cy="677100"/>
          </a:xfrm>
          <a:prstGeom prst="rect">
            <a:avLst/>
          </a:prstGeom>
          <a:solidFill>
            <a:srgbClr val="3E96AE">
              <a:alpha val="38990"/>
            </a:srgbClr>
          </a:solidFill>
          <a:ln>
            <a:noFill/>
          </a:ln>
          <a:effectLst>
            <a:outerShdw blurRad="57150" dist="19050" dir="5400000" algn="bl" rotWithShape="0">
              <a:srgbClr val="F3F3F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imes New Roman"/>
              <a:buChar char="➔"/>
            </a:pPr>
            <a:r>
              <a:rPr lang="en" sz="16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Explorați genele asociate printr-un grafic interactiv</a:t>
            </a:r>
            <a:endParaRPr sz="1600" b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2317800" y="2958050"/>
            <a:ext cx="4508400" cy="677100"/>
          </a:xfrm>
          <a:prstGeom prst="rect">
            <a:avLst/>
          </a:prstGeom>
          <a:solidFill>
            <a:srgbClr val="3E96AE">
              <a:alpha val="38990"/>
            </a:srgbClr>
          </a:solidFill>
          <a:ln>
            <a:noFill/>
          </a:ln>
          <a:effectLst>
            <a:outerShdw blurRad="57150" dist="19050" dir="5400000" algn="bl" rotWithShape="0">
              <a:srgbClr val="F3F3F3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Times New Roman"/>
              <a:buChar char="➔"/>
            </a:pPr>
            <a:r>
              <a:rPr lang="en" sz="1600" b="1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Descoperiți tratamente potențiale bazate pe căi genetice similare</a:t>
            </a:r>
            <a:endParaRPr sz="1600" b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43500" y="1896425"/>
            <a:ext cx="5457000" cy="2514000"/>
          </a:xfrm>
          <a:prstGeom prst="rect">
            <a:avLst/>
          </a:prstGeom>
          <a:solidFill>
            <a:srgbClr val="F3F3F3">
              <a:alpha val="178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Parteneriate cu facultăți de medicină în scopuri educaționale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Parteneriate planificate cu instituții medicale private sau publice pentru cercetare medicală</a:t>
            </a:r>
            <a:endParaRPr sz="18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244900" y="819894"/>
            <a:ext cx="46542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Targeted market</a:t>
            </a:r>
            <a:endParaRPr sz="3000" b="1" dirty="0">
              <a:solidFill>
                <a:schemeClr val="dk1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725200" y="303075"/>
            <a:ext cx="7403400" cy="4665000"/>
          </a:xfrm>
          <a:prstGeom prst="rect">
            <a:avLst/>
          </a:prstGeom>
          <a:solidFill>
            <a:srgbClr val="3E96AE">
              <a:alpha val="3899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40" name="Google Shape;140;p27" title="WhatsApp Image 2025-04-06 at 14.43.43_e7d81c7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00" y="414400"/>
            <a:ext cx="7104676" cy="44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/>
          </p:nvPr>
        </p:nvSpPr>
        <p:spPr>
          <a:xfrm>
            <a:off x="1864200" y="678550"/>
            <a:ext cx="54156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dk1"/>
                </a:solidFill>
                <a:latin typeface="Lucida Bright" panose="02040602050505020304" pitchFamily="18" charset="0"/>
                <a:ea typeface="Montserrat"/>
                <a:cs typeface="Montserrat"/>
                <a:sym typeface="Montserrat"/>
              </a:rPr>
              <a:t>Business plan</a:t>
            </a:r>
            <a:endParaRPr sz="2900" b="1" dirty="0">
              <a:solidFill>
                <a:schemeClr val="dk1"/>
              </a:solidFill>
              <a:latin typeface="Lucida Bright" panose="02040602050505020304" pitchFamily="18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1"/>
          </p:nvPr>
        </p:nvSpPr>
        <p:spPr>
          <a:xfrm>
            <a:off x="1656450" y="1750125"/>
            <a:ext cx="5831100" cy="2082300"/>
          </a:xfrm>
          <a:prstGeom prst="rect">
            <a:avLst/>
          </a:prstGeom>
          <a:solidFill>
            <a:srgbClr val="F3F3F3">
              <a:alpha val="178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În viitor, plănuim să introducem un model de abonament, oferind clienților acces la informații detaliate despre tratamente, pentru o taxă modestă de 0,99$ pentru studenți din cadrul facultăților și un preț pentru clinici, calculat în funcție de numărul de accesări.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dical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306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Abel</vt:lpstr>
      <vt:lpstr>Spectral</vt:lpstr>
      <vt:lpstr>Arial</vt:lpstr>
      <vt:lpstr>Josefin Slab SemiBold</vt:lpstr>
      <vt:lpstr>Unica One</vt:lpstr>
      <vt:lpstr>Lucida Bright</vt:lpstr>
      <vt:lpstr>Josefin Slab</vt:lpstr>
      <vt:lpstr>Times New Roman</vt:lpstr>
      <vt:lpstr>Anaheim</vt:lpstr>
      <vt:lpstr>EB Garamond</vt:lpstr>
      <vt:lpstr>Exo Light</vt:lpstr>
      <vt:lpstr>Anton</vt:lpstr>
      <vt:lpstr>Medical Thesis by Slidesgo</vt:lpstr>
      <vt:lpstr>GeneChain</vt:lpstr>
      <vt:lpstr>PowerPoint Presentation</vt:lpstr>
      <vt:lpstr>Aplicaţia GeneChain abordează ambele probleme oferind cercetătorilor o tehnologie ușor de utilizat pentru a găsi rapid noi utilizări pentru medicamentele aprobate, economisind timp și bani în timp ce face descoperiri care altfel ar putea fi ratate.</vt:lpstr>
      <vt:lpstr>PowerPoint Presentation</vt:lpstr>
      <vt:lpstr>Faster Data Access</vt:lpstr>
      <vt:lpstr>PowerPoint Presentation</vt:lpstr>
      <vt:lpstr>PowerPoint Presentation</vt:lpstr>
      <vt:lpstr>PowerPoint Presentation</vt:lpstr>
      <vt:lpstr>Business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 Cota</dc:creator>
  <cp:lastModifiedBy>Sara Cota</cp:lastModifiedBy>
  <cp:revision>2</cp:revision>
  <dcterms:modified xsi:type="dcterms:W3CDTF">2025-04-06T12:50:29Z</dcterms:modified>
</cp:coreProperties>
</file>