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9" r:id="rId4"/>
    <p:sldId id="281" r:id="rId5"/>
    <p:sldId id="280" r:id="rId6"/>
    <p:sldId id="257" r:id="rId7"/>
    <p:sldId id="275" r:id="rId8"/>
    <p:sldId id="276" r:id="rId9"/>
    <p:sldId id="282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s" id="{E75E278A-FF0E-49A4-B170-79828D63BBAD}">
          <p14:sldIdLst>
            <p14:sldId id="256"/>
          </p14:sldIdLst>
        </p14:section>
        <p14:section name="Design, Transformar, Anotação, Trabalhe em Conjunto, Diga-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Saiba Mais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1" autoAdjust="0"/>
    <p:restoredTop sz="94241" autoAdjust="0"/>
  </p:normalViewPr>
  <p:slideViewPr>
    <p:cSldViewPr snapToGrid="0">
      <p:cViewPr varScale="1">
        <p:scale>
          <a:sx n="90" d="100"/>
          <a:sy n="90" d="100"/>
        </p:scale>
        <p:origin x="4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E8EFE0-5F29-4A8F-882F-2C5E3702D946}" type="datetime1">
              <a:rPr lang="pt-BR" smtClean="0"/>
              <a:t>08/04/2023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5AE-A572-46FB-8F05-B028884B90C4}" type="datetime1">
              <a:rPr lang="pt-BR" smtClean="0"/>
              <a:pPr/>
              <a:t>08/04/2023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043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0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8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369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71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26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FFABA16-A60E-4C58-9DC9-284576B05B35}" type="datetime1">
              <a:rPr lang="pt-BR" noProof="0" smtClean="0"/>
              <a:t>08/04/2023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95CCA5C-24EB-4738-B463-0ADFEF5D3564}" type="datetime1">
              <a:rPr lang="pt-BR" noProof="0" smtClean="0"/>
              <a:t>08/04/2023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BR" sz="4800" b="1" dirty="0">
                <a:solidFill>
                  <a:schemeClr val="bg1"/>
                </a:solidFill>
              </a:rPr>
              <a:t>Introdução ao </a:t>
            </a:r>
            <a:r>
              <a:rPr lang="pt-BR" sz="4800" b="1" dirty="0" err="1">
                <a:solidFill>
                  <a:schemeClr val="bg1"/>
                </a:solidFill>
              </a:rPr>
              <a:t>Git</a:t>
            </a:r>
            <a:r>
              <a:rPr lang="pt-BR" sz="4800" b="1" dirty="0">
                <a:solidFill>
                  <a:schemeClr val="bg1"/>
                </a:solidFill>
              </a:rPr>
              <a:t> e </a:t>
            </a:r>
            <a:r>
              <a:rPr lang="pt-BR" sz="4800" b="1" dirty="0" err="1">
                <a:solidFill>
                  <a:schemeClr val="bg1"/>
                </a:solidFill>
              </a:rPr>
              <a:t>GitLab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b="1" dirty="0">
                <a:solidFill>
                  <a:schemeClr val="bg1"/>
                </a:solidFill>
                <a:latin typeface="+mj-lt"/>
              </a:rPr>
              <a:t>Estudos </a:t>
            </a:r>
            <a:r>
              <a:rPr lang="pt-BR" sz="2400" b="1" dirty="0" err="1">
                <a:solidFill>
                  <a:schemeClr val="bg1"/>
                </a:solidFill>
                <a:latin typeface="+mj-lt"/>
              </a:rPr>
              <a:t>DevOps</a:t>
            </a:r>
            <a:r>
              <a:rPr lang="pt-BR" sz="2400" b="1" dirty="0">
                <a:solidFill>
                  <a:schemeClr val="bg1"/>
                </a:solidFill>
                <a:latin typeface="+mj-lt"/>
              </a:rPr>
              <a:t> – Anderson B Silva</a:t>
            </a:r>
          </a:p>
        </p:txBody>
      </p:sp>
      <p:pic>
        <p:nvPicPr>
          <p:cNvPr id="6" name="Imagem 5" descr="Uma imagem contendo Ícone&#10;&#10;Descrição gerada automaticamente">
            <a:extLst>
              <a:ext uri="{FF2B5EF4-FFF2-40B4-BE49-F238E27FC236}">
                <a16:creationId xmlns:a16="http://schemas.microsoft.com/office/drawing/2014/main" id="{9281761E-879F-D036-7375-04F43D458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768" y="3918690"/>
            <a:ext cx="2475976" cy="2475976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9399F73D-1508-975F-17FC-6E8AF7C43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806" y="1164324"/>
            <a:ext cx="2671901" cy="26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9347723" cy="640080"/>
          </a:xfrm>
        </p:spPr>
        <p:txBody>
          <a:bodyPr rtlCol="0">
            <a:noAutofit/>
          </a:bodyPr>
          <a:lstStyle/>
          <a:p>
            <a:pPr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O que é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e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GitLab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? </a:t>
            </a: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41610" y="1524708"/>
            <a:ext cx="676089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pt-BR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 err="1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 é um sistema de controle de versão distribuído, usado para gerenciar projetos de software e arquivos de código-fonte.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0" i="0" dirty="0" err="1">
                <a:solidFill>
                  <a:srgbClr val="374151"/>
                </a:solidFill>
                <a:effectLst/>
                <a:latin typeface="Söhne"/>
              </a:rPr>
              <a:t>GitLab</a:t>
            </a:r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 é uma plataforma de gerenciamento de ciclo de vida de desenvolvimento de software, que oferece recursos de controle de versão, colaboração e integração contínua e entrega contínua (CI/CD).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800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pt-BR" sz="1800" b="0" i="0" dirty="0" err="1">
                <a:solidFill>
                  <a:srgbClr val="374151"/>
                </a:solidFill>
                <a:effectLst/>
                <a:latin typeface="Söhne"/>
              </a:rPr>
              <a:t>Continuous</a:t>
            </a:r>
            <a:r>
              <a:rPr lang="pt-BR" sz="18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sz="1800" b="0" i="0" dirty="0" err="1">
                <a:solidFill>
                  <a:srgbClr val="374151"/>
                </a:solidFill>
                <a:effectLst/>
                <a:latin typeface="Söhne"/>
              </a:rPr>
              <a:t>Integration</a:t>
            </a:r>
            <a:r>
              <a:rPr lang="pt-BR" sz="1800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pt-BR" sz="1800" b="0" i="0" dirty="0" err="1">
                <a:solidFill>
                  <a:srgbClr val="374151"/>
                </a:solidFill>
                <a:effectLst/>
                <a:latin typeface="Söhne"/>
              </a:rPr>
              <a:t>Continuous</a:t>
            </a:r>
            <a:r>
              <a:rPr lang="pt-BR" sz="1800" b="0" i="0" dirty="0">
                <a:solidFill>
                  <a:srgbClr val="374151"/>
                </a:solidFill>
                <a:effectLst/>
                <a:latin typeface="Söhne"/>
              </a:rPr>
              <a:t> Delivery" (Integração  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    </a:t>
            </a:r>
            <a:r>
              <a:rPr lang="pt-BR" sz="1800" b="0" i="0" dirty="0">
                <a:solidFill>
                  <a:srgbClr val="374151"/>
                </a:solidFill>
                <a:effectLst/>
                <a:latin typeface="Söhne"/>
              </a:rPr>
              <a:t>Contínua/Entrega Contínua)</a:t>
            </a:r>
            <a:endParaRPr lang="pt-B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Imagem 5" descr="Uma imagem contendo Ícone&#10;&#10;Descrição gerada automaticamente">
            <a:extLst>
              <a:ext uri="{FF2B5EF4-FFF2-40B4-BE49-F238E27FC236}">
                <a16:creationId xmlns:a16="http://schemas.microsoft.com/office/drawing/2014/main" id="{B47D9039-2FC6-96B9-F952-36AF81960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402" y="3234445"/>
            <a:ext cx="2097645" cy="2097645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0BAAA014-8D7F-4A70-EF92-ACB6A2077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5653" y="1765300"/>
            <a:ext cx="1469145" cy="14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Por que usar </a:t>
            </a:r>
            <a:r>
              <a:rPr lang="pt-BR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Git</a:t>
            </a: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 ?</a:t>
            </a:r>
          </a:p>
        </p:txBody>
      </p:sp>
      <p:sp>
        <p:nvSpPr>
          <p:cNvPr id="25" name="Espaço Reservado para Conteúdo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upo 17" descr="Círculo pequeno com o número 1 dentro indicando a etapa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20" name="Caixa de texto 19" descr="Númer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Espaço Reservado para Conteúdo 17"/>
          <p:cNvSpPr txBox="1">
            <a:spLocks/>
          </p:cNvSpPr>
          <p:nvPr/>
        </p:nvSpPr>
        <p:spPr>
          <a:xfrm>
            <a:off x="1056513" y="1958189"/>
            <a:ext cx="4861687" cy="761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permite o controle de versão de arquivos de código-fonte, permitindo que desenvolvedores trabalhem em diferentes versões do mesmo código, ao mesmo tempo.</a:t>
            </a:r>
            <a:endParaRPr lang="pt-BR" sz="16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upo 32" descr="Círculo pequeno com o número 2 dentro indicando a etapa 2"/>
          <p:cNvGrpSpPr/>
          <p:nvPr/>
        </p:nvGrpSpPr>
        <p:grpSpPr bwMode="blackWhite">
          <a:xfrm>
            <a:off x="531552" y="3122900"/>
            <a:ext cx="558179" cy="409838"/>
            <a:chOff x="6953426" y="711274"/>
            <a:chExt cx="558179" cy="409838"/>
          </a:xfrm>
        </p:grpSpPr>
        <p:sp>
          <p:nvSpPr>
            <p:cNvPr id="34" name="Oval 33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5" name="Caixa de texto 34" descr="Númer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Espaço Reservado para Conteúdo 17"/>
          <p:cNvSpPr txBox="1">
            <a:spLocks/>
          </p:cNvSpPr>
          <p:nvPr/>
        </p:nvSpPr>
        <p:spPr>
          <a:xfrm>
            <a:off x="1084676" y="3048519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usa ramificações (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branches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) para permitir que os desenvolvedores trabalhem em diferentes recursos sem interferir no trabalho uns dos outros.</a:t>
            </a:r>
            <a:endParaRPr lang="pt-BR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upo 21" descr="Círculo pequeno com o número 3 dentro indicando a etapa 3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Oval 23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0" name="Caixa de texto 29" descr="Númer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Espaço Reservado para Conteúdo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também oferece recursos de mesclagem (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merging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) para combinar diferentes ramificações em uma única versão final.</a:t>
            </a:r>
            <a:endParaRPr lang="pt-BR" sz="16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6" name="Imagem 5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6BB11046-80AB-864C-CAE5-52B6C6C2E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2" y="1964646"/>
            <a:ext cx="5189131" cy="27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i="0" dirty="0">
                <a:effectLst/>
                <a:latin typeface="Söhne"/>
              </a:rPr>
              <a:t>Colaboração com </a:t>
            </a:r>
            <a:r>
              <a:rPr lang="pt-BR" b="1" i="0" dirty="0" err="1">
                <a:effectLst/>
                <a:latin typeface="Söhne"/>
              </a:rPr>
              <a:t>GitLab</a:t>
            </a: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5998086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GitLab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é uma plataforma que oferece recursos de controle de versão, colaboração e gerenciamento de projetos.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GitLab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permite que equipes de desenvolvimento trabalhem em conjunto em um mesmo projeto, permitindo que cada desenvolvedor faça alterações e contribua para o código.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GitLab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também oferece recursos de gerenciamento de problemas, permitindo que as equipes de desenvolvimento rastreiem problemas e trabalhem em soluções juntas.</a:t>
            </a:r>
          </a:p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pt-BR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BEAD46A-BC47-CB61-2CB8-E35D98992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644" y="1604630"/>
            <a:ext cx="4905746" cy="251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512822" y="553886"/>
            <a:ext cx="7803914" cy="1193804"/>
          </a:xfrm>
        </p:spPr>
        <p:txBody>
          <a:bodyPr rtlCol="0">
            <a:normAutofit fontScale="90000"/>
          </a:bodyPr>
          <a:lstStyle/>
          <a:p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Integração Contínua e Entrega Contínua com </a:t>
            </a:r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GitLab</a:t>
            </a:r>
            <a:br>
              <a:rPr lang="pt-BR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pt-BR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Espaço Reservado para Conteúdo 17"/>
          <p:cNvSpPr txBox="1">
            <a:spLocks/>
          </p:cNvSpPr>
          <p:nvPr/>
        </p:nvSpPr>
        <p:spPr>
          <a:xfrm>
            <a:off x="541609" y="1455491"/>
            <a:ext cx="6981935" cy="3949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Integração Contínua (CI) é uma prática de desenvolvimento de software que consiste em mesclar regularmente as alterações do código em uma linha principal compartilhada.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Entrega Contínua (CD) é uma prática de desenvolvimento de software que consiste em garantir que as alterações do código estejam sempre prontas para serem lançadas em produção.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GitLab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oferece recursos de CI/CD, permitindo que as equipes de desenvolvimento automatizem o processo de construção, teste e implantação do 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As equipes de desenvolvimento podem usar o 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GitLab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para definir pipelines (encadeamento de tarefas) que automatizam o processo de construção, teste e implantação do software.</a:t>
            </a:r>
          </a:p>
          <a:p>
            <a:pPr marL="0" indent="0" rtl="0">
              <a:spcAft>
                <a:spcPts val="2000"/>
              </a:spcAft>
              <a:buNone/>
            </a:pPr>
            <a:endParaRPr lang="pt-BR" dirty="0"/>
          </a:p>
        </p:txBody>
      </p:sp>
      <p:pic>
        <p:nvPicPr>
          <p:cNvPr id="7" name="Imagem 6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9D46A19-3F51-55F1-1D39-43631BA84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780" y="1507016"/>
            <a:ext cx="3125237" cy="1379678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ED9A45E-E32A-F323-600F-ECF368411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66484" y="4982720"/>
            <a:ext cx="6464596" cy="162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Exemplo:</a:t>
            </a:r>
          </a:p>
        </p:txBody>
      </p:sp>
      <p:pic>
        <p:nvPicPr>
          <p:cNvPr id="7" name="Imagem 6" descr="Uma imagem contendo Diagrama&#10;&#10;Descrição gerada automaticamente">
            <a:extLst>
              <a:ext uri="{FF2B5EF4-FFF2-40B4-BE49-F238E27FC236}">
                <a16:creationId xmlns:a16="http://schemas.microsoft.com/office/drawing/2014/main" id="{444A0BDD-C178-7AF5-F458-34646CF40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896" y="1420463"/>
            <a:ext cx="7180162" cy="479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b="1" i="0" dirty="0">
                <a:effectLst/>
                <a:latin typeface="Söhne"/>
              </a:rPr>
              <a:t>Metodologias Ágeis com </a:t>
            </a:r>
            <a:r>
              <a:rPr lang="pt-BR" b="1" i="0" dirty="0" err="1">
                <a:effectLst/>
                <a:latin typeface="Söhne"/>
              </a:rPr>
              <a:t>GitLab</a:t>
            </a: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Espaço Reservado para Conteúdo 17"/>
          <p:cNvSpPr txBox="1">
            <a:spLocks/>
          </p:cNvSpPr>
          <p:nvPr/>
        </p:nvSpPr>
        <p:spPr>
          <a:xfrm>
            <a:off x="521207" y="2060029"/>
            <a:ext cx="7340750" cy="3993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GitLab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oferece recursos de gerenciamento de projetos e colaboração, permitindo que as equipes de desenvolvimento usem práticas ágeis de desenvolvimento de 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As equipes de desenvolvimento podem usar 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GitLab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para planejar, monitorar e relatar o progresso do projeto.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GitLab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também permite que as equipes de desenvolvimento usem metodologias ágeis como o Scrum e o 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Kanban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para gerenciar o fluxo de trabalho e a entrega contínua de software.</a:t>
            </a:r>
          </a:p>
          <a:p>
            <a:pPr marL="0" indent="0" rtl="0">
              <a:spcAft>
                <a:spcPts val="2000"/>
              </a:spcAft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32E570B8-D928-F45C-B81F-B13610C12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499" y="1584251"/>
            <a:ext cx="3998294" cy="293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399509" cy="640080"/>
          </a:xfrm>
        </p:spPr>
        <p:txBody>
          <a:bodyPr rtlCol="0">
            <a:normAutofit/>
          </a:bodyPr>
          <a:lstStyle/>
          <a:p>
            <a:pPr rtl="0"/>
            <a:r>
              <a:rPr lang="pt-BR" b="1" i="0" dirty="0">
                <a:effectLst/>
                <a:latin typeface="Söhne"/>
              </a:rPr>
              <a:t>Ferramentas de Controle de Versão Anteriores ao </a:t>
            </a:r>
            <a:r>
              <a:rPr lang="pt-BR" b="1" i="0" dirty="0" err="1">
                <a:effectLst/>
                <a:latin typeface="Söhne"/>
              </a:rPr>
              <a:t>Git</a:t>
            </a:r>
            <a:endParaRPr lang="pt-B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Espaço Reservado para Conteúdo 17"/>
          <p:cNvSpPr txBox="1">
            <a:spLocks/>
          </p:cNvSpPr>
          <p:nvPr/>
        </p:nvSpPr>
        <p:spPr>
          <a:xfrm>
            <a:off x="637301" y="1936179"/>
            <a:ext cx="10633211" cy="3477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Antes do 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, as ferramentas de controle de versão mais comuns eram o 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Subversion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(SVN) e o CVS (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Concurrent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Versions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System).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O CVS foi desenvolvido na década de 1980 e foi amplamente utilizado até o início dos anos 2000. Ele usa um sistema centralizado de controle de versão, o que significa que todos os arquivos são armazenados em um único repositório centralizado.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O SVN foi desenvolvido em 2000 e foi amplamente utilizado na década de 2000. Ele usa um sistema centralizado de controle de versão semelhante ao CVS, mas oferece recursos adicionais, como mesclagem mais fácil de ramificações e histórico de versão mais detalhado.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Embora o SVN e o CVS tenham sido amplamente utilizados no passado, o 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superou rapidamente essas ferramentas em popularidade devido às suas vantagens no gerenciamento de projetos complexos e colaboração em equipe.</a:t>
            </a:r>
          </a:p>
          <a:p>
            <a:pPr marL="0" indent="0" rtl="0">
              <a:spcAft>
                <a:spcPts val="2000"/>
              </a:spcAft>
              <a:buNone/>
            </a:pP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BB1722-13FA-0F28-E300-1285686F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00" y="1043479"/>
            <a:ext cx="6877119" cy="640080"/>
          </a:xfrm>
        </p:spPr>
        <p:txBody>
          <a:bodyPr>
            <a:normAutofit fontScale="90000"/>
          </a:bodyPr>
          <a:lstStyle/>
          <a:p>
            <a:r>
              <a:rPr lang="pt-BR" b="1" i="0" dirty="0">
                <a:effectLst/>
                <a:latin typeface="Söhne"/>
              </a:rPr>
              <a:t>Vantagens do </a:t>
            </a:r>
            <a:r>
              <a:rPr lang="pt-BR" b="1" i="0" dirty="0" err="1">
                <a:effectLst/>
                <a:latin typeface="Söhne"/>
              </a:rPr>
              <a:t>Git</a:t>
            </a:r>
            <a:r>
              <a:rPr lang="pt-BR" b="1" i="0" dirty="0">
                <a:effectLst/>
                <a:latin typeface="Söhne"/>
              </a:rPr>
              <a:t> em relação ao SVN e ao CVS</a:t>
            </a:r>
            <a:br>
              <a:rPr lang="pt-BR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pt-BR" b="0" i="0" dirty="0">
                <a:solidFill>
                  <a:srgbClr val="374151"/>
                </a:solidFill>
                <a:effectLst/>
                <a:latin typeface="Söhne"/>
              </a:rPr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A07936-B76D-0AB2-05FF-0A69B774BE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6900" y="1871543"/>
            <a:ext cx="10762913" cy="369991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é um sistema de controle de versão distribuído, o que significa que cada desenvolvedor tem sua própria cópia completa do repositório.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O 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oferece recursos mais avançados de ramificação e mesclagem, permitindo que os desenvolvedores trabalhem em várias versões do mesmo código ao mesmo tempo e mesclando as alterações de forma mais fácil e rápida.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O 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é mais rápido em operações de grande escala, como clonagem e mesclagem de grandes repositórios.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O 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é mais seguro em relação a possíveis perdas de dados, pois cada cópia do repositório é uma cópia completa e independente dos outros, diminuindo o risco de perda de dados devido a falhas de servidor.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O 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 oferece uma ampla gama de ferramentas de gerenciamento de projetos e integrações de terceiros, como o 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GitLab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, o GitHub e o </a:t>
            </a:r>
            <a:r>
              <a:rPr lang="pt-BR" sz="1600" b="0" i="0" dirty="0" err="1">
                <a:solidFill>
                  <a:srgbClr val="374151"/>
                </a:solidFill>
                <a:effectLst/>
                <a:latin typeface="Söhne"/>
              </a:rPr>
              <a:t>Bitbucket</a:t>
            </a:r>
            <a:r>
              <a:rPr lang="pt-BR" sz="1600" b="0" i="0" dirty="0">
                <a:solidFill>
                  <a:srgbClr val="374151"/>
                </a:solidFill>
                <a:effectLst/>
                <a:latin typeface="Söhne"/>
              </a:rPr>
              <a:t>, que ajudam a melhorar a colaboração em equipe e a entrega contínua de software.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5_TF10001108_Win32" id="{28A79BE7-1959-4F88-894F-C0DF83BEA638}" vid="{43AF368F-97C8-445F-AF65-9C3884FDC6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{4436FE6A-528E-4F0F-8203-17EBE904DD2F}tf10001108_win32</Template>
  <TotalTime>409</TotalTime>
  <Words>775</Words>
  <Application>Microsoft Office PowerPoint</Application>
  <PresentationFormat>Widescreen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Segoe UI Semibold</vt:lpstr>
      <vt:lpstr>Söhne</vt:lpstr>
      <vt:lpstr>DocBoas-vindas</vt:lpstr>
      <vt:lpstr>Introdução ao Git e GitLab </vt:lpstr>
      <vt:lpstr>O que é Git e GitLab ? </vt:lpstr>
      <vt:lpstr>Por que usar Git ?</vt:lpstr>
      <vt:lpstr>Colaboração com GitLab</vt:lpstr>
      <vt:lpstr>Integração Contínua e Entrega Contínua com GitLab  </vt:lpstr>
      <vt:lpstr>Exemplo:</vt:lpstr>
      <vt:lpstr>Metodologias Ágeis com GitLab</vt:lpstr>
      <vt:lpstr>Ferramentas de Controle de Versão Anteriores ao Git</vt:lpstr>
      <vt:lpstr>Vantagens do Git em relação ao SVN e ao CVS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Git e GitLab </dc:title>
  <dc:creator>Anderson Bezerra Silva</dc:creator>
  <cp:keywords/>
  <cp:lastModifiedBy>Anderson Bezerra Silva</cp:lastModifiedBy>
  <cp:revision>1</cp:revision>
  <dcterms:created xsi:type="dcterms:W3CDTF">2023-04-08T17:14:28Z</dcterms:created>
  <dcterms:modified xsi:type="dcterms:W3CDTF">2023-04-09T00:04:19Z</dcterms:modified>
  <cp:version/>
</cp:coreProperties>
</file>