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3"/>
  </p:notesMasterIdLst>
  <p:handoutMasterIdLst>
    <p:handoutMasterId r:id="rId14"/>
  </p:handoutMasterIdLst>
  <p:sldIdLst>
    <p:sldId id="481" r:id="rId5"/>
    <p:sldId id="486" r:id="rId6"/>
    <p:sldId id="487" r:id="rId7"/>
    <p:sldId id="488" r:id="rId8"/>
    <p:sldId id="489" r:id="rId9"/>
    <p:sldId id="490" r:id="rId10"/>
    <p:sldId id="491" r:id="rId11"/>
    <p:sldId id="285" r:id="rId12"/>
  </p:sldIdLst>
  <p:sldSz cx="9144000" cy="514826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70F"/>
    <a:srgbClr val="5992E5"/>
    <a:srgbClr val="9900CC"/>
    <a:srgbClr val="A51140"/>
    <a:srgbClr val="C1ADE5"/>
    <a:srgbClr val="A283D9"/>
    <a:srgbClr val="FFC828"/>
    <a:srgbClr val="6639B7"/>
    <a:srgbClr val="E0D6F2"/>
    <a:srgbClr val="AA9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2" autoAdjust="0"/>
    <p:restoredTop sz="71505" autoAdjust="0"/>
  </p:normalViewPr>
  <p:slideViewPr>
    <p:cSldViewPr snapToGrid="0" snapToObjects="1">
      <p:cViewPr varScale="1">
        <p:scale>
          <a:sx n="221" d="100"/>
          <a:sy n="221" d="100"/>
        </p:scale>
        <p:origin x="-704" y="-104"/>
      </p:cViewPr>
      <p:guideLst>
        <p:guide orient="horz" pos="2811"/>
        <p:guide orient="horz" pos="597"/>
        <p:guide orient="horz" pos="1040"/>
        <p:guide orient="horz" pos="1929"/>
        <p:guide orient="horz" pos="2372"/>
        <p:guide orient="horz" pos="2596"/>
        <p:guide orient="horz" pos="154"/>
        <p:guide orient="horz" pos="1486"/>
        <p:guide pos="196"/>
        <p:guide pos="5567"/>
        <p:guide pos="2882"/>
        <p:guide pos="32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8"/>
    </p:cViewPr>
  </p:sorterViewPr>
  <p:notesViewPr>
    <p:cSldViewPr snapToGrid="0" snapToObjects="1">
      <p:cViewPr varScale="1">
        <p:scale>
          <a:sx n="61" d="100"/>
          <a:sy n="61" d="100"/>
        </p:scale>
        <p:origin x="-2934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0CE047-0F9C-449F-AAE2-1073B9EA1A95}" type="datetimeFigureOut">
              <a:rPr lang="en-US"/>
              <a:pPr>
                <a:defRPr/>
              </a:pPr>
              <a:t>09/10/2014</a:t>
            </a:fld>
            <a:endParaRPr lang="en-US" dirty="0"/>
          </a:p>
        </p:txBody>
      </p:sp>
      <p:grpSp>
        <p:nvGrpSpPr>
          <p:cNvPr id="100356" name="Group 5"/>
          <p:cNvGrpSpPr>
            <a:grpSpLocks/>
          </p:cNvGrpSpPr>
          <p:nvPr/>
        </p:nvGrpSpPr>
        <p:grpSpPr bwMode="auto">
          <a:xfrm>
            <a:off x="307975" y="9264650"/>
            <a:ext cx="6180138" cy="331788"/>
            <a:chOff x="2811192" y="6484973"/>
            <a:chExt cx="6234106" cy="304046"/>
          </a:xfrm>
        </p:grpSpPr>
        <p:pic>
          <p:nvPicPr>
            <p:cNvPr id="10035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60" name="Straight Connector 7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9" name="Footer Placeholder 2"/>
          <p:cNvSpPr txBox="1">
            <a:spLocks/>
          </p:cNvSpPr>
          <p:nvPr/>
        </p:nvSpPr>
        <p:spPr>
          <a:xfrm>
            <a:off x="169863" y="9439275"/>
            <a:ext cx="477837" cy="260350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02312B3-493E-4FE3-94D0-95A680B3017D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85850" y="9586913"/>
            <a:ext cx="4625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</a:rPr>
              <a:t>COPYRIGHT © 2011 ALCATEL-LUCENT.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</a:rPr>
            </a:br>
            <a:r>
              <a:rPr lang="en-US" sz="600" dirty="0">
                <a:solidFill>
                  <a:srgbClr val="7F7F7F"/>
                </a:solidFill>
                <a:latin typeface="Tahoma" pitchFamily="34" charset="0"/>
              </a:rPr>
              <a:t>ALCATEL-LUCENT — INTERNAL PROPRIETARY —  USE PURSUANT TO COMPANY INSTRUCTION</a:t>
            </a:r>
          </a:p>
        </p:txBody>
      </p:sp>
    </p:spTree>
    <p:extLst>
      <p:ext uri="{BB962C8B-B14F-4D97-AF65-F5344CB8AC3E}">
        <p14:creationId xmlns:p14="http://schemas.microsoft.com/office/powerpoint/2010/main" val="37135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E38CD3-0604-4712-ADD9-384207F49BEF}" type="datetimeFigureOut">
              <a:rPr lang="en-US"/>
              <a:pPr>
                <a:defRPr/>
              </a:pPr>
              <a:t>09/10/2014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99334" name="Group 7"/>
          <p:cNvGrpSpPr>
            <a:grpSpLocks/>
          </p:cNvGrpSpPr>
          <p:nvPr/>
        </p:nvGrpSpPr>
        <p:grpSpPr bwMode="auto">
          <a:xfrm>
            <a:off x="307975" y="9264650"/>
            <a:ext cx="6180138" cy="331788"/>
            <a:chOff x="2811192" y="6484973"/>
            <a:chExt cx="6234106" cy="304046"/>
          </a:xfrm>
        </p:grpSpPr>
        <p:pic>
          <p:nvPicPr>
            <p:cNvPr id="99337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9338" name="Straight Connector 9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11" name="Footer Placeholder 2"/>
          <p:cNvSpPr txBox="1">
            <a:spLocks/>
          </p:cNvSpPr>
          <p:nvPr/>
        </p:nvSpPr>
        <p:spPr>
          <a:xfrm>
            <a:off x="169863" y="9439275"/>
            <a:ext cx="477837" cy="260350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BC837E-D155-4D6B-A0E7-774CAEC7EA5B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85850" y="9586913"/>
            <a:ext cx="4625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600" dirty="0">
                <a:solidFill>
                  <a:srgbClr val="7F7F7F"/>
                </a:solidFill>
                <a:latin typeface="Tahoma" pitchFamily="34" charset="0"/>
              </a:rPr>
              <a:t>COPYRIGHT © 2011 ALCATEL-LUCENT.  ALL RIGHTS RESERVED. </a:t>
            </a:r>
            <a:br>
              <a:rPr lang="en-US" sz="600" dirty="0">
                <a:solidFill>
                  <a:srgbClr val="7F7F7F"/>
                </a:solidFill>
                <a:latin typeface="Tahoma" pitchFamily="34" charset="0"/>
              </a:rPr>
            </a:br>
            <a:r>
              <a:rPr lang="en-US" sz="600" dirty="0">
                <a:solidFill>
                  <a:srgbClr val="7F7F7F"/>
                </a:solidFill>
                <a:latin typeface="Tahoma" pitchFamily="34" charset="0"/>
              </a:rPr>
              <a:t>ALCATEL-LUCENT — INTERNAL PROPRIETARY —  USE PURSUANT TO COMPANY INSTRUCTION</a:t>
            </a:r>
          </a:p>
        </p:txBody>
      </p:sp>
    </p:spTree>
    <p:extLst>
      <p:ext uri="{BB962C8B-B14F-4D97-AF65-F5344CB8AC3E}">
        <p14:creationId xmlns:p14="http://schemas.microsoft.com/office/powerpoint/2010/main" val="17857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3663" y="744538"/>
            <a:ext cx="66103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over 1b5327-8FE"/>
          <p:cNvPicPr>
            <a:picLocks noChangeAspect="1" noChangeArrowheads="1"/>
          </p:cNvPicPr>
          <p:nvPr/>
        </p:nvPicPr>
        <p:blipFill>
          <a:blip r:embed="rId2" cstate="print"/>
          <a:srcRect l="13188" t="18996" r="14229" b="33730"/>
          <a:stretch>
            <a:fillRect/>
          </a:stretch>
        </p:blipFill>
        <p:spPr bwMode="auto">
          <a:xfrm>
            <a:off x="311158" y="1"/>
            <a:ext cx="8526463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062289"/>
            <a:ext cx="9144000" cy="872403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886202"/>
            <a:ext cx="9144000" cy="70008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86289"/>
            <a:ext cx="9144000" cy="66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223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9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9076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77025" y="174626"/>
            <a:ext cx="2160588" cy="42449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2096" y="174626"/>
            <a:ext cx="6332537" cy="42449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7826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4008" y="1020764"/>
            <a:ext cx="4214813" cy="3398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1213" y="1020764"/>
            <a:ext cx="4216400" cy="3398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2526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2526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8" y="1077917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8" y="1020764"/>
            <a:ext cx="8583613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7891" name="Title Placeholder 10"/>
          <p:cNvSpPr>
            <a:spLocks noGrp="1"/>
          </p:cNvSpPr>
          <p:nvPr>
            <p:ph type="title"/>
          </p:nvPr>
        </p:nvSpPr>
        <p:spPr bwMode="auto">
          <a:xfrm>
            <a:off x="192096" y="174625"/>
            <a:ext cx="86455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37892" name="Group 31"/>
          <p:cNvGrpSpPr>
            <a:grpSpLocks/>
          </p:cNvGrpSpPr>
          <p:nvPr/>
        </p:nvGrpSpPr>
        <p:grpSpPr bwMode="auto">
          <a:xfrm>
            <a:off x="280988" y="4946654"/>
            <a:ext cx="1441450" cy="92075"/>
            <a:chOff x="9258300" y="3324225"/>
            <a:chExt cx="3327401" cy="211138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9258300" y="3327866"/>
              <a:ext cx="190556" cy="203857"/>
            </a:xfrm>
            <a:custGeom>
              <a:avLst/>
              <a:gdLst/>
              <a:ahLst/>
              <a:cxnLst>
                <a:cxn ang="0">
                  <a:pos x="85" y="99"/>
                </a:cxn>
                <a:cxn ang="0">
                  <a:pos x="34" y="99"/>
                </a:cxn>
                <a:cxn ang="0">
                  <a:pos x="26" y="128"/>
                </a:cxn>
                <a:cxn ang="0">
                  <a:pos x="0" y="128"/>
                </a:cxn>
                <a:cxn ang="0">
                  <a:pos x="45" y="0"/>
                </a:cxn>
                <a:cxn ang="0">
                  <a:pos x="74" y="0"/>
                </a:cxn>
                <a:cxn ang="0">
                  <a:pos x="121" y="128"/>
                </a:cxn>
                <a:cxn ang="0">
                  <a:pos x="93" y="128"/>
                </a:cxn>
                <a:cxn ang="0">
                  <a:pos x="85" y="99"/>
                </a:cxn>
                <a:cxn ang="0">
                  <a:pos x="55" y="31"/>
                </a:cxn>
                <a:cxn ang="0">
                  <a:pos x="41" y="80"/>
                </a:cxn>
                <a:cxn ang="0">
                  <a:pos x="78" y="80"/>
                </a:cxn>
                <a:cxn ang="0">
                  <a:pos x="64" y="31"/>
                </a:cxn>
                <a:cxn ang="0">
                  <a:pos x="59" y="16"/>
                </a:cxn>
                <a:cxn ang="0">
                  <a:pos x="59" y="16"/>
                </a:cxn>
                <a:cxn ang="0">
                  <a:pos x="55" y="31"/>
                </a:cxn>
              </a:cxnLst>
              <a:rect l="0" t="0" r="r" b="b"/>
              <a:pathLst>
                <a:path w="121" h="128">
                  <a:moveTo>
                    <a:pt x="85" y="99"/>
                  </a:moveTo>
                  <a:lnTo>
                    <a:pt x="34" y="99"/>
                  </a:lnTo>
                  <a:lnTo>
                    <a:pt x="26" y="128"/>
                  </a:lnTo>
                  <a:lnTo>
                    <a:pt x="0" y="128"/>
                  </a:lnTo>
                  <a:lnTo>
                    <a:pt x="45" y="0"/>
                  </a:lnTo>
                  <a:lnTo>
                    <a:pt x="74" y="0"/>
                  </a:lnTo>
                  <a:lnTo>
                    <a:pt x="121" y="128"/>
                  </a:lnTo>
                  <a:lnTo>
                    <a:pt x="93" y="128"/>
                  </a:lnTo>
                  <a:lnTo>
                    <a:pt x="85" y="99"/>
                  </a:lnTo>
                  <a:close/>
                  <a:moveTo>
                    <a:pt x="55" y="31"/>
                  </a:moveTo>
                  <a:lnTo>
                    <a:pt x="41" y="80"/>
                  </a:lnTo>
                  <a:lnTo>
                    <a:pt x="78" y="80"/>
                  </a:lnTo>
                  <a:lnTo>
                    <a:pt x="64" y="31"/>
                  </a:lnTo>
                  <a:lnTo>
                    <a:pt x="59" y="16"/>
                  </a:lnTo>
                  <a:lnTo>
                    <a:pt x="59" y="16"/>
                  </a:lnTo>
                  <a:lnTo>
                    <a:pt x="55" y="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9448856" y="3327866"/>
              <a:ext cx="146582" cy="203857"/>
            </a:xfrm>
            <a:custGeom>
              <a:avLst/>
              <a:gdLst/>
              <a:ahLst/>
              <a:cxnLst>
                <a:cxn ang="0">
                  <a:pos x="59" y="21"/>
                </a:cxn>
                <a:cxn ang="0">
                  <a:pos x="59" y="128"/>
                </a:cxn>
                <a:cxn ang="0">
                  <a:pos x="35" y="128"/>
                </a:cxn>
                <a:cxn ang="0">
                  <a:pos x="35" y="21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94" y="0"/>
                </a:cxn>
                <a:cxn ang="0">
                  <a:pos x="94" y="21"/>
                </a:cxn>
                <a:cxn ang="0">
                  <a:pos x="59" y="21"/>
                </a:cxn>
              </a:cxnLst>
              <a:rect l="0" t="0" r="r" b="b"/>
              <a:pathLst>
                <a:path w="94" h="128">
                  <a:moveTo>
                    <a:pt x="59" y="21"/>
                  </a:moveTo>
                  <a:lnTo>
                    <a:pt x="59" y="128"/>
                  </a:lnTo>
                  <a:lnTo>
                    <a:pt x="35" y="128"/>
                  </a:lnTo>
                  <a:lnTo>
                    <a:pt x="3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1"/>
                  </a:lnTo>
                  <a:lnTo>
                    <a:pt x="59" y="2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9694379" y="3327866"/>
              <a:ext cx="153911" cy="203857"/>
            </a:xfrm>
            <a:custGeom>
              <a:avLst/>
              <a:gdLst/>
              <a:ahLst/>
              <a:cxnLst>
                <a:cxn ang="0">
                  <a:pos x="60" y="21"/>
                </a:cxn>
                <a:cxn ang="0">
                  <a:pos x="60" y="128"/>
                </a:cxn>
                <a:cxn ang="0">
                  <a:pos x="36" y="128"/>
                </a:cxn>
                <a:cxn ang="0">
                  <a:pos x="36" y="21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95" y="0"/>
                </a:cxn>
                <a:cxn ang="0">
                  <a:pos x="97" y="21"/>
                </a:cxn>
                <a:cxn ang="0">
                  <a:pos x="60" y="21"/>
                </a:cxn>
              </a:cxnLst>
              <a:rect l="0" t="0" r="r" b="b"/>
              <a:pathLst>
                <a:path w="97" h="128">
                  <a:moveTo>
                    <a:pt x="60" y="21"/>
                  </a:moveTo>
                  <a:lnTo>
                    <a:pt x="60" y="128"/>
                  </a:lnTo>
                  <a:lnTo>
                    <a:pt x="36" y="128"/>
                  </a:lnTo>
                  <a:lnTo>
                    <a:pt x="36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7" y="21"/>
                  </a:lnTo>
                  <a:lnTo>
                    <a:pt x="60" y="2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9877606" y="3327866"/>
              <a:ext cx="157576" cy="203857"/>
            </a:xfrm>
            <a:custGeom>
              <a:avLst/>
              <a:gdLst/>
              <a:ahLst/>
              <a:cxnLst>
                <a:cxn ang="0">
                  <a:pos x="76" y="128"/>
                </a:cxn>
                <a:cxn ang="0">
                  <a:pos x="76" y="73"/>
                </a:cxn>
                <a:cxn ang="0">
                  <a:pos x="24" y="73"/>
                </a:cxn>
                <a:cxn ang="0">
                  <a:pos x="24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52"/>
                </a:cxn>
                <a:cxn ang="0">
                  <a:pos x="76" y="52"/>
                </a:cxn>
                <a:cxn ang="0">
                  <a:pos x="76" y="0"/>
                </a:cxn>
                <a:cxn ang="0">
                  <a:pos x="99" y="0"/>
                </a:cxn>
                <a:cxn ang="0">
                  <a:pos x="99" y="128"/>
                </a:cxn>
                <a:cxn ang="0">
                  <a:pos x="76" y="128"/>
                </a:cxn>
              </a:cxnLst>
              <a:rect l="0" t="0" r="r" b="b"/>
              <a:pathLst>
                <a:path w="99" h="128">
                  <a:moveTo>
                    <a:pt x="76" y="128"/>
                  </a:moveTo>
                  <a:lnTo>
                    <a:pt x="76" y="73"/>
                  </a:lnTo>
                  <a:lnTo>
                    <a:pt x="24" y="73"/>
                  </a:lnTo>
                  <a:lnTo>
                    <a:pt x="24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52"/>
                  </a:lnTo>
                  <a:lnTo>
                    <a:pt x="76" y="52"/>
                  </a:lnTo>
                  <a:lnTo>
                    <a:pt x="76" y="0"/>
                  </a:lnTo>
                  <a:lnTo>
                    <a:pt x="99" y="0"/>
                  </a:lnTo>
                  <a:lnTo>
                    <a:pt x="99" y="128"/>
                  </a:lnTo>
                  <a:lnTo>
                    <a:pt x="76" y="1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090149" y="3327866"/>
              <a:ext cx="131923" cy="203857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85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21"/>
                </a:cxn>
                <a:cxn ang="0">
                  <a:pos x="23" y="21"/>
                </a:cxn>
                <a:cxn ang="0">
                  <a:pos x="23" y="52"/>
                </a:cxn>
                <a:cxn ang="0">
                  <a:pos x="73" y="52"/>
                </a:cxn>
                <a:cxn ang="0">
                  <a:pos x="73" y="71"/>
                </a:cxn>
                <a:cxn ang="0">
                  <a:pos x="23" y="71"/>
                </a:cxn>
                <a:cxn ang="0">
                  <a:pos x="23" y="106"/>
                </a:cxn>
                <a:cxn ang="0">
                  <a:pos x="85" y="106"/>
                </a:cxn>
              </a:cxnLst>
              <a:rect l="0" t="0" r="r" b="b"/>
              <a:pathLst>
                <a:path w="85" h="128">
                  <a:moveTo>
                    <a:pt x="85" y="106"/>
                  </a:moveTo>
                  <a:lnTo>
                    <a:pt x="85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21"/>
                  </a:lnTo>
                  <a:lnTo>
                    <a:pt x="23" y="21"/>
                  </a:lnTo>
                  <a:lnTo>
                    <a:pt x="23" y="52"/>
                  </a:lnTo>
                  <a:lnTo>
                    <a:pt x="73" y="52"/>
                  </a:lnTo>
                  <a:lnTo>
                    <a:pt x="73" y="71"/>
                  </a:lnTo>
                  <a:lnTo>
                    <a:pt x="23" y="71"/>
                  </a:lnTo>
                  <a:lnTo>
                    <a:pt x="23" y="106"/>
                  </a:lnTo>
                  <a:lnTo>
                    <a:pt x="85" y="1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35674" y="3324225"/>
              <a:ext cx="131923" cy="211138"/>
            </a:xfrm>
            <a:custGeom>
              <a:avLst/>
              <a:gdLst/>
              <a:ahLst/>
              <a:cxnLst>
                <a:cxn ang="0">
                  <a:pos x="16" y="56"/>
                </a:cxn>
                <a:cxn ang="0">
                  <a:pos x="0" y="52"/>
                </a:cxn>
                <a:cxn ang="0">
                  <a:pos x="1" y="43"/>
                </a:cxn>
                <a:cxn ang="0">
                  <a:pos x="16" y="47"/>
                </a:cxn>
                <a:cxn ang="0">
                  <a:pos x="26" y="40"/>
                </a:cxn>
                <a:cxn ang="0">
                  <a:pos x="0" y="16"/>
                </a:cxn>
                <a:cxn ang="0">
                  <a:pos x="19" y="0"/>
                </a:cxn>
                <a:cxn ang="0">
                  <a:pos x="34" y="3"/>
                </a:cxn>
                <a:cxn ang="0">
                  <a:pos x="32" y="11"/>
                </a:cxn>
                <a:cxn ang="0">
                  <a:pos x="19" y="9"/>
                </a:cxn>
                <a:cxn ang="0">
                  <a:pos x="10" y="15"/>
                </a:cxn>
                <a:cxn ang="0">
                  <a:pos x="35" y="39"/>
                </a:cxn>
                <a:cxn ang="0">
                  <a:pos x="16" y="56"/>
                </a:cxn>
              </a:cxnLst>
              <a:rect l="0" t="0" r="r" b="b"/>
              <a:pathLst>
                <a:path w="35" h="56">
                  <a:moveTo>
                    <a:pt x="16" y="56"/>
                  </a:moveTo>
                  <a:cubicBezTo>
                    <a:pt x="10" y="56"/>
                    <a:pt x="4" y="54"/>
                    <a:pt x="0" y="5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46"/>
                    <a:pt x="11" y="47"/>
                    <a:pt x="16" y="47"/>
                  </a:cubicBezTo>
                  <a:cubicBezTo>
                    <a:pt x="23" y="47"/>
                    <a:pt x="26" y="44"/>
                    <a:pt x="26" y="40"/>
                  </a:cubicBezTo>
                  <a:cubicBezTo>
                    <a:pt x="26" y="30"/>
                    <a:pt x="0" y="34"/>
                    <a:pt x="0" y="16"/>
                  </a:cubicBezTo>
                  <a:cubicBezTo>
                    <a:pt x="0" y="7"/>
                    <a:pt x="6" y="0"/>
                    <a:pt x="19" y="0"/>
                  </a:cubicBezTo>
                  <a:cubicBezTo>
                    <a:pt x="24" y="0"/>
                    <a:pt x="30" y="1"/>
                    <a:pt x="34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10"/>
                    <a:pt x="24" y="9"/>
                    <a:pt x="19" y="9"/>
                  </a:cubicBezTo>
                  <a:cubicBezTo>
                    <a:pt x="12" y="9"/>
                    <a:pt x="10" y="12"/>
                    <a:pt x="10" y="15"/>
                  </a:cubicBezTo>
                  <a:cubicBezTo>
                    <a:pt x="10" y="25"/>
                    <a:pt x="35" y="21"/>
                    <a:pt x="35" y="39"/>
                  </a:cubicBezTo>
                  <a:cubicBezTo>
                    <a:pt x="35" y="50"/>
                    <a:pt x="28" y="56"/>
                    <a:pt x="16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507906" y="3327866"/>
              <a:ext cx="142918" cy="203857"/>
            </a:xfrm>
            <a:custGeom>
              <a:avLst/>
              <a:gdLst/>
              <a:ahLst/>
              <a:cxnLst>
                <a:cxn ang="0">
                  <a:pos x="18" y="35"/>
                </a:cxn>
                <a:cxn ang="0">
                  <a:pos x="10" y="35"/>
                </a:cxn>
                <a:cxn ang="0">
                  <a:pos x="10" y="54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38" y="18"/>
                </a:cxn>
                <a:cxn ang="0">
                  <a:pos x="18" y="35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27"/>
                </a:cxn>
                <a:cxn ang="0">
                  <a:pos x="18" y="27"/>
                </a:cxn>
                <a:cxn ang="0">
                  <a:pos x="28" y="18"/>
                </a:cxn>
                <a:cxn ang="0">
                  <a:pos x="18" y="8"/>
                </a:cxn>
              </a:cxnLst>
              <a:rect l="0" t="0" r="r" b="b"/>
              <a:pathLst>
                <a:path w="38" h="54">
                  <a:moveTo>
                    <a:pt x="18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3" y="0"/>
                    <a:pt x="38" y="6"/>
                    <a:pt x="38" y="18"/>
                  </a:cubicBezTo>
                  <a:cubicBezTo>
                    <a:pt x="38" y="29"/>
                    <a:pt x="33" y="35"/>
                    <a:pt x="18" y="35"/>
                  </a:cubicBezTo>
                  <a:close/>
                  <a:moveTo>
                    <a:pt x="18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5" y="27"/>
                    <a:pt x="28" y="25"/>
                    <a:pt x="28" y="18"/>
                  </a:cubicBezTo>
                  <a:cubicBezTo>
                    <a:pt x="28" y="11"/>
                    <a:pt x="25" y="8"/>
                    <a:pt x="18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0691133" y="3327866"/>
              <a:ext cx="135589" cy="203857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85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3" y="21"/>
                </a:cxn>
                <a:cxn ang="0">
                  <a:pos x="24" y="21"/>
                </a:cxn>
                <a:cxn ang="0">
                  <a:pos x="24" y="52"/>
                </a:cxn>
                <a:cxn ang="0">
                  <a:pos x="73" y="52"/>
                </a:cxn>
                <a:cxn ang="0">
                  <a:pos x="73" y="71"/>
                </a:cxn>
                <a:cxn ang="0">
                  <a:pos x="24" y="71"/>
                </a:cxn>
                <a:cxn ang="0">
                  <a:pos x="24" y="106"/>
                </a:cxn>
                <a:cxn ang="0">
                  <a:pos x="85" y="106"/>
                </a:cxn>
              </a:cxnLst>
              <a:rect l="0" t="0" r="r" b="b"/>
              <a:pathLst>
                <a:path w="85" h="128">
                  <a:moveTo>
                    <a:pt x="85" y="106"/>
                  </a:moveTo>
                  <a:lnTo>
                    <a:pt x="85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3" y="21"/>
                  </a:lnTo>
                  <a:lnTo>
                    <a:pt x="24" y="21"/>
                  </a:lnTo>
                  <a:lnTo>
                    <a:pt x="24" y="52"/>
                  </a:lnTo>
                  <a:lnTo>
                    <a:pt x="73" y="52"/>
                  </a:lnTo>
                  <a:lnTo>
                    <a:pt x="73" y="71"/>
                  </a:lnTo>
                  <a:lnTo>
                    <a:pt x="24" y="71"/>
                  </a:lnTo>
                  <a:lnTo>
                    <a:pt x="24" y="106"/>
                  </a:lnTo>
                  <a:lnTo>
                    <a:pt x="85" y="1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63368" y="3327866"/>
              <a:ext cx="135587" cy="203857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85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21"/>
                </a:cxn>
                <a:cxn ang="0">
                  <a:pos x="23" y="21"/>
                </a:cxn>
                <a:cxn ang="0">
                  <a:pos x="23" y="52"/>
                </a:cxn>
                <a:cxn ang="0">
                  <a:pos x="73" y="52"/>
                </a:cxn>
                <a:cxn ang="0">
                  <a:pos x="73" y="71"/>
                </a:cxn>
                <a:cxn ang="0">
                  <a:pos x="23" y="71"/>
                </a:cxn>
                <a:cxn ang="0">
                  <a:pos x="23" y="106"/>
                </a:cxn>
                <a:cxn ang="0">
                  <a:pos x="85" y="106"/>
                </a:cxn>
              </a:cxnLst>
              <a:rect l="0" t="0" r="r" b="b"/>
              <a:pathLst>
                <a:path w="85" h="128">
                  <a:moveTo>
                    <a:pt x="85" y="106"/>
                  </a:moveTo>
                  <a:lnTo>
                    <a:pt x="85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21"/>
                  </a:lnTo>
                  <a:lnTo>
                    <a:pt x="23" y="21"/>
                  </a:lnTo>
                  <a:lnTo>
                    <a:pt x="23" y="52"/>
                  </a:lnTo>
                  <a:lnTo>
                    <a:pt x="73" y="52"/>
                  </a:lnTo>
                  <a:lnTo>
                    <a:pt x="73" y="71"/>
                  </a:lnTo>
                  <a:lnTo>
                    <a:pt x="23" y="71"/>
                  </a:lnTo>
                  <a:lnTo>
                    <a:pt x="23" y="106"/>
                  </a:lnTo>
                  <a:lnTo>
                    <a:pt x="85" y="1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1039266" y="3327866"/>
              <a:ext cx="161240" cy="203857"/>
            </a:xfrm>
            <a:custGeom>
              <a:avLst/>
              <a:gdLst/>
              <a:ahLst/>
              <a:cxnLst>
                <a:cxn ang="0">
                  <a:pos x="19" y="54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43" y="27"/>
                </a:cxn>
                <a:cxn ang="0">
                  <a:pos x="19" y="54"/>
                </a:cxn>
                <a:cxn ang="0">
                  <a:pos x="19" y="9"/>
                </a:cxn>
                <a:cxn ang="0">
                  <a:pos x="10" y="9"/>
                </a:cxn>
                <a:cxn ang="0">
                  <a:pos x="10" y="45"/>
                </a:cxn>
                <a:cxn ang="0">
                  <a:pos x="19" y="45"/>
                </a:cxn>
                <a:cxn ang="0">
                  <a:pos x="33" y="27"/>
                </a:cxn>
                <a:cxn ang="0">
                  <a:pos x="19" y="9"/>
                </a:cxn>
              </a:cxnLst>
              <a:rect l="0" t="0" r="r" b="b"/>
              <a:pathLst>
                <a:path w="43" h="54">
                  <a:moveTo>
                    <a:pt x="19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6" y="0"/>
                    <a:pt x="43" y="8"/>
                    <a:pt x="43" y="27"/>
                  </a:cubicBezTo>
                  <a:cubicBezTo>
                    <a:pt x="43" y="46"/>
                    <a:pt x="35" y="54"/>
                    <a:pt x="19" y="54"/>
                  </a:cubicBezTo>
                  <a:close/>
                  <a:moveTo>
                    <a:pt x="19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9" y="45"/>
                    <a:pt x="33" y="42"/>
                    <a:pt x="33" y="27"/>
                  </a:cubicBezTo>
                  <a:cubicBezTo>
                    <a:pt x="33" y="13"/>
                    <a:pt x="29" y="9"/>
                    <a:pt x="19" y="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1317771" y="3324225"/>
              <a:ext cx="175898" cy="211138"/>
            </a:xfrm>
            <a:custGeom>
              <a:avLst/>
              <a:gdLst/>
              <a:ahLst/>
              <a:cxnLst>
                <a:cxn ang="0">
                  <a:pos x="24" y="56"/>
                </a:cxn>
                <a:cxn ang="0">
                  <a:pos x="0" y="28"/>
                </a:cxn>
                <a:cxn ang="0">
                  <a:pos x="24" y="0"/>
                </a:cxn>
                <a:cxn ang="0">
                  <a:pos x="47" y="28"/>
                </a:cxn>
                <a:cxn ang="0">
                  <a:pos x="24" y="56"/>
                </a:cxn>
                <a:cxn ang="0">
                  <a:pos x="24" y="9"/>
                </a:cxn>
                <a:cxn ang="0">
                  <a:pos x="11" y="28"/>
                </a:cxn>
                <a:cxn ang="0">
                  <a:pos x="24" y="47"/>
                </a:cxn>
                <a:cxn ang="0">
                  <a:pos x="36" y="28"/>
                </a:cxn>
                <a:cxn ang="0">
                  <a:pos x="24" y="9"/>
                </a:cxn>
              </a:cxnLst>
              <a:rect l="0" t="0" r="r" b="b"/>
              <a:pathLst>
                <a:path w="47" h="56">
                  <a:moveTo>
                    <a:pt x="24" y="56"/>
                  </a:moveTo>
                  <a:cubicBezTo>
                    <a:pt x="7" y="56"/>
                    <a:pt x="0" y="47"/>
                    <a:pt x="0" y="28"/>
                  </a:cubicBezTo>
                  <a:cubicBezTo>
                    <a:pt x="0" y="9"/>
                    <a:pt x="7" y="0"/>
                    <a:pt x="24" y="0"/>
                  </a:cubicBezTo>
                  <a:cubicBezTo>
                    <a:pt x="40" y="0"/>
                    <a:pt x="47" y="9"/>
                    <a:pt x="47" y="28"/>
                  </a:cubicBezTo>
                  <a:cubicBezTo>
                    <a:pt x="47" y="48"/>
                    <a:pt x="40" y="56"/>
                    <a:pt x="24" y="56"/>
                  </a:cubicBezTo>
                  <a:close/>
                  <a:moveTo>
                    <a:pt x="24" y="9"/>
                  </a:moveTo>
                  <a:cubicBezTo>
                    <a:pt x="14" y="9"/>
                    <a:pt x="11" y="13"/>
                    <a:pt x="11" y="28"/>
                  </a:cubicBezTo>
                  <a:cubicBezTo>
                    <a:pt x="11" y="43"/>
                    <a:pt x="14" y="47"/>
                    <a:pt x="24" y="47"/>
                  </a:cubicBezTo>
                  <a:cubicBezTo>
                    <a:pt x="33" y="47"/>
                    <a:pt x="36" y="43"/>
                    <a:pt x="36" y="28"/>
                  </a:cubicBezTo>
                  <a:cubicBezTo>
                    <a:pt x="36" y="13"/>
                    <a:pt x="33" y="9"/>
                    <a:pt x="24" y="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537643" y="3327866"/>
              <a:ext cx="128258" cy="203857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54"/>
                </a:cxn>
                <a:cxn ang="0">
                  <a:pos x="73" y="54"/>
                </a:cxn>
                <a:cxn ang="0">
                  <a:pos x="73" y="76"/>
                </a:cxn>
                <a:cxn ang="0">
                  <a:pos x="23" y="76"/>
                </a:cxn>
                <a:cxn ang="0">
                  <a:pos x="23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21"/>
                </a:cxn>
                <a:cxn ang="0">
                  <a:pos x="23" y="21"/>
                </a:cxn>
              </a:cxnLst>
              <a:rect l="0" t="0" r="r" b="b"/>
              <a:pathLst>
                <a:path w="82" h="128">
                  <a:moveTo>
                    <a:pt x="23" y="21"/>
                  </a:moveTo>
                  <a:lnTo>
                    <a:pt x="23" y="54"/>
                  </a:lnTo>
                  <a:lnTo>
                    <a:pt x="73" y="54"/>
                  </a:lnTo>
                  <a:lnTo>
                    <a:pt x="73" y="76"/>
                  </a:lnTo>
                  <a:lnTo>
                    <a:pt x="23" y="76"/>
                  </a:lnTo>
                  <a:lnTo>
                    <a:pt x="23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 userDrawn="1"/>
          </p:nvSpPr>
          <p:spPr bwMode="auto">
            <a:xfrm>
              <a:off x="11790495" y="3327866"/>
              <a:ext cx="36645" cy="2038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11882110" y="3327866"/>
              <a:ext cx="164903" cy="203857"/>
            </a:xfrm>
            <a:custGeom>
              <a:avLst/>
              <a:gdLst/>
              <a:ahLst/>
              <a:cxnLst>
                <a:cxn ang="0">
                  <a:pos x="20" y="54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4" y="27"/>
                </a:cxn>
                <a:cxn ang="0">
                  <a:pos x="20" y="54"/>
                </a:cxn>
                <a:cxn ang="0">
                  <a:pos x="20" y="9"/>
                </a:cxn>
                <a:cxn ang="0">
                  <a:pos x="10" y="9"/>
                </a:cxn>
                <a:cxn ang="0">
                  <a:pos x="10" y="45"/>
                </a:cxn>
                <a:cxn ang="0">
                  <a:pos x="20" y="45"/>
                </a:cxn>
                <a:cxn ang="0">
                  <a:pos x="33" y="27"/>
                </a:cxn>
                <a:cxn ang="0">
                  <a:pos x="20" y="9"/>
                </a:cxn>
              </a:cxnLst>
              <a:rect l="0" t="0" r="r" b="b"/>
              <a:pathLst>
                <a:path w="44" h="54">
                  <a:moveTo>
                    <a:pt x="20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7" y="0"/>
                    <a:pt x="44" y="8"/>
                    <a:pt x="44" y="27"/>
                  </a:cubicBezTo>
                  <a:cubicBezTo>
                    <a:pt x="44" y="46"/>
                    <a:pt x="36" y="54"/>
                    <a:pt x="20" y="54"/>
                  </a:cubicBezTo>
                  <a:close/>
                  <a:moveTo>
                    <a:pt x="2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9" y="45"/>
                    <a:pt x="33" y="42"/>
                    <a:pt x="33" y="27"/>
                  </a:cubicBezTo>
                  <a:cubicBezTo>
                    <a:pt x="33" y="13"/>
                    <a:pt x="29" y="9"/>
                    <a:pt x="20" y="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087324" y="3327866"/>
              <a:ext cx="135587" cy="203857"/>
            </a:xfrm>
            <a:custGeom>
              <a:avLst/>
              <a:gdLst/>
              <a:ahLst/>
              <a:cxnLst>
                <a:cxn ang="0">
                  <a:pos x="85" y="106"/>
                </a:cxn>
                <a:cxn ang="0">
                  <a:pos x="85" y="128"/>
                </a:cxn>
                <a:cxn ang="0">
                  <a:pos x="0" y="128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21"/>
                </a:cxn>
                <a:cxn ang="0">
                  <a:pos x="23" y="21"/>
                </a:cxn>
                <a:cxn ang="0">
                  <a:pos x="23" y="52"/>
                </a:cxn>
                <a:cxn ang="0">
                  <a:pos x="73" y="52"/>
                </a:cxn>
                <a:cxn ang="0">
                  <a:pos x="73" y="71"/>
                </a:cxn>
                <a:cxn ang="0">
                  <a:pos x="23" y="71"/>
                </a:cxn>
                <a:cxn ang="0">
                  <a:pos x="23" y="106"/>
                </a:cxn>
                <a:cxn ang="0">
                  <a:pos x="85" y="106"/>
                </a:cxn>
              </a:cxnLst>
              <a:rect l="0" t="0" r="r" b="b"/>
              <a:pathLst>
                <a:path w="85" h="128">
                  <a:moveTo>
                    <a:pt x="85" y="106"/>
                  </a:moveTo>
                  <a:lnTo>
                    <a:pt x="85" y="128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1"/>
                  </a:lnTo>
                  <a:lnTo>
                    <a:pt x="23" y="21"/>
                  </a:lnTo>
                  <a:lnTo>
                    <a:pt x="23" y="52"/>
                  </a:lnTo>
                  <a:lnTo>
                    <a:pt x="73" y="52"/>
                  </a:lnTo>
                  <a:lnTo>
                    <a:pt x="73" y="71"/>
                  </a:lnTo>
                  <a:lnTo>
                    <a:pt x="23" y="71"/>
                  </a:lnTo>
                  <a:lnTo>
                    <a:pt x="23" y="106"/>
                  </a:lnTo>
                  <a:lnTo>
                    <a:pt x="85" y="1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" name="Freeform 21"/>
            <p:cNvSpPr>
              <a:spLocks noEditPoints="1"/>
            </p:cNvSpPr>
            <p:nvPr userDrawn="1"/>
          </p:nvSpPr>
          <p:spPr bwMode="auto">
            <a:xfrm>
              <a:off x="12241234" y="3327866"/>
              <a:ext cx="190556" cy="203857"/>
            </a:xfrm>
            <a:custGeom>
              <a:avLst/>
              <a:gdLst/>
              <a:ahLst/>
              <a:cxnLst>
                <a:cxn ang="0">
                  <a:pos x="85" y="99"/>
                </a:cxn>
                <a:cxn ang="0">
                  <a:pos x="35" y="99"/>
                </a:cxn>
                <a:cxn ang="0">
                  <a:pos x="26" y="128"/>
                </a:cxn>
                <a:cxn ang="0">
                  <a:pos x="0" y="128"/>
                </a:cxn>
                <a:cxn ang="0">
                  <a:pos x="47" y="0"/>
                </a:cxn>
                <a:cxn ang="0">
                  <a:pos x="73" y="0"/>
                </a:cxn>
                <a:cxn ang="0">
                  <a:pos x="120" y="128"/>
                </a:cxn>
                <a:cxn ang="0">
                  <a:pos x="94" y="128"/>
                </a:cxn>
                <a:cxn ang="0">
                  <a:pos x="85" y="99"/>
                </a:cxn>
                <a:cxn ang="0">
                  <a:pos x="56" y="31"/>
                </a:cxn>
                <a:cxn ang="0">
                  <a:pos x="40" y="80"/>
                </a:cxn>
                <a:cxn ang="0">
                  <a:pos x="80" y="80"/>
                </a:cxn>
                <a:cxn ang="0">
                  <a:pos x="63" y="31"/>
                </a:cxn>
                <a:cxn ang="0">
                  <a:pos x="61" y="16"/>
                </a:cxn>
                <a:cxn ang="0">
                  <a:pos x="59" y="16"/>
                </a:cxn>
                <a:cxn ang="0">
                  <a:pos x="56" y="31"/>
                </a:cxn>
              </a:cxnLst>
              <a:rect l="0" t="0" r="r" b="b"/>
              <a:pathLst>
                <a:path w="120" h="128">
                  <a:moveTo>
                    <a:pt x="85" y="99"/>
                  </a:moveTo>
                  <a:lnTo>
                    <a:pt x="35" y="99"/>
                  </a:lnTo>
                  <a:lnTo>
                    <a:pt x="26" y="128"/>
                  </a:lnTo>
                  <a:lnTo>
                    <a:pt x="0" y="128"/>
                  </a:lnTo>
                  <a:lnTo>
                    <a:pt x="47" y="0"/>
                  </a:lnTo>
                  <a:lnTo>
                    <a:pt x="73" y="0"/>
                  </a:lnTo>
                  <a:lnTo>
                    <a:pt x="120" y="128"/>
                  </a:lnTo>
                  <a:lnTo>
                    <a:pt x="94" y="128"/>
                  </a:lnTo>
                  <a:lnTo>
                    <a:pt x="85" y="99"/>
                  </a:lnTo>
                  <a:close/>
                  <a:moveTo>
                    <a:pt x="56" y="31"/>
                  </a:moveTo>
                  <a:lnTo>
                    <a:pt x="40" y="80"/>
                  </a:lnTo>
                  <a:lnTo>
                    <a:pt x="80" y="80"/>
                  </a:lnTo>
                  <a:lnTo>
                    <a:pt x="63" y="31"/>
                  </a:lnTo>
                  <a:lnTo>
                    <a:pt x="61" y="16"/>
                  </a:lnTo>
                  <a:lnTo>
                    <a:pt x="59" y="16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2453778" y="3324225"/>
              <a:ext cx="131923" cy="211138"/>
            </a:xfrm>
            <a:custGeom>
              <a:avLst/>
              <a:gdLst/>
              <a:ahLst/>
              <a:cxnLst>
                <a:cxn ang="0">
                  <a:pos x="16" y="56"/>
                </a:cxn>
                <a:cxn ang="0">
                  <a:pos x="0" y="52"/>
                </a:cxn>
                <a:cxn ang="0">
                  <a:pos x="1" y="43"/>
                </a:cxn>
                <a:cxn ang="0">
                  <a:pos x="16" y="47"/>
                </a:cxn>
                <a:cxn ang="0">
                  <a:pos x="26" y="40"/>
                </a:cxn>
                <a:cxn ang="0">
                  <a:pos x="0" y="16"/>
                </a:cxn>
                <a:cxn ang="0">
                  <a:pos x="19" y="0"/>
                </a:cxn>
                <a:cxn ang="0">
                  <a:pos x="34" y="3"/>
                </a:cxn>
                <a:cxn ang="0">
                  <a:pos x="32" y="11"/>
                </a:cxn>
                <a:cxn ang="0">
                  <a:pos x="19" y="9"/>
                </a:cxn>
                <a:cxn ang="0">
                  <a:pos x="10" y="15"/>
                </a:cxn>
                <a:cxn ang="0">
                  <a:pos x="35" y="39"/>
                </a:cxn>
                <a:cxn ang="0">
                  <a:pos x="16" y="56"/>
                </a:cxn>
              </a:cxnLst>
              <a:rect l="0" t="0" r="r" b="b"/>
              <a:pathLst>
                <a:path w="35" h="56">
                  <a:moveTo>
                    <a:pt x="16" y="56"/>
                  </a:moveTo>
                  <a:cubicBezTo>
                    <a:pt x="10" y="56"/>
                    <a:pt x="4" y="54"/>
                    <a:pt x="0" y="5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46"/>
                    <a:pt x="10" y="47"/>
                    <a:pt x="16" y="47"/>
                  </a:cubicBezTo>
                  <a:cubicBezTo>
                    <a:pt x="23" y="47"/>
                    <a:pt x="26" y="44"/>
                    <a:pt x="26" y="40"/>
                  </a:cubicBezTo>
                  <a:cubicBezTo>
                    <a:pt x="26" y="30"/>
                    <a:pt x="0" y="34"/>
                    <a:pt x="0" y="16"/>
                  </a:cubicBezTo>
                  <a:cubicBezTo>
                    <a:pt x="0" y="7"/>
                    <a:pt x="6" y="0"/>
                    <a:pt x="19" y="0"/>
                  </a:cubicBezTo>
                  <a:cubicBezTo>
                    <a:pt x="24" y="0"/>
                    <a:pt x="29" y="1"/>
                    <a:pt x="34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10"/>
                    <a:pt x="24" y="9"/>
                    <a:pt x="19" y="9"/>
                  </a:cubicBezTo>
                  <a:cubicBezTo>
                    <a:pt x="12" y="9"/>
                    <a:pt x="10" y="12"/>
                    <a:pt x="10" y="15"/>
                  </a:cubicBezTo>
                  <a:cubicBezTo>
                    <a:pt x="10" y="25"/>
                    <a:pt x="35" y="21"/>
                    <a:pt x="35" y="39"/>
                  </a:cubicBezTo>
                  <a:cubicBezTo>
                    <a:pt x="35" y="50"/>
                    <a:pt x="28" y="56"/>
                    <a:pt x="16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37893" name="Group 11"/>
          <p:cNvGrpSpPr>
            <a:grpSpLocks/>
          </p:cNvGrpSpPr>
          <p:nvPr/>
        </p:nvGrpSpPr>
        <p:grpSpPr bwMode="auto">
          <a:xfrm>
            <a:off x="309563" y="4697413"/>
            <a:ext cx="8526462" cy="304800"/>
            <a:chOff x="518474" y="6484973"/>
            <a:chExt cx="8526824" cy="304046"/>
          </a:xfrm>
        </p:grpSpPr>
        <p:pic>
          <p:nvPicPr>
            <p:cNvPr id="3789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7897" name="Straight Connector 5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8900" y="4926013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>
              <a:spcBef>
                <a:spcPct val="50000"/>
              </a:spcBef>
              <a:defRPr/>
            </a:pPr>
            <a:r>
              <a:rPr lang="en-US" sz="500" dirty="0">
                <a:solidFill>
                  <a:srgbClr val="7F7F7F"/>
                </a:solidFill>
                <a:latin typeface="Tahoma" pitchFamily="34" charset="0"/>
              </a:rPr>
              <a:t>COPYRIGHT © </a:t>
            </a:r>
            <a:r>
              <a:rPr lang="en-US" sz="500" dirty="0" smtClean="0">
                <a:solidFill>
                  <a:srgbClr val="7F7F7F"/>
                </a:solidFill>
                <a:latin typeface="Tahoma" pitchFamily="34" charset="0"/>
              </a:rPr>
              <a:t>2014 </a:t>
            </a:r>
            <a:r>
              <a:rPr lang="en-US" sz="500" dirty="0">
                <a:solidFill>
                  <a:srgbClr val="7F7F7F"/>
                </a:solidFill>
                <a:latin typeface="Tahoma" pitchFamily="34" charset="0"/>
              </a:rPr>
              <a:t>ALCATEL-LUCENT.  ALL RIGHTS RESERVED. </a:t>
            </a:r>
            <a:br>
              <a:rPr lang="en-US" sz="500" dirty="0">
                <a:solidFill>
                  <a:srgbClr val="7F7F7F"/>
                </a:solidFill>
                <a:latin typeface="Tahoma" pitchFamily="34" charset="0"/>
              </a:rPr>
            </a:br>
            <a:r>
              <a:rPr lang="en-US" sz="500" dirty="0">
                <a:solidFill>
                  <a:srgbClr val="7F7F7F"/>
                </a:solidFill>
                <a:latin typeface="Tahoma" pitchFamily="34" charset="0"/>
              </a:rPr>
              <a:t>ALCATEL-LUCENT — INTERNAL PROPRIETARY —  USE PURSUANT TO COMPANY INSTRUCTION</a:t>
            </a:r>
          </a:p>
        </p:txBody>
      </p:sp>
      <p:sp>
        <p:nvSpPr>
          <p:cNvPr id="25" name="Footer Placeholder 2"/>
          <p:cNvSpPr txBox="1">
            <a:spLocks/>
          </p:cNvSpPr>
          <p:nvPr/>
        </p:nvSpPr>
        <p:spPr>
          <a:xfrm>
            <a:off x="4332296" y="4762501"/>
            <a:ext cx="484187" cy="239713"/>
          </a:xfrm>
          <a:prstGeom prst="rect">
            <a:avLst/>
          </a:prstGeom>
        </p:spPr>
        <p:txBody>
          <a:bodyPr anchor="b"/>
          <a:lstStyle/>
          <a:p>
            <a:pPr algn="ctr">
              <a:defRPr/>
            </a:pPr>
            <a:fld id="{FB89D3F2-4698-4B01-BFA8-A5A35DD3522D}" type="slidenum">
              <a:rPr lang="en-US" sz="500">
                <a:solidFill>
                  <a:srgbClr val="7F7F7F"/>
                </a:solidFill>
                <a:latin typeface="Tahoma" pitchFamily="34" charset="0"/>
              </a:rPr>
              <a:pPr algn="ctr">
                <a:defRPr/>
              </a:pPr>
              <a:t>‹#›</a:t>
            </a:fld>
            <a:endParaRPr lang="en-US" sz="500" dirty="0">
              <a:solidFill>
                <a:srgbClr val="7F7F7F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1" r:id="rId3"/>
    <p:sldLayoutId id="2147483760" r:id="rId4"/>
    <p:sldLayoutId id="2147483759" r:id="rId5"/>
    <p:sldLayoutId id="2147483758" r:id="rId6"/>
    <p:sldLayoutId id="2147483757" r:id="rId7"/>
    <p:sldLayoutId id="2147483756" r:id="rId8"/>
    <p:sldLayoutId id="2147483755" r:id="rId9"/>
    <p:sldLayoutId id="2147483754" r:id="rId10"/>
    <p:sldLayoutId id="2147483753" r:id="rId11"/>
    <p:sldLayoutId id="2147483752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404040"/>
          </a:solidFill>
          <a:latin typeface="Trebuchet MS" panose="020B0603020202020204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rgbClr val="404040"/>
          </a:solidFill>
          <a:latin typeface="Tahoma" pitchFamily="34" charset="0"/>
        </a:defRPr>
      </a:lvl9pPr>
    </p:titleStyle>
    <p:bodyStyle>
      <a:lvl1pPr marL="393700" indent="-393700" algn="l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Font typeface="Arial" charset="0"/>
        <a:buAutoNum type="arabicPeriod"/>
        <a:defRPr sz="24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1pPr>
      <a:lvl2pPr marL="1168400" indent="-533400" algn="l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Font typeface="Arial" charset="0"/>
        <a:buAutoNum type="arabicPeriod"/>
        <a:defRPr>
          <a:solidFill>
            <a:srgbClr val="7F7F7F"/>
          </a:solidFill>
          <a:latin typeface="Trebuchet MS" panose="020B0603020202020204" pitchFamily="34" charset="0"/>
        </a:defRPr>
      </a:lvl2pPr>
      <a:lvl3pPr marL="1587500" indent="-304800" algn="l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Font typeface="Arial" charset="0"/>
        <a:buAutoNum type="arabicPeriod"/>
        <a:defRPr sz="1600">
          <a:solidFill>
            <a:srgbClr val="7F7F7F"/>
          </a:solidFill>
          <a:latin typeface="+mn-lt"/>
        </a:defRPr>
      </a:lvl3pPr>
      <a:lvl4pPr marL="19113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4pPr>
      <a:lvl5pPr marL="22923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5pPr>
      <a:lvl6pPr marL="27495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6pPr>
      <a:lvl7pPr marL="32067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7pPr>
      <a:lvl8pPr marL="36639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8pPr>
      <a:lvl9pPr marL="4121150" indent="-266700" algn="l" rtl="0" eaLnBrk="0" fontAlgn="base" hangingPunct="0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1400">
          <a:solidFill>
            <a:srgbClr val="40404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HTT</a:t>
            </a:r>
            <a:r>
              <a:rPr lang="en-US" dirty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P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1585859" y="1661413"/>
            <a:ext cx="66479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Half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-Duplex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Stateless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Push: Polling, long-polling,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Comet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…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Big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overhead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5859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Limitation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1585859" y="1661413"/>
            <a:ext cx="664797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RFC 6455 (2011) v13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Chrome 16, FF 11, </a:t>
            </a:r>
            <a:r>
              <a:rPr lang="fr-FR" b="1" kern="0" dirty="0" smtClean="0">
                <a:solidFill>
                  <a:srgbClr val="A51140"/>
                </a:solidFill>
                <a:latin typeface="Calibri" pitchFamily="34" charset="0"/>
                <a:cs typeface="Calibri" pitchFamily="34" charset="0"/>
              </a:rPr>
              <a:t>IE 10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, Safari 6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Bi-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directional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, Full Duplex over a single TCP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connection</a:t>
            </a:r>
            <a:endParaRPr lang="fr-FR" kern="0" dirty="0" smtClean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Designed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to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work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over HTTP ports 80 and 443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5859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5292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368812" y="1661413"/>
            <a:ext cx="463709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Request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answer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establishment</a:t>
            </a:r>
          </a:p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Based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on HTTP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Upgrade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fr-FR" kern="0" dirty="0" smtClean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Keep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compatibility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with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infrastructure (firewall…)</a:t>
            </a: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14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Handshake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5069408" y="1312639"/>
            <a:ext cx="4011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GET /chat HTTP/1.1</a:t>
            </a:r>
          </a:p>
          <a:p>
            <a:r>
              <a:rPr lang="fr-FR" sz="1200" dirty="0"/>
              <a:t>Host: </a:t>
            </a:r>
            <a:r>
              <a:rPr lang="fr-FR" sz="1200" dirty="0" err="1"/>
              <a:t>server.example.com</a:t>
            </a:r>
            <a:endParaRPr lang="fr-FR" sz="1200" dirty="0"/>
          </a:p>
          <a:p>
            <a:r>
              <a:rPr lang="fr-FR" sz="1200" dirty="0"/>
              <a:t>Upgrade: </a:t>
            </a:r>
            <a:r>
              <a:rPr lang="fr-FR" sz="1200" dirty="0" err="1"/>
              <a:t>websocket</a:t>
            </a:r>
            <a:endParaRPr lang="fr-FR" sz="1200" dirty="0"/>
          </a:p>
          <a:p>
            <a:r>
              <a:rPr lang="fr-FR" sz="1200" dirty="0" err="1"/>
              <a:t>Connection</a:t>
            </a:r>
            <a:r>
              <a:rPr lang="fr-FR" sz="1200" dirty="0"/>
              <a:t>: Upgrade</a:t>
            </a:r>
          </a:p>
          <a:p>
            <a:r>
              <a:rPr lang="fr-FR" sz="1200" dirty="0"/>
              <a:t>Sec-</a:t>
            </a:r>
            <a:r>
              <a:rPr lang="fr-FR" sz="1200" dirty="0" err="1"/>
              <a:t>WebSocket</a:t>
            </a:r>
            <a:r>
              <a:rPr lang="fr-FR" sz="1200" dirty="0"/>
              <a:t>-Key: x3JJHMbDL1EzLkh9GBhXDw==</a:t>
            </a:r>
          </a:p>
          <a:p>
            <a:r>
              <a:rPr lang="fr-FR" sz="1200" dirty="0"/>
              <a:t>Sec-</a:t>
            </a:r>
            <a:r>
              <a:rPr lang="fr-FR" sz="1200" dirty="0" err="1"/>
              <a:t>WebSocket</a:t>
            </a:r>
            <a:r>
              <a:rPr lang="fr-FR" sz="1200" dirty="0"/>
              <a:t>-Protocol: chat, </a:t>
            </a:r>
            <a:r>
              <a:rPr lang="fr-FR" sz="1200" dirty="0" err="1"/>
              <a:t>superchat</a:t>
            </a:r>
            <a:endParaRPr lang="fr-FR" sz="1200" dirty="0"/>
          </a:p>
          <a:p>
            <a:r>
              <a:rPr lang="fr-FR" sz="1200" dirty="0"/>
              <a:t>Sec-</a:t>
            </a:r>
            <a:r>
              <a:rPr lang="fr-FR" sz="1200" dirty="0" err="1"/>
              <a:t>WebSocket</a:t>
            </a:r>
            <a:r>
              <a:rPr lang="fr-FR" sz="1200" dirty="0"/>
              <a:t>-Version: 13</a:t>
            </a:r>
          </a:p>
          <a:p>
            <a:r>
              <a:rPr lang="fr-FR" sz="1200" dirty="0" err="1"/>
              <a:t>Origin</a:t>
            </a:r>
            <a:r>
              <a:rPr lang="fr-FR" sz="1200" dirty="0"/>
              <a:t>: http://</a:t>
            </a:r>
            <a:r>
              <a:rPr lang="fr-FR" sz="1200" dirty="0" err="1"/>
              <a:t>example.com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5069408" y="3281183"/>
            <a:ext cx="314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HTTP/1.1 101 </a:t>
            </a:r>
            <a:r>
              <a:rPr lang="fr-FR" sz="1200" dirty="0" err="1"/>
              <a:t>Switching</a:t>
            </a:r>
            <a:r>
              <a:rPr lang="fr-FR" sz="1200" dirty="0"/>
              <a:t> </a:t>
            </a:r>
            <a:r>
              <a:rPr lang="fr-FR" sz="1200" dirty="0" err="1"/>
              <a:t>Protocols</a:t>
            </a:r>
            <a:endParaRPr lang="fr-FR" sz="1200" dirty="0"/>
          </a:p>
          <a:p>
            <a:r>
              <a:rPr lang="fr-FR" sz="1200" dirty="0"/>
              <a:t>Upgrade: </a:t>
            </a:r>
            <a:r>
              <a:rPr lang="fr-FR" sz="1200" dirty="0" err="1"/>
              <a:t>websocket</a:t>
            </a:r>
            <a:endParaRPr lang="fr-FR" sz="1200" dirty="0"/>
          </a:p>
          <a:p>
            <a:r>
              <a:rPr lang="fr-FR" sz="1200" dirty="0" err="1"/>
              <a:t>Connection</a:t>
            </a:r>
            <a:r>
              <a:rPr lang="fr-FR" sz="1200" dirty="0"/>
              <a:t>: Upgrade</a:t>
            </a:r>
          </a:p>
          <a:p>
            <a:r>
              <a:rPr lang="fr-FR" sz="1200" dirty="0"/>
              <a:t>Sec-</a:t>
            </a:r>
            <a:r>
              <a:rPr lang="fr-FR" sz="1200" dirty="0" err="1"/>
              <a:t>WebSocket</a:t>
            </a:r>
            <a:r>
              <a:rPr lang="fr-FR" sz="1200" dirty="0"/>
              <a:t>-</a:t>
            </a:r>
            <a:r>
              <a:rPr lang="fr-FR" sz="1200" dirty="0" err="1"/>
              <a:t>Accept</a:t>
            </a:r>
            <a:r>
              <a:rPr lang="fr-FR" sz="1200" dirty="0"/>
              <a:t>: HSmrc0sMlYUkAGmm5OPpG2HaGWk=</a:t>
            </a:r>
          </a:p>
          <a:p>
            <a:r>
              <a:rPr lang="fr-FR" sz="1200" dirty="0"/>
              <a:t>Sec-</a:t>
            </a:r>
            <a:r>
              <a:rPr lang="fr-FR" sz="1200" dirty="0" err="1"/>
              <a:t>WebSocket</a:t>
            </a:r>
            <a:r>
              <a:rPr lang="fr-FR" sz="1200" dirty="0"/>
              <a:t>-Protocol: chat</a:t>
            </a:r>
          </a:p>
        </p:txBody>
      </p:sp>
    </p:spTree>
    <p:extLst>
      <p:ext uri="{BB962C8B-B14F-4D97-AF65-F5344CB8AC3E}">
        <p14:creationId xmlns:p14="http://schemas.microsoft.com/office/powerpoint/2010/main" val="3004553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368813" y="1661413"/>
            <a:ext cx="80555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Own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custom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scheme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ws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(plain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communication)</a:t>
            </a:r>
          </a:p>
          <a:p>
            <a:pPr lvl="1"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wss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(TCP + TLS)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68814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WS / WSS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25029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368814" y="2991105"/>
            <a:ext cx="2044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data {</a:t>
            </a:r>
          </a:p>
          <a:p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  Char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[16];</a:t>
            </a:r>
          </a:p>
          <a:p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Unsigned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short id;</a:t>
            </a:r>
          </a:p>
          <a:p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scores[32];</a:t>
            </a:r>
          </a:p>
          <a:p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68815" y="2484209"/>
            <a:ext cx="820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Decoding</a:t>
            </a:r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Binary</a:t>
            </a:r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 Data (All browsers - IE10)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331214" y="3016518"/>
            <a:ext cx="437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ar buffer =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msg.data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fr-FR" sz="1400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ar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usernameArray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= new </a:t>
            </a:r>
            <a:r>
              <a:rPr lang="fr-FR" sz="1400" b="1" kern="0" dirty="0" smtClean="0">
                <a:solidFill>
                  <a:srgbClr val="9900CC"/>
                </a:solidFill>
                <a:latin typeface="Calibri" pitchFamily="34" charset="0"/>
                <a:cs typeface="Calibri" pitchFamily="34" charset="0"/>
              </a:rPr>
              <a:t>Uint8Array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(buffer, 0, 16);</a:t>
            </a:r>
          </a:p>
          <a:p>
            <a:r>
              <a:rPr lang="fr-FR" sz="1400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ar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idArray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= new </a:t>
            </a:r>
            <a:r>
              <a:rPr lang="fr-FR" sz="1400" b="1" kern="0" dirty="0" smtClean="0">
                <a:solidFill>
                  <a:srgbClr val="9900CC"/>
                </a:solidFill>
                <a:latin typeface="Calibri" pitchFamily="34" charset="0"/>
                <a:cs typeface="Calibri" pitchFamily="34" charset="0"/>
              </a:rPr>
              <a:t>Uint16Array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(buffer, 16, 1);</a:t>
            </a:r>
          </a:p>
          <a:p>
            <a:r>
              <a:rPr lang="fr-FR" sz="1400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ar </a:t>
            </a:r>
            <a:r>
              <a:rPr lang="fr-FR" sz="1400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scoresArray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= new </a:t>
            </a:r>
            <a:r>
              <a:rPr lang="fr-FR" sz="1400" b="1" kern="0" dirty="0" smtClean="0">
                <a:solidFill>
                  <a:srgbClr val="9900CC"/>
                </a:solidFill>
                <a:latin typeface="Calibri" pitchFamily="34" charset="0"/>
                <a:cs typeface="Calibri" pitchFamily="34" charset="0"/>
              </a:rPr>
              <a:t>Float32Array</a:t>
            </a:r>
            <a:r>
              <a:rPr lang="fr-FR" sz="1400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(buffer, 18, 32);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814" y="1625879"/>
            <a:ext cx="80327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err="1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fr-FR" kern="0" dirty="0" err="1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DOMString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/ UTF-8) and </a:t>
            </a:r>
            <a:r>
              <a:rPr lang="fr-FR" kern="0" dirty="0" err="1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inary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Data (Blob by default or </a:t>
            </a:r>
            <a:r>
              <a:rPr lang="fr-FR" kern="0" dirty="0" err="1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ArrayBuffer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399" y="1313828"/>
            <a:ext cx="820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Message types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180666" y="861890"/>
            <a:ext cx="2688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200" kern="0" dirty="0" err="1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ArrayBuffer</a:t>
            </a:r>
            <a:r>
              <a:rPr lang="fr-FR" sz="1200" kern="0" dirty="0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 =&gt; </a:t>
            </a:r>
            <a:r>
              <a:rPr lang="fr-FR" sz="1200" kern="0" dirty="0" err="1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Keep</a:t>
            </a:r>
            <a:r>
              <a:rPr lang="fr-FR" sz="1200" kern="0" dirty="0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 data in </a:t>
            </a:r>
            <a:r>
              <a:rPr lang="fr-FR" sz="1200" kern="0" dirty="0" err="1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memory</a:t>
            </a:r>
            <a:endParaRPr lang="fr-FR" sz="1200" kern="0" dirty="0" smtClean="0">
              <a:solidFill>
                <a:srgbClr val="C1ADE5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200" kern="0" dirty="0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Blob =&gt; Save data to </a:t>
            </a:r>
            <a:r>
              <a:rPr lang="fr-FR" sz="1200" kern="0" dirty="0" err="1" smtClean="0">
                <a:solidFill>
                  <a:srgbClr val="C1ADE5"/>
                </a:solidFill>
                <a:latin typeface="Calibri" pitchFamily="34" charset="0"/>
                <a:cs typeface="Calibri" pitchFamily="34" charset="0"/>
              </a:rPr>
              <a:t>disk</a:t>
            </a:r>
            <a:endParaRPr lang="fr-FR" sz="1200" kern="0" dirty="0" smtClean="0">
              <a:solidFill>
                <a:srgbClr val="C1ADE5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830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1585859" y="1661413"/>
            <a:ext cx="664797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Send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asynchronous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(return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immediatly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charset="0"/>
              <a:buChar char="à"/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Data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queued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 by the client</a:t>
            </a:r>
          </a:p>
          <a:p>
            <a:pPr marL="285750" indent="-285750">
              <a:lnSpc>
                <a:spcPct val="200000"/>
              </a:lnSpc>
              <a:buFont typeface="Wingdings" charset="0"/>
              <a:buChar char="à"/>
            </a:pP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ws.bufferedAmount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 (check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previous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 message sent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completely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)</a:t>
            </a:r>
          </a:p>
          <a:p>
            <a:pPr>
              <a:lnSpc>
                <a:spcPct val="200000"/>
              </a:lnSpc>
            </a:pP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5859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Others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3046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5926667" y="269542"/>
            <a:ext cx="3069167" cy="464475"/>
          </a:xfrm>
          <a:ln>
            <a:noFill/>
          </a:ln>
        </p:spPr>
        <p:txBody>
          <a:bodyPr anchor="t"/>
          <a:lstStyle/>
          <a:p>
            <a:pPr algn="r">
              <a:lnSpc>
                <a:spcPts val="1500"/>
              </a:lnSpc>
            </a:pPr>
            <a:r>
              <a:rPr lang="en-US" dirty="0" err="1" smtClean="0">
                <a:solidFill>
                  <a:srgbClr val="5992E5"/>
                </a:solidFill>
                <a:latin typeface="Calibri" pitchFamily="34" charset="0"/>
                <a:ea typeface="+mn-ea"/>
                <a:cs typeface="Calibri" pitchFamily="34" charset="0"/>
              </a:rPr>
              <a:t>WebSocket</a:t>
            </a:r>
            <a:endParaRPr lang="en-US" dirty="0">
              <a:solidFill>
                <a:srgbClr val="5992E5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37584" y="159754"/>
            <a:ext cx="2052380" cy="483081"/>
            <a:chOff x="2589452" y="173870"/>
            <a:chExt cx="3188262" cy="483081"/>
          </a:xfrm>
        </p:grpSpPr>
        <p:sp>
          <p:nvSpPr>
            <p:cNvPr id="4" name="ZoneTexte 3"/>
            <p:cNvSpPr txBox="1"/>
            <p:nvPr/>
          </p:nvSpPr>
          <p:spPr>
            <a:xfrm>
              <a:off x="2589452" y="173870"/>
              <a:ext cx="1666959" cy="48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5992E5"/>
                  </a:solidFill>
                  <a:latin typeface="Calibri" pitchFamily="34" charset="0"/>
                  <a:cs typeface="Calibri" pitchFamily="34" charset="0"/>
                </a:rPr>
                <a:t>OTC/WEB</a:t>
              </a:r>
            </a:p>
            <a:p>
              <a:pPr algn="r">
                <a:lnSpc>
                  <a:spcPts val="1500"/>
                </a:lnSpc>
              </a:pPr>
              <a:r>
                <a:rPr lang="fr-FR" sz="1600" kern="0" dirty="0" smtClean="0">
                  <a:solidFill>
                    <a:srgbClr val="DFB70F"/>
                  </a:solidFill>
                  <a:latin typeface="Calibri" pitchFamily="34" charset="0"/>
                  <a:cs typeface="Calibri" pitchFamily="34" charset="0"/>
                </a:rPr>
                <a:t>Team</a:t>
              </a:r>
              <a:endParaRPr lang="fr-FR" sz="1600" kern="0" dirty="0">
                <a:solidFill>
                  <a:srgbClr val="DFB7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110755" y="198146"/>
              <a:ext cx="1666959" cy="44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2014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STRASBOURG</a:t>
              </a:r>
            </a:p>
            <a:p>
              <a:pPr>
                <a:lnSpc>
                  <a:spcPts val="900"/>
                </a:lnSpc>
              </a:pPr>
              <a:r>
                <a:rPr lang="fr-FR" sz="1000" kern="0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October</a:t>
              </a:r>
              <a:r>
                <a:rPr lang="fr-FR" sz="1000" kern="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14</a:t>
              </a:r>
              <a:endParaRPr lang="fr-FR" sz="1000" kern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175491" y="198120"/>
              <a:ext cx="0" cy="39128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1585859" y="1661413"/>
            <a:ext cx="664797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New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WebSocket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 (‘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wss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</a:rPr>
              <a:t>://…’, [protocol_1, protocol_2]);</a:t>
            </a: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fr-FR" kern="0" dirty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L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ist of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protocol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 the client 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wants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 to use, supports…</a:t>
            </a:r>
          </a:p>
          <a:p>
            <a:pPr>
              <a:lnSpc>
                <a:spcPct val="200000"/>
              </a:lnSpc>
            </a:pP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String: ‘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json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’, ‘</a:t>
            </a:r>
            <a:r>
              <a:rPr lang="fr-FR" kern="0" dirty="0" err="1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im</a:t>
            </a:r>
            <a:r>
              <a:rPr lang="fr-FR" kern="0" dirty="0" smtClean="0">
                <a:solidFill>
                  <a:srgbClr val="5992E5"/>
                </a:solidFill>
                <a:latin typeface="Calibri" pitchFamily="34" charset="0"/>
                <a:cs typeface="Calibri" pitchFamily="34" charset="0"/>
                <a:sym typeface="Wingdings"/>
              </a:rPr>
              <a:t>’, …</a:t>
            </a:r>
          </a:p>
          <a:p>
            <a:pPr>
              <a:lnSpc>
                <a:spcPct val="200000"/>
              </a:lnSpc>
            </a:pPr>
            <a:endParaRPr lang="fr-FR" kern="0" dirty="0">
              <a:solidFill>
                <a:srgbClr val="5992E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5859" y="1154517"/>
            <a:ext cx="359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Sub-protocol</a:t>
            </a:r>
            <a:r>
              <a:rPr lang="fr-FR" sz="2000" kern="0" dirty="0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2000" kern="0" dirty="0" err="1" smtClean="0">
                <a:solidFill>
                  <a:srgbClr val="DFB70F"/>
                </a:solidFill>
                <a:latin typeface="Calibri" pitchFamily="34" charset="0"/>
                <a:cs typeface="Calibri" pitchFamily="34" charset="0"/>
              </a:rPr>
              <a:t>negociation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56563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1343033" y="320683"/>
            <a:ext cx="2612649" cy="3804549"/>
            <a:chOff x="1343025" y="1258888"/>
            <a:chExt cx="2909888" cy="4233862"/>
          </a:xfrm>
          <a:solidFill>
            <a:srgbClr val="6639B7"/>
          </a:solidFill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49375" y="1258888"/>
              <a:ext cx="646113" cy="773112"/>
            </a:xfrm>
            <a:custGeom>
              <a:avLst/>
              <a:gdLst/>
              <a:ahLst/>
              <a:cxnLst>
                <a:cxn ang="0">
                  <a:pos x="328" y="347"/>
                </a:cxn>
                <a:cxn ang="0">
                  <a:pos x="79" y="347"/>
                </a:cxn>
                <a:cxn ang="0">
                  <a:pos x="24" y="487"/>
                </a:cxn>
                <a:cxn ang="0">
                  <a:pos x="0" y="487"/>
                </a:cxn>
                <a:cxn ang="0">
                  <a:pos x="192" y="0"/>
                </a:cxn>
                <a:cxn ang="0">
                  <a:pos x="217" y="0"/>
                </a:cxn>
                <a:cxn ang="0">
                  <a:pos x="407" y="487"/>
                </a:cxn>
                <a:cxn ang="0">
                  <a:pos x="381" y="487"/>
                </a:cxn>
                <a:cxn ang="0">
                  <a:pos x="328" y="347"/>
                </a:cxn>
                <a:cxn ang="0">
                  <a:pos x="185" y="70"/>
                </a:cxn>
                <a:cxn ang="0">
                  <a:pos x="85" y="328"/>
                </a:cxn>
                <a:cxn ang="0">
                  <a:pos x="322" y="328"/>
                </a:cxn>
                <a:cxn ang="0">
                  <a:pos x="222" y="70"/>
                </a:cxn>
                <a:cxn ang="0">
                  <a:pos x="205" y="19"/>
                </a:cxn>
                <a:cxn ang="0">
                  <a:pos x="205" y="19"/>
                </a:cxn>
                <a:cxn ang="0">
                  <a:pos x="185" y="70"/>
                </a:cxn>
              </a:cxnLst>
              <a:rect l="0" t="0" r="r" b="b"/>
              <a:pathLst>
                <a:path w="407" h="487">
                  <a:moveTo>
                    <a:pt x="328" y="347"/>
                  </a:moveTo>
                  <a:lnTo>
                    <a:pt x="79" y="347"/>
                  </a:lnTo>
                  <a:lnTo>
                    <a:pt x="24" y="487"/>
                  </a:lnTo>
                  <a:lnTo>
                    <a:pt x="0" y="487"/>
                  </a:lnTo>
                  <a:lnTo>
                    <a:pt x="192" y="0"/>
                  </a:lnTo>
                  <a:lnTo>
                    <a:pt x="217" y="0"/>
                  </a:lnTo>
                  <a:lnTo>
                    <a:pt x="407" y="487"/>
                  </a:lnTo>
                  <a:lnTo>
                    <a:pt x="381" y="487"/>
                  </a:lnTo>
                  <a:lnTo>
                    <a:pt x="328" y="347"/>
                  </a:lnTo>
                  <a:close/>
                  <a:moveTo>
                    <a:pt x="185" y="70"/>
                  </a:moveTo>
                  <a:lnTo>
                    <a:pt x="85" y="328"/>
                  </a:lnTo>
                  <a:lnTo>
                    <a:pt x="322" y="328"/>
                  </a:lnTo>
                  <a:lnTo>
                    <a:pt x="222" y="70"/>
                  </a:lnTo>
                  <a:lnTo>
                    <a:pt x="205" y="19"/>
                  </a:lnTo>
                  <a:lnTo>
                    <a:pt x="205" y="19"/>
                  </a:lnTo>
                  <a:lnTo>
                    <a:pt x="185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44688" y="1258888"/>
              <a:ext cx="541338" cy="773112"/>
            </a:xfrm>
            <a:custGeom>
              <a:avLst/>
              <a:gdLst/>
              <a:ahLst/>
              <a:cxnLst>
                <a:cxn ang="0">
                  <a:pos x="181" y="19"/>
                </a:cxn>
                <a:cxn ang="0">
                  <a:pos x="181" y="487"/>
                </a:cxn>
                <a:cxn ang="0">
                  <a:pos x="160" y="487"/>
                </a:cxn>
                <a:cxn ang="0">
                  <a:pos x="16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341" y="0"/>
                </a:cxn>
                <a:cxn ang="0">
                  <a:pos x="341" y="19"/>
                </a:cxn>
                <a:cxn ang="0">
                  <a:pos x="181" y="19"/>
                </a:cxn>
              </a:cxnLst>
              <a:rect l="0" t="0" r="r" b="b"/>
              <a:pathLst>
                <a:path w="341" h="487">
                  <a:moveTo>
                    <a:pt x="181" y="19"/>
                  </a:moveTo>
                  <a:lnTo>
                    <a:pt x="181" y="487"/>
                  </a:lnTo>
                  <a:lnTo>
                    <a:pt x="160" y="487"/>
                  </a:lnTo>
                  <a:lnTo>
                    <a:pt x="16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41" y="0"/>
                  </a:lnTo>
                  <a:lnTo>
                    <a:pt x="341" y="19"/>
                  </a:lnTo>
                  <a:lnTo>
                    <a:pt x="181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360488" y="2120900"/>
              <a:ext cx="542925" cy="773112"/>
            </a:xfrm>
            <a:custGeom>
              <a:avLst/>
              <a:gdLst/>
              <a:ahLst/>
              <a:cxnLst>
                <a:cxn ang="0">
                  <a:pos x="181" y="19"/>
                </a:cxn>
                <a:cxn ang="0">
                  <a:pos x="181" y="487"/>
                </a:cxn>
                <a:cxn ang="0">
                  <a:pos x="159" y="487"/>
                </a:cxn>
                <a:cxn ang="0">
                  <a:pos x="159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342" y="0"/>
                </a:cxn>
                <a:cxn ang="0">
                  <a:pos x="342" y="19"/>
                </a:cxn>
                <a:cxn ang="0">
                  <a:pos x="181" y="19"/>
                </a:cxn>
              </a:cxnLst>
              <a:rect l="0" t="0" r="r" b="b"/>
              <a:pathLst>
                <a:path w="342" h="487">
                  <a:moveTo>
                    <a:pt x="181" y="19"/>
                  </a:moveTo>
                  <a:lnTo>
                    <a:pt x="181" y="487"/>
                  </a:lnTo>
                  <a:lnTo>
                    <a:pt x="159" y="487"/>
                  </a:lnTo>
                  <a:lnTo>
                    <a:pt x="159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42" y="0"/>
                  </a:lnTo>
                  <a:lnTo>
                    <a:pt x="342" y="19"/>
                  </a:lnTo>
                  <a:lnTo>
                    <a:pt x="181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992313" y="2120900"/>
              <a:ext cx="533400" cy="773112"/>
            </a:xfrm>
            <a:custGeom>
              <a:avLst/>
              <a:gdLst/>
              <a:ahLst/>
              <a:cxnLst>
                <a:cxn ang="0">
                  <a:pos x="315" y="487"/>
                </a:cxn>
                <a:cxn ang="0">
                  <a:pos x="315" y="240"/>
                </a:cxn>
                <a:cxn ang="0">
                  <a:pos x="21" y="240"/>
                </a:cxn>
                <a:cxn ang="0">
                  <a:pos x="21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221"/>
                </a:cxn>
                <a:cxn ang="0">
                  <a:pos x="315" y="221"/>
                </a:cxn>
                <a:cxn ang="0">
                  <a:pos x="315" y="0"/>
                </a:cxn>
                <a:cxn ang="0">
                  <a:pos x="336" y="0"/>
                </a:cxn>
                <a:cxn ang="0">
                  <a:pos x="336" y="487"/>
                </a:cxn>
                <a:cxn ang="0">
                  <a:pos x="315" y="487"/>
                </a:cxn>
              </a:cxnLst>
              <a:rect l="0" t="0" r="r" b="b"/>
              <a:pathLst>
                <a:path w="336" h="487">
                  <a:moveTo>
                    <a:pt x="315" y="487"/>
                  </a:moveTo>
                  <a:lnTo>
                    <a:pt x="315" y="240"/>
                  </a:lnTo>
                  <a:lnTo>
                    <a:pt x="21" y="240"/>
                  </a:lnTo>
                  <a:lnTo>
                    <a:pt x="21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221"/>
                  </a:lnTo>
                  <a:lnTo>
                    <a:pt x="315" y="221"/>
                  </a:lnTo>
                  <a:lnTo>
                    <a:pt x="315" y="0"/>
                  </a:lnTo>
                  <a:lnTo>
                    <a:pt x="336" y="0"/>
                  </a:lnTo>
                  <a:lnTo>
                    <a:pt x="336" y="487"/>
                  </a:lnTo>
                  <a:lnTo>
                    <a:pt x="315" y="4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717800" y="2120900"/>
              <a:ext cx="460375" cy="773112"/>
            </a:xfrm>
            <a:custGeom>
              <a:avLst/>
              <a:gdLst/>
              <a:ahLst/>
              <a:cxnLst>
                <a:cxn ang="0">
                  <a:pos x="290" y="468"/>
                </a:cxn>
                <a:cxn ang="0">
                  <a:pos x="290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9" y="19"/>
                </a:cxn>
                <a:cxn ang="0">
                  <a:pos x="22" y="19"/>
                </a:cxn>
                <a:cxn ang="0">
                  <a:pos x="22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2" y="238"/>
                </a:cxn>
                <a:cxn ang="0">
                  <a:pos x="22" y="468"/>
                </a:cxn>
                <a:cxn ang="0">
                  <a:pos x="290" y="468"/>
                </a:cxn>
              </a:cxnLst>
              <a:rect l="0" t="0" r="r" b="b"/>
              <a:pathLst>
                <a:path w="290" h="487">
                  <a:moveTo>
                    <a:pt x="290" y="468"/>
                  </a:moveTo>
                  <a:lnTo>
                    <a:pt x="290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9" y="19"/>
                  </a:lnTo>
                  <a:lnTo>
                    <a:pt x="22" y="19"/>
                  </a:lnTo>
                  <a:lnTo>
                    <a:pt x="22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2" y="238"/>
                  </a:lnTo>
                  <a:lnTo>
                    <a:pt x="22" y="468"/>
                  </a:lnTo>
                  <a:lnTo>
                    <a:pt x="290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343025" y="2968625"/>
              <a:ext cx="452438" cy="801687"/>
            </a:xfrm>
            <a:custGeom>
              <a:avLst/>
              <a:gdLst/>
              <a:ahLst/>
              <a:cxnLst>
                <a:cxn ang="0">
                  <a:pos x="63" y="237"/>
                </a:cxn>
                <a:cxn ang="0">
                  <a:pos x="0" y="219"/>
                </a:cxn>
                <a:cxn ang="0">
                  <a:pos x="2" y="210"/>
                </a:cxn>
                <a:cxn ang="0">
                  <a:pos x="64" y="228"/>
                </a:cxn>
                <a:cxn ang="0">
                  <a:pos x="125" y="172"/>
                </a:cxn>
                <a:cxn ang="0">
                  <a:pos x="3" y="57"/>
                </a:cxn>
                <a:cxn ang="0">
                  <a:pos x="70" y="0"/>
                </a:cxn>
                <a:cxn ang="0">
                  <a:pos x="127" y="13"/>
                </a:cxn>
                <a:cxn ang="0">
                  <a:pos x="124" y="21"/>
                </a:cxn>
                <a:cxn ang="0">
                  <a:pos x="71" y="9"/>
                </a:cxn>
                <a:cxn ang="0">
                  <a:pos x="13" y="57"/>
                </a:cxn>
                <a:cxn ang="0">
                  <a:pos x="134" y="172"/>
                </a:cxn>
                <a:cxn ang="0">
                  <a:pos x="63" y="237"/>
                </a:cxn>
              </a:cxnLst>
              <a:rect l="0" t="0" r="r" b="b"/>
              <a:pathLst>
                <a:path w="134" h="237">
                  <a:moveTo>
                    <a:pt x="63" y="237"/>
                  </a:moveTo>
                  <a:cubicBezTo>
                    <a:pt x="37" y="237"/>
                    <a:pt x="16" y="230"/>
                    <a:pt x="0" y="219"/>
                  </a:cubicBezTo>
                  <a:cubicBezTo>
                    <a:pt x="2" y="210"/>
                    <a:pt x="2" y="210"/>
                    <a:pt x="2" y="210"/>
                  </a:cubicBezTo>
                  <a:cubicBezTo>
                    <a:pt x="20" y="222"/>
                    <a:pt x="39" y="228"/>
                    <a:pt x="64" y="228"/>
                  </a:cubicBezTo>
                  <a:cubicBezTo>
                    <a:pt x="103" y="228"/>
                    <a:pt x="125" y="207"/>
                    <a:pt x="125" y="172"/>
                  </a:cubicBezTo>
                  <a:cubicBezTo>
                    <a:pt x="125" y="101"/>
                    <a:pt x="3" y="132"/>
                    <a:pt x="3" y="57"/>
                  </a:cubicBezTo>
                  <a:cubicBezTo>
                    <a:pt x="3" y="25"/>
                    <a:pt x="24" y="0"/>
                    <a:pt x="70" y="0"/>
                  </a:cubicBezTo>
                  <a:cubicBezTo>
                    <a:pt x="93" y="0"/>
                    <a:pt x="112" y="5"/>
                    <a:pt x="127" y="13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08" y="13"/>
                    <a:pt x="91" y="9"/>
                    <a:pt x="71" y="9"/>
                  </a:cubicBezTo>
                  <a:cubicBezTo>
                    <a:pt x="30" y="9"/>
                    <a:pt x="13" y="31"/>
                    <a:pt x="13" y="57"/>
                  </a:cubicBezTo>
                  <a:cubicBezTo>
                    <a:pt x="13" y="124"/>
                    <a:pt x="134" y="92"/>
                    <a:pt x="134" y="172"/>
                  </a:cubicBezTo>
                  <a:cubicBezTo>
                    <a:pt x="134" y="212"/>
                    <a:pt x="111" y="237"/>
                    <a:pt x="63" y="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1920875" y="2982913"/>
              <a:ext cx="473075" cy="773112"/>
            </a:xfrm>
            <a:custGeom>
              <a:avLst/>
              <a:gdLst/>
              <a:ahLst/>
              <a:cxnLst>
                <a:cxn ang="0">
                  <a:pos x="70" y="130"/>
                </a:cxn>
                <a:cxn ang="0">
                  <a:pos x="10" y="130"/>
                </a:cxn>
                <a:cxn ang="0">
                  <a:pos x="10" y="229"/>
                </a:cxn>
                <a:cxn ang="0">
                  <a:pos x="0" y="229"/>
                </a:cxn>
                <a:cxn ang="0">
                  <a:pos x="0" y="0"/>
                </a:cxn>
                <a:cxn ang="0">
                  <a:pos x="70" y="0"/>
                </a:cxn>
                <a:cxn ang="0">
                  <a:pos x="140" y="64"/>
                </a:cxn>
                <a:cxn ang="0">
                  <a:pos x="70" y="130"/>
                </a:cxn>
                <a:cxn ang="0">
                  <a:pos x="70" y="8"/>
                </a:cxn>
                <a:cxn ang="0">
                  <a:pos x="10" y="8"/>
                </a:cxn>
                <a:cxn ang="0">
                  <a:pos x="10" y="121"/>
                </a:cxn>
                <a:cxn ang="0">
                  <a:pos x="70" y="121"/>
                </a:cxn>
                <a:cxn ang="0">
                  <a:pos x="130" y="64"/>
                </a:cxn>
                <a:cxn ang="0">
                  <a:pos x="70" y="8"/>
                </a:cxn>
              </a:cxnLst>
              <a:rect l="0" t="0" r="r" b="b"/>
              <a:pathLst>
                <a:path w="140" h="229">
                  <a:moveTo>
                    <a:pt x="70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229"/>
                    <a:pt x="10" y="229"/>
                    <a:pt x="1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18" y="0"/>
                    <a:pt x="140" y="18"/>
                    <a:pt x="140" y="64"/>
                  </a:cubicBezTo>
                  <a:cubicBezTo>
                    <a:pt x="140" y="109"/>
                    <a:pt x="119" y="130"/>
                    <a:pt x="70" y="130"/>
                  </a:cubicBezTo>
                  <a:close/>
                  <a:moveTo>
                    <a:pt x="7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109" y="121"/>
                    <a:pt x="130" y="107"/>
                    <a:pt x="130" y="64"/>
                  </a:cubicBezTo>
                  <a:cubicBezTo>
                    <a:pt x="130" y="24"/>
                    <a:pt x="110" y="8"/>
                    <a:pt x="7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19363" y="2982913"/>
              <a:ext cx="458788" cy="773112"/>
            </a:xfrm>
            <a:custGeom>
              <a:avLst/>
              <a:gdLst/>
              <a:ahLst/>
              <a:cxnLst>
                <a:cxn ang="0">
                  <a:pos x="289" y="468"/>
                </a:cxn>
                <a:cxn ang="0">
                  <a:pos x="289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9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1" y="238"/>
                </a:cxn>
                <a:cxn ang="0">
                  <a:pos x="21" y="468"/>
                </a:cxn>
                <a:cxn ang="0">
                  <a:pos x="289" y="468"/>
                </a:cxn>
              </a:cxnLst>
              <a:rect l="0" t="0" r="r" b="b"/>
              <a:pathLst>
                <a:path w="289" h="487">
                  <a:moveTo>
                    <a:pt x="289" y="468"/>
                  </a:moveTo>
                  <a:lnTo>
                    <a:pt x="289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9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1" y="238"/>
                  </a:lnTo>
                  <a:lnTo>
                    <a:pt x="21" y="468"/>
                  </a:lnTo>
                  <a:lnTo>
                    <a:pt x="289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106738" y="2982913"/>
              <a:ext cx="460375" cy="773112"/>
            </a:xfrm>
            <a:custGeom>
              <a:avLst/>
              <a:gdLst/>
              <a:ahLst/>
              <a:cxnLst>
                <a:cxn ang="0">
                  <a:pos x="290" y="468"/>
                </a:cxn>
                <a:cxn ang="0">
                  <a:pos x="290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7" y="19"/>
                </a:cxn>
                <a:cxn ang="0">
                  <a:pos x="22" y="19"/>
                </a:cxn>
                <a:cxn ang="0">
                  <a:pos x="22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2" y="238"/>
                </a:cxn>
                <a:cxn ang="0">
                  <a:pos x="22" y="468"/>
                </a:cxn>
                <a:cxn ang="0">
                  <a:pos x="290" y="468"/>
                </a:cxn>
              </a:cxnLst>
              <a:rect l="0" t="0" r="r" b="b"/>
              <a:pathLst>
                <a:path w="290" h="487">
                  <a:moveTo>
                    <a:pt x="290" y="468"/>
                  </a:moveTo>
                  <a:lnTo>
                    <a:pt x="290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19"/>
                  </a:lnTo>
                  <a:lnTo>
                    <a:pt x="22" y="19"/>
                  </a:lnTo>
                  <a:lnTo>
                    <a:pt x="22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2" y="238"/>
                  </a:lnTo>
                  <a:lnTo>
                    <a:pt x="22" y="468"/>
                  </a:lnTo>
                  <a:lnTo>
                    <a:pt x="290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692525" y="2982913"/>
              <a:ext cx="560388" cy="773112"/>
            </a:xfrm>
            <a:custGeom>
              <a:avLst/>
              <a:gdLst/>
              <a:ahLst/>
              <a:cxnLst>
                <a:cxn ang="0">
                  <a:pos x="72" y="229"/>
                </a:cxn>
                <a:cxn ang="0">
                  <a:pos x="0" y="229"/>
                </a:cxn>
                <a:cxn ang="0">
                  <a:pos x="0" y="0"/>
                </a:cxn>
                <a:cxn ang="0">
                  <a:pos x="72" y="0"/>
                </a:cxn>
                <a:cxn ang="0">
                  <a:pos x="166" y="114"/>
                </a:cxn>
                <a:cxn ang="0">
                  <a:pos x="72" y="229"/>
                </a:cxn>
                <a:cxn ang="0">
                  <a:pos x="71" y="9"/>
                </a:cxn>
                <a:cxn ang="0">
                  <a:pos x="10" y="9"/>
                </a:cxn>
                <a:cxn ang="0">
                  <a:pos x="10" y="220"/>
                </a:cxn>
                <a:cxn ang="0">
                  <a:pos x="72" y="220"/>
                </a:cxn>
                <a:cxn ang="0">
                  <a:pos x="155" y="114"/>
                </a:cxn>
                <a:cxn ang="0">
                  <a:pos x="71" y="9"/>
                </a:cxn>
              </a:cxnLst>
              <a:rect l="0" t="0" r="r" b="b"/>
              <a:pathLst>
                <a:path w="166" h="229">
                  <a:moveTo>
                    <a:pt x="72" y="229"/>
                  </a:moveTo>
                  <a:cubicBezTo>
                    <a:pt x="0" y="229"/>
                    <a:pt x="0" y="229"/>
                    <a:pt x="0" y="2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8" y="0"/>
                    <a:pt x="166" y="32"/>
                    <a:pt x="166" y="114"/>
                  </a:cubicBezTo>
                  <a:cubicBezTo>
                    <a:pt x="166" y="197"/>
                    <a:pt x="136" y="229"/>
                    <a:pt x="72" y="229"/>
                  </a:cubicBezTo>
                  <a:close/>
                  <a:moveTo>
                    <a:pt x="7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127" y="220"/>
                    <a:pt x="155" y="196"/>
                    <a:pt x="155" y="114"/>
                  </a:cubicBezTo>
                  <a:cubicBezTo>
                    <a:pt x="155" y="34"/>
                    <a:pt x="130" y="9"/>
                    <a:pt x="7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355725" y="3830638"/>
              <a:ext cx="598488" cy="800100"/>
            </a:xfrm>
            <a:custGeom>
              <a:avLst/>
              <a:gdLst/>
              <a:ahLst/>
              <a:cxnLst>
                <a:cxn ang="0">
                  <a:pos x="89" y="237"/>
                </a:cxn>
                <a:cxn ang="0">
                  <a:pos x="0" y="118"/>
                </a:cxn>
                <a:cxn ang="0">
                  <a:pos x="89" y="0"/>
                </a:cxn>
                <a:cxn ang="0">
                  <a:pos x="177" y="118"/>
                </a:cxn>
                <a:cxn ang="0">
                  <a:pos x="89" y="237"/>
                </a:cxn>
                <a:cxn ang="0">
                  <a:pos x="89" y="9"/>
                </a:cxn>
                <a:cxn ang="0">
                  <a:pos x="11" y="118"/>
                </a:cxn>
                <a:cxn ang="0">
                  <a:pos x="89" y="228"/>
                </a:cxn>
                <a:cxn ang="0">
                  <a:pos x="167" y="118"/>
                </a:cxn>
                <a:cxn ang="0">
                  <a:pos x="89" y="9"/>
                </a:cxn>
              </a:cxnLst>
              <a:rect l="0" t="0" r="r" b="b"/>
              <a:pathLst>
                <a:path w="177" h="237">
                  <a:moveTo>
                    <a:pt x="89" y="237"/>
                  </a:moveTo>
                  <a:cubicBezTo>
                    <a:pt x="24" y="237"/>
                    <a:pt x="0" y="204"/>
                    <a:pt x="0" y="118"/>
                  </a:cubicBezTo>
                  <a:cubicBezTo>
                    <a:pt x="0" y="32"/>
                    <a:pt x="24" y="0"/>
                    <a:pt x="89" y="0"/>
                  </a:cubicBezTo>
                  <a:cubicBezTo>
                    <a:pt x="154" y="0"/>
                    <a:pt x="177" y="32"/>
                    <a:pt x="177" y="118"/>
                  </a:cubicBezTo>
                  <a:cubicBezTo>
                    <a:pt x="177" y="204"/>
                    <a:pt x="154" y="237"/>
                    <a:pt x="89" y="237"/>
                  </a:cubicBezTo>
                  <a:close/>
                  <a:moveTo>
                    <a:pt x="89" y="9"/>
                  </a:moveTo>
                  <a:cubicBezTo>
                    <a:pt x="33" y="9"/>
                    <a:pt x="11" y="33"/>
                    <a:pt x="11" y="118"/>
                  </a:cubicBezTo>
                  <a:cubicBezTo>
                    <a:pt x="11" y="202"/>
                    <a:pt x="33" y="228"/>
                    <a:pt x="89" y="228"/>
                  </a:cubicBezTo>
                  <a:cubicBezTo>
                    <a:pt x="145" y="228"/>
                    <a:pt x="167" y="202"/>
                    <a:pt x="167" y="118"/>
                  </a:cubicBezTo>
                  <a:cubicBezTo>
                    <a:pt x="167" y="33"/>
                    <a:pt x="145" y="9"/>
                    <a:pt x="89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100263" y="3843338"/>
              <a:ext cx="442913" cy="774700"/>
            </a:xfrm>
            <a:custGeom>
              <a:avLst/>
              <a:gdLst/>
              <a:ahLst/>
              <a:cxnLst>
                <a:cxn ang="0">
                  <a:pos x="21" y="20"/>
                </a:cxn>
                <a:cxn ang="0">
                  <a:pos x="21" y="222"/>
                </a:cxn>
                <a:cxn ang="0">
                  <a:pos x="238" y="222"/>
                </a:cxn>
                <a:cxn ang="0">
                  <a:pos x="238" y="241"/>
                </a:cxn>
                <a:cxn ang="0">
                  <a:pos x="21" y="241"/>
                </a:cxn>
                <a:cxn ang="0">
                  <a:pos x="21" y="488"/>
                </a:cxn>
                <a:cxn ang="0">
                  <a:pos x="0" y="488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9" y="20"/>
                </a:cxn>
                <a:cxn ang="0">
                  <a:pos x="21" y="20"/>
                </a:cxn>
              </a:cxnLst>
              <a:rect l="0" t="0" r="r" b="b"/>
              <a:pathLst>
                <a:path w="279" h="488">
                  <a:moveTo>
                    <a:pt x="21" y="20"/>
                  </a:moveTo>
                  <a:lnTo>
                    <a:pt x="21" y="222"/>
                  </a:lnTo>
                  <a:lnTo>
                    <a:pt x="238" y="222"/>
                  </a:lnTo>
                  <a:lnTo>
                    <a:pt x="238" y="241"/>
                  </a:lnTo>
                  <a:lnTo>
                    <a:pt x="21" y="241"/>
                  </a:lnTo>
                  <a:lnTo>
                    <a:pt x="21" y="488"/>
                  </a:lnTo>
                  <a:lnTo>
                    <a:pt x="0" y="488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9" y="20"/>
                  </a:lnTo>
                  <a:lnTo>
                    <a:pt x="21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55725" y="4702175"/>
              <a:ext cx="34925" cy="777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600200" y="4702175"/>
              <a:ext cx="557213" cy="777875"/>
            </a:xfrm>
            <a:custGeom>
              <a:avLst/>
              <a:gdLst/>
              <a:ahLst/>
              <a:cxnLst>
                <a:cxn ang="0">
                  <a:pos x="72" y="230"/>
                </a:cxn>
                <a:cxn ang="0">
                  <a:pos x="0" y="230"/>
                </a:cxn>
                <a:cxn ang="0">
                  <a:pos x="0" y="0"/>
                </a:cxn>
                <a:cxn ang="0">
                  <a:pos x="71" y="0"/>
                </a:cxn>
                <a:cxn ang="0">
                  <a:pos x="165" y="114"/>
                </a:cxn>
                <a:cxn ang="0">
                  <a:pos x="72" y="230"/>
                </a:cxn>
                <a:cxn ang="0">
                  <a:pos x="71" y="9"/>
                </a:cxn>
                <a:cxn ang="0">
                  <a:pos x="10" y="9"/>
                </a:cxn>
                <a:cxn ang="0">
                  <a:pos x="10" y="220"/>
                </a:cxn>
                <a:cxn ang="0">
                  <a:pos x="71" y="220"/>
                </a:cxn>
                <a:cxn ang="0">
                  <a:pos x="155" y="114"/>
                </a:cxn>
                <a:cxn ang="0">
                  <a:pos x="71" y="9"/>
                </a:cxn>
              </a:cxnLst>
              <a:rect l="0" t="0" r="r" b="b"/>
              <a:pathLst>
                <a:path w="165" h="230">
                  <a:moveTo>
                    <a:pt x="72" y="23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7" y="0"/>
                    <a:pt x="165" y="32"/>
                    <a:pt x="165" y="114"/>
                  </a:cubicBezTo>
                  <a:cubicBezTo>
                    <a:pt x="165" y="198"/>
                    <a:pt x="136" y="230"/>
                    <a:pt x="72" y="230"/>
                  </a:cubicBezTo>
                  <a:close/>
                  <a:moveTo>
                    <a:pt x="7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126" y="220"/>
                    <a:pt x="155" y="197"/>
                    <a:pt x="155" y="114"/>
                  </a:cubicBezTo>
                  <a:cubicBezTo>
                    <a:pt x="155" y="35"/>
                    <a:pt x="129" y="9"/>
                    <a:pt x="7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306638" y="4702175"/>
              <a:ext cx="458788" cy="777875"/>
            </a:xfrm>
            <a:custGeom>
              <a:avLst/>
              <a:gdLst/>
              <a:ahLst/>
              <a:cxnLst>
                <a:cxn ang="0">
                  <a:pos x="289" y="471"/>
                </a:cxn>
                <a:cxn ang="0">
                  <a:pos x="289" y="490"/>
                </a:cxn>
                <a:cxn ang="0">
                  <a:pos x="0" y="490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6" y="19"/>
                </a:cxn>
                <a:cxn ang="0">
                  <a:pos x="21" y="19"/>
                </a:cxn>
                <a:cxn ang="0">
                  <a:pos x="21" y="224"/>
                </a:cxn>
                <a:cxn ang="0">
                  <a:pos x="245" y="224"/>
                </a:cxn>
                <a:cxn ang="0">
                  <a:pos x="245" y="241"/>
                </a:cxn>
                <a:cxn ang="0">
                  <a:pos x="21" y="241"/>
                </a:cxn>
                <a:cxn ang="0">
                  <a:pos x="21" y="471"/>
                </a:cxn>
                <a:cxn ang="0">
                  <a:pos x="289" y="471"/>
                </a:cxn>
              </a:cxnLst>
              <a:rect l="0" t="0" r="r" b="b"/>
              <a:pathLst>
                <a:path w="289" h="490">
                  <a:moveTo>
                    <a:pt x="289" y="471"/>
                  </a:moveTo>
                  <a:lnTo>
                    <a:pt x="289" y="490"/>
                  </a:lnTo>
                  <a:lnTo>
                    <a:pt x="0" y="490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6" y="19"/>
                  </a:lnTo>
                  <a:lnTo>
                    <a:pt x="21" y="19"/>
                  </a:lnTo>
                  <a:lnTo>
                    <a:pt x="21" y="224"/>
                  </a:lnTo>
                  <a:lnTo>
                    <a:pt x="245" y="224"/>
                  </a:lnTo>
                  <a:lnTo>
                    <a:pt x="245" y="241"/>
                  </a:lnTo>
                  <a:lnTo>
                    <a:pt x="21" y="241"/>
                  </a:lnTo>
                  <a:lnTo>
                    <a:pt x="21" y="471"/>
                  </a:lnTo>
                  <a:lnTo>
                    <a:pt x="289" y="4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795588" y="4702175"/>
              <a:ext cx="646113" cy="777875"/>
            </a:xfrm>
            <a:custGeom>
              <a:avLst/>
              <a:gdLst/>
              <a:ahLst/>
              <a:cxnLst>
                <a:cxn ang="0">
                  <a:pos x="328" y="347"/>
                </a:cxn>
                <a:cxn ang="0">
                  <a:pos x="79" y="347"/>
                </a:cxn>
                <a:cxn ang="0">
                  <a:pos x="24" y="490"/>
                </a:cxn>
                <a:cxn ang="0">
                  <a:pos x="0" y="490"/>
                </a:cxn>
                <a:cxn ang="0">
                  <a:pos x="192" y="0"/>
                </a:cxn>
                <a:cxn ang="0">
                  <a:pos x="218" y="0"/>
                </a:cxn>
                <a:cxn ang="0">
                  <a:pos x="407" y="490"/>
                </a:cxn>
                <a:cxn ang="0">
                  <a:pos x="382" y="490"/>
                </a:cxn>
                <a:cxn ang="0">
                  <a:pos x="328" y="347"/>
                </a:cxn>
                <a:cxn ang="0">
                  <a:pos x="186" y="70"/>
                </a:cxn>
                <a:cxn ang="0">
                  <a:pos x="86" y="328"/>
                </a:cxn>
                <a:cxn ang="0">
                  <a:pos x="322" y="328"/>
                </a:cxn>
                <a:cxn ang="0">
                  <a:pos x="222" y="70"/>
                </a:cxn>
                <a:cxn ang="0">
                  <a:pos x="205" y="19"/>
                </a:cxn>
                <a:cxn ang="0">
                  <a:pos x="203" y="19"/>
                </a:cxn>
                <a:cxn ang="0">
                  <a:pos x="186" y="70"/>
                </a:cxn>
              </a:cxnLst>
              <a:rect l="0" t="0" r="r" b="b"/>
              <a:pathLst>
                <a:path w="407" h="490">
                  <a:moveTo>
                    <a:pt x="328" y="347"/>
                  </a:moveTo>
                  <a:lnTo>
                    <a:pt x="79" y="347"/>
                  </a:lnTo>
                  <a:lnTo>
                    <a:pt x="24" y="490"/>
                  </a:lnTo>
                  <a:lnTo>
                    <a:pt x="0" y="490"/>
                  </a:lnTo>
                  <a:lnTo>
                    <a:pt x="192" y="0"/>
                  </a:lnTo>
                  <a:lnTo>
                    <a:pt x="218" y="0"/>
                  </a:lnTo>
                  <a:lnTo>
                    <a:pt x="407" y="490"/>
                  </a:lnTo>
                  <a:lnTo>
                    <a:pt x="382" y="490"/>
                  </a:lnTo>
                  <a:lnTo>
                    <a:pt x="328" y="347"/>
                  </a:lnTo>
                  <a:close/>
                  <a:moveTo>
                    <a:pt x="186" y="70"/>
                  </a:moveTo>
                  <a:lnTo>
                    <a:pt x="86" y="328"/>
                  </a:lnTo>
                  <a:lnTo>
                    <a:pt x="322" y="328"/>
                  </a:lnTo>
                  <a:lnTo>
                    <a:pt x="222" y="70"/>
                  </a:lnTo>
                  <a:lnTo>
                    <a:pt x="205" y="19"/>
                  </a:lnTo>
                  <a:lnTo>
                    <a:pt x="203" y="19"/>
                  </a:lnTo>
                  <a:lnTo>
                    <a:pt x="186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3479800" y="4692650"/>
              <a:ext cx="452438" cy="800100"/>
            </a:xfrm>
            <a:custGeom>
              <a:avLst/>
              <a:gdLst/>
              <a:ahLst/>
              <a:cxnLst>
                <a:cxn ang="0">
                  <a:pos x="63" y="237"/>
                </a:cxn>
                <a:cxn ang="0">
                  <a:pos x="0" y="219"/>
                </a:cxn>
                <a:cxn ang="0">
                  <a:pos x="2" y="210"/>
                </a:cxn>
                <a:cxn ang="0">
                  <a:pos x="63" y="228"/>
                </a:cxn>
                <a:cxn ang="0">
                  <a:pos x="124" y="172"/>
                </a:cxn>
                <a:cxn ang="0">
                  <a:pos x="2" y="57"/>
                </a:cxn>
                <a:cxn ang="0">
                  <a:pos x="70" y="0"/>
                </a:cxn>
                <a:cxn ang="0">
                  <a:pos x="127" y="12"/>
                </a:cxn>
                <a:cxn ang="0">
                  <a:pos x="124" y="20"/>
                </a:cxn>
                <a:cxn ang="0">
                  <a:pos x="70" y="8"/>
                </a:cxn>
                <a:cxn ang="0">
                  <a:pos x="12" y="57"/>
                </a:cxn>
                <a:cxn ang="0">
                  <a:pos x="134" y="171"/>
                </a:cxn>
                <a:cxn ang="0">
                  <a:pos x="63" y="237"/>
                </a:cxn>
              </a:cxnLst>
              <a:rect l="0" t="0" r="r" b="b"/>
              <a:pathLst>
                <a:path w="134" h="237">
                  <a:moveTo>
                    <a:pt x="63" y="237"/>
                  </a:moveTo>
                  <a:cubicBezTo>
                    <a:pt x="37" y="237"/>
                    <a:pt x="16" y="230"/>
                    <a:pt x="0" y="219"/>
                  </a:cubicBezTo>
                  <a:cubicBezTo>
                    <a:pt x="2" y="210"/>
                    <a:pt x="2" y="210"/>
                    <a:pt x="2" y="210"/>
                  </a:cubicBezTo>
                  <a:cubicBezTo>
                    <a:pt x="19" y="222"/>
                    <a:pt x="38" y="228"/>
                    <a:pt x="63" y="228"/>
                  </a:cubicBezTo>
                  <a:cubicBezTo>
                    <a:pt x="103" y="228"/>
                    <a:pt x="124" y="207"/>
                    <a:pt x="124" y="172"/>
                  </a:cubicBezTo>
                  <a:cubicBezTo>
                    <a:pt x="124" y="101"/>
                    <a:pt x="2" y="132"/>
                    <a:pt x="2" y="57"/>
                  </a:cubicBezTo>
                  <a:cubicBezTo>
                    <a:pt x="2" y="24"/>
                    <a:pt x="24" y="0"/>
                    <a:pt x="70" y="0"/>
                  </a:cubicBezTo>
                  <a:cubicBezTo>
                    <a:pt x="92" y="0"/>
                    <a:pt x="111" y="4"/>
                    <a:pt x="127" y="12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07" y="13"/>
                    <a:pt x="91" y="8"/>
                    <a:pt x="70" y="8"/>
                  </a:cubicBezTo>
                  <a:cubicBezTo>
                    <a:pt x="29" y="8"/>
                    <a:pt x="12" y="31"/>
                    <a:pt x="12" y="57"/>
                  </a:cubicBezTo>
                  <a:cubicBezTo>
                    <a:pt x="12" y="123"/>
                    <a:pt x="134" y="92"/>
                    <a:pt x="134" y="171"/>
                  </a:cubicBezTo>
                  <a:cubicBezTo>
                    <a:pt x="134" y="212"/>
                    <a:pt x="110" y="237"/>
                    <a:pt x="63" y="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ALU 2011">
  <a:themeElements>
    <a:clrScheme name="3_ALU 2011 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FFFFFF"/>
      </a:accent3>
      <a:accent4>
        <a:srgbClr val="000000"/>
      </a:accent4>
      <a:accent5>
        <a:srgbClr val="AED6EF"/>
      </a:accent5>
      <a:accent6>
        <a:srgbClr val="9A8D81"/>
      </a:accent6>
      <a:hlink>
        <a:srgbClr val="412D5D"/>
      </a:hlink>
      <a:folHlink>
        <a:srgbClr val="00B2A9"/>
      </a:folHlink>
    </a:clrScheme>
    <a:fontScheme name="3_ALU 20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U 2011 1">
        <a:dk1>
          <a:srgbClr val="000000"/>
        </a:dk1>
        <a:lt1>
          <a:srgbClr val="FFFFFF"/>
        </a:lt1>
        <a:dk2>
          <a:srgbClr val="00747A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412D5D"/>
        </a:hlink>
        <a:folHlink>
          <a:srgbClr val="00B2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B497C28455A448DD3AB623F70CB4F" ma:contentTypeVersion="0" ma:contentTypeDescription="Create a new document." ma:contentTypeScope="" ma:versionID="eaa8e2f89daf07692e502072e097796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B26F8D3-61A6-4A44-B0D2-F93CA7EB9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7A4D2-0AC4-4A98-908F-0FAD1555AAF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91EE078-4EB1-435E-93A6-4AC8BFAE4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97556</TotalTime>
  <Words>414</Words>
  <Application>Microsoft Macintosh PowerPoint</Application>
  <PresentationFormat>Personnalisé</PresentationFormat>
  <Paragraphs>95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3_ALU 2011</vt:lpstr>
      <vt:lpstr>HTTP</vt:lpstr>
      <vt:lpstr>WebSocket</vt:lpstr>
      <vt:lpstr>WebSocket</vt:lpstr>
      <vt:lpstr>WebSocket</vt:lpstr>
      <vt:lpstr>WebSocket</vt:lpstr>
      <vt:lpstr>WebSocket</vt:lpstr>
      <vt:lpstr>WebSocket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development Objectives</dc:title>
  <dc:creator>James</dc:creator>
  <cp:lastModifiedBy>toto toto</cp:lastModifiedBy>
  <cp:revision>583</cp:revision>
  <dcterms:created xsi:type="dcterms:W3CDTF">2011-01-31T22:08:10Z</dcterms:created>
  <dcterms:modified xsi:type="dcterms:W3CDTF">2014-10-09T18:51:15Z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0x01010012EB497C28455A448DD3AB623F70CB4F</vt:lpwstr>
  </property>
  <property fmtid="{D5CDD505-2E9C-101B-9397-08002B2CF9AE}" pid="4" name="_AdHocReviewCycleID">
    <vt:i4>1887460808</vt:i4>
  </property>
  <property fmtid="{D5CDD505-2E9C-101B-9397-08002B2CF9AE}" pid="5" name="_NewReviewCycle">
    <vt:lpwstr/>
  </property>
  <property fmtid="{D5CDD505-2E9C-101B-9397-08002B2CF9AE}" pid="6" name="_EmailSubject">
    <vt:lpwstr> Invitation to the R&amp;D Management Workshop - Illkirch session (June 25 &amp; 26, 2014)</vt:lpwstr>
  </property>
  <property fmtid="{D5CDD505-2E9C-101B-9397-08002B2CF9AE}" pid="7" name="_AuthorEmail">
    <vt:lpwstr>Alain.Grimmer@alcatel-lucent.com</vt:lpwstr>
  </property>
  <property fmtid="{D5CDD505-2E9C-101B-9397-08002B2CF9AE}" pid="8" name="_AuthorEmailDisplayName">
    <vt:lpwstr>GRIMMER, ALAIN (ALAIN)</vt:lpwstr>
  </property>
  <property fmtid="{D5CDD505-2E9C-101B-9397-08002B2CF9AE}" pid="9" name="_PreviousAdHocReviewCycleID">
    <vt:i4>1222322214</vt:i4>
  </property>
</Properties>
</file>