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81" r:id="rId6"/>
    <p:sldId id="259" r:id="rId7"/>
    <p:sldId id="258" r:id="rId8"/>
    <p:sldId id="260" r:id="rId9"/>
    <p:sldId id="262" r:id="rId10"/>
    <p:sldId id="279" r:id="rId11"/>
    <p:sldId id="280" r:id="rId12"/>
    <p:sldId id="268" r:id="rId13"/>
    <p:sldId id="278" r:id="rId14"/>
    <p:sldId id="269" r:id="rId15"/>
    <p:sldId id="263" r:id="rId16"/>
    <p:sldId id="264" r:id="rId17"/>
    <p:sldId id="265" r:id="rId18"/>
    <p:sldId id="270" r:id="rId19"/>
    <p:sldId id="271" r:id="rId20"/>
    <p:sldId id="276" r:id="rId21"/>
    <p:sldId id="272" r:id="rId22"/>
    <p:sldId id="274" r:id="rId23"/>
    <p:sldId id="275" r:id="rId24"/>
    <p:sldId id="273"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org/1999/02/22-rdf-syntax-ns" TargetMode="External"/><Relationship Id="rId2" Type="http://schemas.openxmlformats.org/officeDocument/2006/relationships/hyperlink" Target="http://www.w3.org/2002/07/owl" TargetMode="External"/><Relationship Id="rId1" Type="http://schemas.openxmlformats.org/officeDocument/2006/relationships/slideLayout" Target="../slideLayouts/slideLayout2.xml"/><Relationship Id="rId5" Type="http://schemas.openxmlformats.org/officeDocument/2006/relationships/hyperlink" Target="http://www.w3.org/2001/XMLSchema" TargetMode="External"/><Relationship Id="rId4" Type="http://schemas.openxmlformats.org/officeDocument/2006/relationships/hyperlink" Target="http://www.w3.org/2000/01/rdf-schem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Web Ontology Language</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Union-Hợp</a:t>
            </a:r>
            <a:br>
              <a:rPr lang="en-US" b="1" smtClean="0"/>
            </a:br>
            <a:endParaRPr lang="en-US"/>
          </a:p>
        </p:txBody>
      </p:sp>
      <p:sp>
        <p:nvSpPr>
          <p:cNvPr id="3" name="Content Placeholder 2"/>
          <p:cNvSpPr>
            <a:spLocks noGrp="1"/>
          </p:cNvSpPr>
          <p:nvPr>
            <p:ph idx="1"/>
          </p:nvPr>
        </p:nvSpPr>
        <p:spPr/>
        <p:txBody>
          <a:bodyPr/>
          <a:lstStyle/>
          <a:p>
            <a:pPr marL="0" indent="0">
              <a:buNone/>
            </a:pPr>
            <a:r>
              <a:rPr lang="en-US" smtClean="0">
                <a:latin typeface="Times New Roman" pitchFamily="18" charset="0"/>
                <a:cs typeface="Times New Roman" pitchFamily="18" charset="0"/>
              </a:rPr>
              <a:t>Lớp Fruit là hợp của các lớp SweetFruit và NonSweetFruit</a:t>
            </a:r>
            <a:endParaRPr lang="en-US">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38199" y="3657600"/>
            <a:ext cx="6729813" cy="2057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Intersection-giao</a:t>
            </a:r>
            <a:br>
              <a:rPr lang="en-US" b="1" smtClean="0"/>
            </a:br>
            <a:endParaRPr lang="en-US"/>
          </a:p>
        </p:txBody>
      </p:sp>
      <p:sp>
        <p:nvSpPr>
          <p:cNvPr id="3" name="Content Placeholder 2"/>
          <p:cNvSpPr>
            <a:spLocks noGrp="1"/>
          </p:cNvSpPr>
          <p:nvPr>
            <p:ph idx="1"/>
          </p:nvPr>
        </p:nvSpPr>
        <p:spPr>
          <a:xfrm>
            <a:off x="228600" y="1143000"/>
            <a:ext cx="8686800" cy="4525963"/>
          </a:xfrm>
        </p:spPr>
        <p:txBody>
          <a:bodyPr>
            <a:normAutofit/>
          </a:bodyPr>
          <a:lstStyle/>
          <a:p>
            <a:pPr marL="0" indent="0">
              <a:buNone/>
            </a:pPr>
            <a:r>
              <a:rPr lang="en-US" sz="2900" smtClean="0">
                <a:latin typeface="Times New Roman" pitchFamily="18" charset="0"/>
                <a:cs typeface="Times New Roman" pitchFamily="18" charset="0"/>
              </a:rPr>
              <a:t>Rượu vang trắng là phải thỏa mãn (giao) của rượu và có màu = trắng</a:t>
            </a:r>
            <a:endParaRPr lang="en-US" sz="290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914400" y="2743200"/>
            <a:ext cx="6768778" cy="2667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b="1" smtClean="0"/>
              <a:t>disjointWith </a:t>
            </a: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800" smtClean="0">
                <a:latin typeface="Times New Roman" pitchFamily="18" charset="0"/>
                <a:cs typeface="Times New Roman" pitchFamily="18" charset="0"/>
              </a:rPr>
              <a:t>Một lớp có thể được chỉ ra là hoàn toàn phân biệt với lớp khác (disjointWith) </a:t>
            </a:r>
          </a:p>
          <a:p>
            <a:pPr marL="0" indent="0">
              <a:buNone/>
            </a:pPr>
            <a:endParaRPr lang="en-US" sz="2800" smtClean="0">
              <a:latin typeface="Times New Roman" pitchFamily="18" charset="0"/>
              <a:cs typeface="Times New Roman" pitchFamily="18" charset="0"/>
            </a:endParaRPr>
          </a:p>
          <a:p>
            <a:pPr>
              <a:buNone/>
            </a:pPr>
            <a:r>
              <a:rPr lang="en-US" sz="2500" i="1" smtClean="0">
                <a:latin typeface="Times New Roman" pitchFamily="18" charset="0"/>
                <a:cs typeface="Times New Roman" pitchFamily="18" charset="0"/>
              </a:rPr>
              <a:t>&lt;owl:Class rdf:ID= “cay_an_qua” &gt;</a:t>
            </a:r>
            <a:endParaRPr lang="en-US" sz="2500" smtClean="0">
              <a:latin typeface="Times New Roman" pitchFamily="18" charset="0"/>
              <a:cs typeface="Times New Roman" pitchFamily="18" charset="0"/>
            </a:endParaRPr>
          </a:p>
          <a:p>
            <a:pPr>
              <a:buNone/>
            </a:pPr>
            <a:r>
              <a:rPr lang="en-US" sz="2500" i="1" smtClean="0">
                <a:latin typeface="Times New Roman" pitchFamily="18" charset="0"/>
                <a:cs typeface="Times New Roman" pitchFamily="18" charset="0"/>
              </a:rPr>
              <a:t>&lt;owl:disjointWith rdf:resource= “ #Phan_bon ” /&gt;</a:t>
            </a:r>
            <a:endParaRPr lang="en-US" sz="2500" smtClean="0">
              <a:latin typeface="Times New Roman" pitchFamily="18" charset="0"/>
              <a:cs typeface="Times New Roman" pitchFamily="18" charset="0"/>
            </a:endParaRPr>
          </a:p>
          <a:p>
            <a:pPr>
              <a:buNone/>
            </a:pPr>
            <a:r>
              <a:rPr lang="en-US" sz="2500" i="1" smtClean="0">
                <a:latin typeface="Times New Roman" pitchFamily="18" charset="0"/>
                <a:cs typeface="Times New Roman" pitchFamily="18" charset="0"/>
              </a:rPr>
              <a:t>&lt;owl:disjointWith rdf:resource= “ #Mua ” /&gt;</a:t>
            </a:r>
            <a:endParaRPr lang="en-US" sz="2500" smtClean="0">
              <a:latin typeface="Times New Roman" pitchFamily="18" charset="0"/>
              <a:cs typeface="Times New Roman" pitchFamily="18" charset="0"/>
            </a:endParaRPr>
          </a:p>
          <a:p>
            <a:pPr>
              <a:buNone/>
            </a:pPr>
            <a:r>
              <a:rPr lang="en-US" sz="2500" i="1" smtClean="0">
                <a:latin typeface="Times New Roman" pitchFamily="18" charset="0"/>
                <a:cs typeface="Times New Roman" pitchFamily="18" charset="0"/>
              </a:rPr>
              <a:t>&lt;/owl:Class&gt;</a:t>
            </a:r>
            <a:endParaRPr lang="en-US" sz="2500" smtClean="0">
              <a:latin typeface="Times New Roman" pitchFamily="18" charset="0"/>
              <a:cs typeface="Times New Roman" pitchFamily="18" charset="0"/>
            </a:endParaRPr>
          </a:p>
          <a:p>
            <a:pPr marL="0" indent="0">
              <a:buNone/>
            </a:pPr>
            <a:endParaRPr lang="en-US" sz="28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smtClean="0"/>
              <a:t>Liệt kê-Enumerated Classes</a:t>
            </a:r>
            <a:br>
              <a:rPr lang="en-US" b="1" smtClean="0"/>
            </a:br>
            <a:endParaRPr lang="en-US"/>
          </a:p>
        </p:txBody>
      </p:sp>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2900" smtClean="0">
                <a:latin typeface="Times New Roman" pitchFamily="18" charset="0"/>
                <a:cs typeface="Times New Roman" pitchFamily="18" charset="0"/>
              </a:rPr>
              <a:t>Định nghĩa lên lớp </a:t>
            </a:r>
            <a:r>
              <a:rPr lang="en-US" sz="2900" b="1" smtClean="0">
                <a:latin typeface="Times New Roman" pitchFamily="18" charset="0"/>
                <a:cs typeface="Times New Roman" pitchFamily="18" charset="0"/>
              </a:rPr>
              <a:t>WineColor (màu rượu vang)</a:t>
            </a:r>
            <a:r>
              <a:rPr lang="en-US" sz="2900" smtClean="0">
                <a:latin typeface="Times New Roman" pitchFamily="18" charset="0"/>
                <a:cs typeface="Times New Roman" pitchFamily="18" charset="0"/>
              </a:rPr>
              <a:t> chúng có các thành viên xác định riêng biệt là white, rose và red</a:t>
            </a:r>
            <a:endParaRPr lang="en-US" sz="290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533400" y="2743200"/>
            <a:ext cx="7727324" cy="2743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t>equivalentClass</a:t>
            </a:r>
            <a:endParaRPr lang="en-US"/>
          </a:p>
        </p:txBody>
      </p:sp>
      <p:sp>
        <p:nvSpPr>
          <p:cNvPr id="3" name="Content Placeholder 2"/>
          <p:cNvSpPr>
            <a:spLocks noGrp="1"/>
          </p:cNvSpPr>
          <p:nvPr>
            <p:ph idx="1"/>
          </p:nvPr>
        </p:nvSpPr>
        <p:spPr>
          <a:xfrm>
            <a:off x="457200" y="1066800"/>
            <a:ext cx="8229600" cy="5059363"/>
          </a:xfrm>
        </p:spPr>
        <p:txBody>
          <a:bodyPr>
            <a:normAutofit/>
          </a:bodyPr>
          <a:lstStyle/>
          <a:p>
            <a:pPr marL="0" indent="0">
              <a:buNone/>
              <a:tabLst>
                <a:tab pos="265113" algn="l"/>
              </a:tabLst>
            </a:pPr>
            <a:r>
              <a:rPr lang="en-US" sz="2900" smtClean="0">
                <a:latin typeface="Times New Roman" pitchFamily="18" charset="0"/>
                <a:cs typeface="Times New Roman" pitchFamily="18" charset="0"/>
              </a:rPr>
              <a:t>Một lớp có thể được chỉ ra là hoàn toàn bằng với lớp khác (equivalentClass). </a:t>
            </a:r>
            <a:r>
              <a:rPr lang="en-US" sz="2800" smtClean="0">
                <a:latin typeface="Times New Roman" pitchFamily="18" charset="0"/>
                <a:cs typeface="Times New Roman" pitchFamily="18" charset="0"/>
              </a:rPr>
              <a:t>EquivalentClass thì để chỉ ra hai lớp có chính xác những thể hiện giống nhau</a:t>
            </a:r>
          </a:p>
          <a:p>
            <a:pPr marL="0" indent="0">
              <a:buNone/>
              <a:tabLst>
                <a:tab pos="265113" algn="l"/>
              </a:tabLst>
            </a:pPr>
            <a:endParaRPr lang="en-US" sz="2900" smtClean="0">
              <a:latin typeface="Times New Roman" pitchFamily="18" charset="0"/>
              <a:cs typeface="Times New Roman" pitchFamily="18" charset="0"/>
            </a:endParaRPr>
          </a:p>
          <a:p>
            <a:pPr>
              <a:buNone/>
            </a:pPr>
            <a:r>
              <a:rPr lang="en-US" sz="2800" i="1" smtClean="0"/>
              <a:t>&lt;owl:Class rdf:ID= “cay_an_qua” &gt;</a:t>
            </a:r>
            <a:endParaRPr lang="en-US" sz="2800" smtClean="0"/>
          </a:p>
          <a:p>
            <a:pPr>
              <a:buNone/>
            </a:pPr>
            <a:r>
              <a:rPr lang="en-US" sz="2800" i="1" smtClean="0"/>
              <a:t>	&lt;owl:equivalentClass rdf:resource= “rau” /&gt; </a:t>
            </a:r>
            <a:endParaRPr lang="en-US" sz="2800" smtClean="0"/>
          </a:p>
          <a:p>
            <a:pPr>
              <a:buNone/>
            </a:pPr>
            <a:r>
              <a:rPr lang="en-US" sz="2800" i="1" smtClean="0"/>
              <a:t>&lt;/owl:Class&gt; </a:t>
            </a:r>
            <a:endParaRPr lang="en-US" sz="2800" smtClean="0"/>
          </a:p>
          <a:p>
            <a:pPr marL="0" indent="0">
              <a:buNone/>
              <a:tabLst>
                <a:tab pos="265113" algn="l"/>
              </a:tabLst>
            </a:pPr>
            <a:endParaRPr lang="en-US" sz="2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smtClean="0"/>
              <a:t>Thuộc tính (properties)</a:t>
            </a:r>
            <a:r>
              <a:rPr lang="en-US" smtClean="0"/>
              <a:t/>
            </a:r>
            <a:br>
              <a:rPr lang="en-US" smtClean="0"/>
            </a:b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5562600"/>
          </a:xfrm>
        </p:spPr>
        <p:txBody>
          <a:bodyPr>
            <a:normAutofit/>
          </a:bodyPr>
          <a:lstStyle/>
          <a:p>
            <a:pPr>
              <a:buNone/>
            </a:pPr>
            <a:r>
              <a:rPr lang="en-US" sz="2800" smtClean="0">
                <a:latin typeface="Times New Roman" pitchFamily="18" charset="0"/>
                <a:cs typeface="Times New Roman" pitchFamily="18" charset="0"/>
              </a:rPr>
              <a:t>Union của class</a:t>
            </a:r>
          </a:p>
          <a:p>
            <a:pPr>
              <a:buNone/>
            </a:pPr>
            <a:endParaRPr lang="en-US" sz="2800" smtClean="0"/>
          </a:p>
          <a:p>
            <a:pPr>
              <a:buNone/>
            </a:pPr>
            <a:endParaRPr lang="en-US" sz="1100" smtClean="0"/>
          </a:p>
          <a:p>
            <a:pPr>
              <a:buNone/>
            </a:pPr>
            <a:endParaRPr lang="en-US" smtClean="0"/>
          </a:p>
          <a:p>
            <a:pPr>
              <a:buNone/>
            </a:pPr>
            <a:endParaRPr lang="en-US" sz="1000" smtClean="0"/>
          </a:p>
          <a:p>
            <a:pPr>
              <a:buNone/>
            </a:pPr>
            <a:r>
              <a:rPr lang="en-US" sz="2800" smtClean="0">
                <a:latin typeface="Times New Roman" pitchFamily="18" charset="0"/>
                <a:cs typeface="Times New Roman" pitchFamily="18" charset="0"/>
              </a:rPr>
              <a:t>Intersection của class</a:t>
            </a:r>
          </a:p>
          <a:p>
            <a:pPr>
              <a:buNone/>
            </a:pPr>
            <a:endParaRPr lang="en-US" sz="2800" smtClean="0"/>
          </a:p>
          <a:p>
            <a:pPr>
              <a:buNone/>
            </a:pPr>
            <a:endParaRPr lang="en-US" sz="2800" smtClean="0"/>
          </a:p>
          <a:p>
            <a:pPr>
              <a:buNone/>
            </a:pPr>
            <a:endParaRPr lang="en-US" sz="2800" smtClean="0"/>
          </a:p>
          <a:p>
            <a:pPr>
              <a:buNone/>
            </a:pPr>
            <a:endParaRPr lang="en-US" sz="1100" smtClean="0"/>
          </a:p>
          <a:p>
            <a:pPr>
              <a:buNone/>
            </a:pPr>
            <a:r>
              <a:rPr lang="en-US" sz="2800" smtClean="0">
                <a:latin typeface="Times New Roman" pitchFamily="18" charset="0"/>
                <a:cs typeface="Times New Roman" pitchFamily="18" charset="0"/>
              </a:rPr>
              <a:t>			      Lớp liệt kê</a:t>
            </a:r>
          </a:p>
          <a:p>
            <a:pPr>
              <a:buNone/>
            </a:pPr>
            <a:endParaRPr lang="en-US" sz="2800" smtClean="0"/>
          </a:p>
        </p:txBody>
      </p:sp>
      <p:grpSp>
        <p:nvGrpSpPr>
          <p:cNvPr id="9" name="Group 8"/>
          <p:cNvGrpSpPr/>
          <p:nvPr/>
        </p:nvGrpSpPr>
        <p:grpSpPr>
          <a:xfrm>
            <a:off x="304799" y="914400"/>
            <a:ext cx="3838576" cy="1600200"/>
            <a:chOff x="304799" y="914400"/>
            <a:chExt cx="3838576" cy="1600200"/>
          </a:xfrm>
        </p:grpSpPr>
        <p:pic>
          <p:nvPicPr>
            <p:cNvPr id="1027" name="Picture 3"/>
            <p:cNvPicPr>
              <a:picLocks noChangeAspect="1" noChangeArrowheads="1"/>
            </p:cNvPicPr>
            <p:nvPr/>
          </p:nvPicPr>
          <p:blipFill>
            <a:blip r:embed="rId2" cstate="print"/>
            <a:srcRect/>
            <a:stretch>
              <a:fillRect/>
            </a:stretch>
          </p:blipFill>
          <p:spPr bwMode="auto">
            <a:xfrm>
              <a:off x="304800" y="914400"/>
              <a:ext cx="3838575" cy="3143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04799" y="1219200"/>
              <a:ext cx="3810001" cy="1295400"/>
            </a:xfrm>
            <a:prstGeom prst="rect">
              <a:avLst/>
            </a:prstGeom>
            <a:noFill/>
            <a:ln w="9525">
              <a:noFill/>
              <a:miter lim="800000"/>
              <a:headEnd/>
              <a:tailEnd/>
            </a:ln>
          </p:spPr>
        </p:pic>
      </p:grpSp>
      <p:grpSp>
        <p:nvGrpSpPr>
          <p:cNvPr id="10" name="Group 9"/>
          <p:cNvGrpSpPr/>
          <p:nvPr/>
        </p:nvGrpSpPr>
        <p:grpSpPr>
          <a:xfrm>
            <a:off x="304800" y="3048000"/>
            <a:ext cx="4143375" cy="1636296"/>
            <a:chOff x="304800" y="3048000"/>
            <a:chExt cx="4143375" cy="1636296"/>
          </a:xfrm>
        </p:grpSpPr>
        <p:pic>
          <p:nvPicPr>
            <p:cNvPr id="1029" name="Picture 5"/>
            <p:cNvPicPr>
              <a:picLocks noChangeAspect="1" noChangeArrowheads="1"/>
            </p:cNvPicPr>
            <p:nvPr/>
          </p:nvPicPr>
          <p:blipFill>
            <a:blip r:embed="rId4" cstate="print"/>
            <a:srcRect/>
            <a:stretch>
              <a:fillRect/>
            </a:stretch>
          </p:blipFill>
          <p:spPr bwMode="auto">
            <a:xfrm>
              <a:off x="304800" y="3048000"/>
              <a:ext cx="4114800" cy="333375"/>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304800" y="3352800"/>
              <a:ext cx="4143375" cy="1331496"/>
            </a:xfrm>
            <a:prstGeom prst="rect">
              <a:avLst/>
            </a:prstGeom>
            <a:noFill/>
            <a:ln w="9525">
              <a:noFill/>
              <a:miter lim="800000"/>
              <a:headEnd/>
              <a:tailEnd/>
            </a:ln>
          </p:spPr>
        </p:pic>
      </p:grpSp>
      <p:pic>
        <p:nvPicPr>
          <p:cNvPr id="1031" name="Picture 7"/>
          <p:cNvPicPr>
            <a:picLocks noChangeAspect="1" noChangeArrowheads="1"/>
          </p:cNvPicPr>
          <p:nvPr/>
        </p:nvPicPr>
        <p:blipFill>
          <a:blip r:embed="rId6" cstate="print"/>
          <a:srcRect/>
          <a:stretch>
            <a:fillRect/>
          </a:stretch>
        </p:blipFill>
        <p:spPr bwMode="auto">
          <a:xfrm>
            <a:off x="4495800" y="4724400"/>
            <a:ext cx="4343400" cy="367862"/>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4495800" y="5105400"/>
            <a:ext cx="4343400" cy="142129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SomeValuesFrom</a:t>
            </a:r>
            <a:endParaRPr lang="en-US"/>
          </a:p>
        </p:txBody>
      </p:sp>
      <p:sp>
        <p:nvSpPr>
          <p:cNvPr id="3" name="Content Placeholder 2"/>
          <p:cNvSpPr>
            <a:spLocks noGrp="1"/>
          </p:cNvSpPr>
          <p:nvPr>
            <p:ph idx="1"/>
          </p:nvPr>
        </p:nvSpPr>
        <p:spPr>
          <a:xfrm>
            <a:off x="228600" y="1143000"/>
            <a:ext cx="8686800" cy="4983163"/>
          </a:xfrm>
        </p:spPr>
        <p:txBody>
          <a:bodyPr>
            <a:normAutofit/>
          </a:bodyPr>
          <a:lstStyle/>
          <a:p>
            <a:pPr>
              <a:buNone/>
            </a:pPr>
            <a:r>
              <a:rPr lang="en-US" sz="2800" smtClean="0"/>
              <a:t>Mather  is a Woman that has a child (some Person)</a:t>
            </a:r>
            <a:endParaRPr lang="en-US" sz="2800"/>
          </a:p>
        </p:txBody>
      </p:sp>
      <p:grpSp>
        <p:nvGrpSpPr>
          <p:cNvPr id="6" name="Group 5"/>
          <p:cNvGrpSpPr/>
          <p:nvPr/>
        </p:nvGrpSpPr>
        <p:grpSpPr>
          <a:xfrm>
            <a:off x="762000" y="1828800"/>
            <a:ext cx="6096000" cy="3124200"/>
            <a:chOff x="762000" y="1828800"/>
            <a:chExt cx="5410200" cy="2362200"/>
          </a:xfrm>
        </p:grpSpPr>
        <p:pic>
          <p:nvPicPr>
            <p:cNvPr id="2050" name="Picture 2"/>
            <p:cNvPicPr>
              <a:picLocks noChangeAspect="1" noChangeArrowheads="1"/>
            </p:cNvPicPr>
            <p:nvPr/>
          </p:nvPicPr>
          <p:blipFill>
            <a:blip r:embed="rId2" cstate="print"/>
            <a:srcRect/>
            <a:stretch>
              <a:fillRect/>
            </a:stretch>
          </p:blipFill>
          <p:spPr bwMode="auto">
            <a:xfrm>
              <a:off x="762000" y="1828800"/>
              <a:ext cx="5410200" cy="457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62000" y="2286000"/>
              <a:ext cx="5410200" cy="1905000"/>
            </a:xfrm>
            <a:prstGeom prst="rect">
              <a:avLst/>
            </a:prstGeom>
            <a:noFill/>
            <a:ln w="9525">
              <a:noFill/>
              <a:miter lim="800000"/>
              <a:headEnd/>
              <a:tailEnd/>
            </a:ln>
          </p:spPr>
        </p:pic>
      </p:grpSp>
      <p:sp>
        <p:nvSpPr>
          <p:cNvPr id="7" name="Rectangle 6"/>
          <p:cNvSpPr/>
          <p:nvPr/>
        </p:nvSpPr>
        <p:spPr>
          <a:xfrm>
            <a:off x="1295400" y="5486400"/>
            <a:ext cx="6629400" cy="830997"/>
          </a:xfrm>
          <a:prstGeom prst="rect">
            <a:avLst/>
          </a:prstGeom>
        </p:spPr>
        <p:txBody>
          <a:bodyPr wrap="square">
            <a:spAutoFit/>
          </a:bodyPr>
          <a:lstStyle/>
          <a:p>
            <a:r>
              <a:rPr lang="en-US" sz="2400" i="1" smtClean="0"/>
              <a:t>Ví dụ:  "Red wine is a subclass of all things that have a red color."</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i="1" smtClean="0"/>
              <a:t>ObjectProperty</a:t>
            </a:r>
            <a:endParaRPr lang="en-US"/>
          </a:p>
        </p:txBody>
      </p:sp>
      <p:sp>
        <p:nvSpPr>
          <p:cNvPr id="3" name="Content Placeholder 2"/>
          <p:cNvSpPr>
            <a:spLocks noGrp="1"/>
          </p:cNvSpPr>
          <p:nvPr>
            <p:ph idx="1"/>
          </p:nvPr>
        </p:nvSpPr>
        <p:spPr>
          <a:xfrm>
            <a:off x="152400" y="1600200"/>
            <a:ext cx="8991600" cy="4525963"/>
          </a:xfrm>
        </p:spPr>
        <p:txBody>
          <a:bodyPr>
            <a:normAutofit fontScale="85000" lnSpcReduction="20000"/>
          </a:bodyPr>
          <a:lstStyle/>
          <a:p>
            <a:pPr>
              <a:buNone/>
            </a:pPr>
            <a:r>
              <a:rPr lang="en-US" b="1" i="1" smtClean="0"/>
              <a:t>Ví dụ về ObjectProperty:</a:t>
            </a:r>
            <a:endParaRPr lang="en-US" smtClean="0"/>
          </a:p>
          <a:p>
            <a:pPr marL="444500" indent="-444500">
              <a:buNone/>
            </a:pPr>
            <a:r>
              <a:rPr lang="en-US" i="1" smtClean="0"/>
              <a:t>&lt;owl:ObjectProperty   rdf:about="</a:t>
            </a:r>
            <a:r>
              <a:rPr lang="en-US" i="1" u="sng" smtClean="0"/>
              <a:t>http://abc/xyz/ontology.owl#dung_cho</a:t>
            </a:r>
            <a:r>
              <a:rPr lang="en-US" i="1" smtClean="0"/>
              <a:t>"&gt;</a:t>
            </a:r>
            <a:endParaRPr lang="en-US" smtClean="0"/>
          </a:p>
          <a:p>
            <a:pPr>
              <a:buNone/>
            </a:pPr>
            <a:r>
              <a:rPr lang="en-US" i="1" smtClean="0"/>
              <a:t>        </a:t>
            </a:r>
            <a:r>
              <a:rPr lang="fr-FR" i="1" smtClean="0"/>
              <a:t>&lt;rdfs:domain rdf:resource="</a:t>
            </a:r>
            <a:r>
              <a:rPr lang="en-US" i="1" u="sng" smtClean="0"/>
              <a:t>http://abc/xyz/ontology.owl#phan_bon</a:t>
            </a:r>
            <a:r>
              <a:rPr lang="fr-FR" i="1" smtClean="0"/>
              <a:t>"/&gt;</a:t>
            </a:r>
            <a:endParaRPr lang="en-US" smtClean="0"/>
          </a:p>
          <a:p>
            <a:pPr>
              <a:buNone/>
            </a:pPr>
            <a:r>
              <a:rPr lang="fr-FR" i="1" smtClean="0"/>
              <a:t>        &lt;rdfs:domain rdf:resource="</a:t>
            </a:r>
            <a:r>
              <a:rPr lang="en-US" i="1" u="sng" smtClean="0"/>
              <a:t>http://abc/xyz/ontology.owl#thuoc</a:t>
            </a:r>
            <a:r>
              <a:rPr lang="fr-FR" i="1" smtClean="0"/>
              <a:t>"/&gt;</a:t>
            </a:r>
            <a:endParaRPr lang="en-US" smtClean="0"/>
          </a:p>
          <a:p>
            <a:pPr>
              <a:buNone/>
            </a:pPr>
            <a:r>
              <a:rPr lang="fr-FR" i="1" smtClean="0"/>
              <a:t>        &lt;rdfs:domain rdf:resource="</a:t>
            </a:r>
            <a:r>
              <a:rPr lang="en-US" i="1" u="sng" smtClean="0"/>
              <a:t>http://abc/xyz/ontology.owl#thuoc_bao_ve_thuc_vat</a:t>
            </a:r>
            <a:r>
              <a:rPr lang="fr-FR" i="1" smtClean="0"/>
              <a:t>"/&gt;</a:t>
            </a:r>
            <a:endParaRPr lang="en-US" smtClean="0"/>
          </a:p>
          <a:p>
            <a:pPr>
              <a:buNone/>
            </a:pPr>
            <a:r>
              <a:rPr lang="fr-FR" i="1" smtClean="0"/>
              <a:t>  </a:t>
            </a:r>
            <a:r>
              <a:rPr lang="en-US" i="1" smtClean="0"/>
              <a:t>&lt;/owl:ObjectProperty&gt;</a:t>
            </a:r>
            <a:endParaRPr lang="en-US" smtClean="0"/>
          </a:p>
          <a:p>
            <a:pPr>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i="1" smtClean="0"/>
              <a:t>DataTypeProperty</a:t>
            </a:r>
            <a:endParaRPr lang="en-US"/>
          </a:p>
        </p:txBody>
      </p:sp>
      <p:sp>
        <p:nvSpPr>
          <p:cNvPr id="3" name="Content Placeholder 2"/>
          <p:cNvSpPr>
            <a:spLocks noGrp="1"/>
          </p:cNvSpPr>
          <p:nvPr>
            <p:ph idx="1"/>
          </p:nvPr>
        </p:nvSpPr>
        <p:spPr>
          <a:xfrm>
            <a:off x="152400" y="762000"/>
            <a:ext cx="8763000" cy="5867400"/>
          </a:xfrm>
        </p:spPr>
        <p:txBody>
          <a:bodyPr>
            <a:normAutofit fontScale="77500" lnSpcReduction="20000"/>
          </a:bodyPr>
          <a:lstStyle/>
          <a:p>
            <a:pPr>
              <a:buNone/>
            </a:pPr>
            <a:r>
              <a:rPr lang="en-US" i="1" smtClean="0">
                <a:solidFill>
                  <a:schemeClr val="accent4">
                    <a:lumMod val="50000"/>
                  </a:schemeClr>
                </a:solidFill>
              </a:rPr>
              <a:t>&lt;owl:DatatypeProperty rdf:about="</a:t>
            </a:r>
            <a:r>
              <a:rPr lang="en-US" i="1" u="sng" smtClean="0">
                <a:solidFill>
                  <a:schemeClr val="accent4">
                    <a:lumMod val="50000"/>
                  </a:schemeClr>
                </a:solidFill>
              </a:rPr>
              <a:t>http://abc/xyz/ontology.owl#tai_lieu_chi_tiet</a:t>
            </a:r>
            <a:r>
              <a:rPr lang="en-US" i="1" smtClean="0">
                <a:solidFill>
                  <a:schemeClr val="accent4">
                    <a:lumMod val="50000"/>
                  </a:schemeClr>
                </a:solidFill>
              </a:rPr>
              <a:t>"&gt;</a:t>
            </a:r>
            <a:endParaRPr lang="en-US" smtClean="0">
              <a:solidFill>
                <a:schemeClr val="accent4">
                  <a:lumMod val="50000"/>
                </a:schemeClr>
              </a:solidFill>
            </a:endParaRPr>
          </a:p>
          <a:p>
            <a:pPr>
              <a:buNone/>
            </a:pPr>
            <a:r>
              <a:rPr lang="en-US" i="1" smtClean="0"/>
              <a:t>        </a:t>
            </a:r>
            <a:r>
              <a:rPr lang="fr-FR" i="1" smtClean="0">
                <a:solidFill>
                  <a:schemeClr val="accent6">
                    <a:lumMod val="50000"/>
                  </a:schemeClr>
                </a:solidFill>
              </a:rPr>
              <a:t>&lt;rdfs:domain rdf:resource="</a:t>
            </a:r>
            <a:r>
              <a:rPr lang="en-US" i="1" u="sng" smtClean="0">
                <a:solidFill>
                  <a:schemeClr val="accent6">
                    <a:lumMod val="50000"/>
                  </a:schemeClr>
                </a:solidFill>
              </a:rPr>
              <a:t>http://abc/xyz/ontology.owl#loai_cay_trong</a:t>
            </a:r>
            <a:r>
              <a:rPr lang="fr-FR" i="1" smtClean="0">
                <a:solidFill>
                  <a:schemeClr val="accent6">
                    <a:lumMod val="50000"/>
                  </a:schemeClr>
                </a:solidFill>
              </a:rPr>
              <a:t>"/&gt;</a:t>
            </a:r>
            <a:endParaRPr lang="en-US" smtClean="0">
              <a:solidFill>
                <a:schemeClr val="accent6">
                  <a:lumMod val="50000"/>
                </a:schemeClr>
              </a:solidFill>
            </a:endParaRPr>
          </a:p>
          <a:p>
            <a:pPr>
              <a:buNone/>
            </a:pPr>
            <a:r>
              <a:rPr lang="fr-FR" i="1" smtClean="0">
                <a:solidFill>
                  <a:schemeClr val="accent6">
                    <a:lumMod val="50000"/>
                  </a:schemeClr>
                </a:solidFill>
              </a:rPr>
              <a:t>        &lt;rdfs:domain rdf:resource="</a:t>
            </a:r>
            <a:r>
              <a:rPr lang="en-US" i="1" u="sng" smtClean="0">
                <a:solidFill>
                  <a:schemeClr val="accent6">
                    <a:lumMod val="50000"/>
                  </a:schemeClr>
                </a:solidFill>
              </a:rPr>
              <a:t>http://abc/xyz/ontology.owl#mua_vu</a:t>
            </a:r>
            <a:r>
              <a:rPr lang="fr-FR" i="1" smtClean="0">
                <a:solidFill>
                  <a:schemeClr val="accent6">
                    <a:lumMod val="50000"/>
                  </a:schemeClr>
                </a:solidFill>
              </a:rPr>
              <a:t>"/&gt;</a:t>
            </a:r>
            <a:endParaRPr lang="en-US" smtClean="0">
              <a:solidFill>
                <a:schemeClr val="accent6">
                  <a:lumMod val="50000"/>
                </a:schemeClr>
              </a:solidFill>
            </a:endParaRPr>
          </a:p>
          <a:p>
            <a:pPr>
              <a:buNone/>
            </a:pPr>
            <a:r>
              <a:rPr lang="fr-FR" i="1" smtClean="0">
                <a:solidFill>
                  <a:schemeClr val="accent6">
                    <a:lumMod val="50000"/>
                  </a:schemeClr>
                </a:solidFill>
              </a:rPr>
              <a:t>        &lt;rdfs:domain rdf:resource="</a:t>
            </a:r>
            <a:r>
              <a:rPr lang="en-US" i="1" u="sng" smtClean="0">
                <a:solidFill>
                  <a:schemeClr val="accent6">
                    <a:lumMod val="50000"/>
                  </a:schemeClr>
                </a:solidFill>
              </a:rPr>
              <a:t>http://abc/xyz/ontology.owl#phan_bon"/</a:t>
            </a:r>
            <a:r>
              <a:rPr lang="fr-FR" i="1" smtClean="0">
                <a:solidFill>
                  <a:schemeClr val="accent6">
                    <a:lumMod val="50000"/>
                  </a:schemeClr>
                </a:solidFill>
              </a:rPr>
              <a:t>&gt;</a:t>
            </a:r>
            <a:endParaRPr lang="en-US" smtClean="0">
              <a:solidFill>
                <a:schemeClr val="accent6">
                  <a:lumMod val="50000"/>
                </a:schemeClr>
              </a:solidFill>
            </a:endParaRPr>
          </a:p>
          <a:p>
            <a:pPr>
              <a:buNone/>
            </a:pPr>
            <a:r>
              <a:rPr lang="fr-FR" i="1" smtClean="0">
                <a:solidFill>
                  <a:schemeClr val="accent6">
                    <a:lumMod val="50000"/>
                  </a:schemeClr>
                </a:solidFill>
              </a:rPr>
              <a:t>        &lt;rdfs:domain rdf:resource="</a:t>
            </a:r>
            <a:r>
              <a:rPr lang="en-US" i="1" u="sng" smtClean="0">
                <a:solidFill>
                  <a:schemeClr val="accent6">
                    <a:lumMod val="50000"/>
                  </a:schemeClr>
                </a:solidFill>
              </a:rPr>
              <a:t>http://abc/xyz/ontology.owl#thuoc_bao_ve_thuc_vat</a:t>
            </a:r>
            <a:r>
              <a:rPr lang="fr-FR" i="1" smtClean="0">
                <a:solidFill>
                  <a:schemeClr val="accent6">
                    <a:lumMod val="50000"/>
                  </a:schemeClr>
                </a:solidFill>
              </a:rPr>
              <a:t>"/&gt;</a:t>
            </a:r>
            <a:endParaRPr lang="en-US" smtClean="0">
              <a:solidFill>
                <a:schemeClr val="accent6">
                  <a:lumMod val="50000"/>
                </a:schemeClr>
              </a:solidFill>
            </a:endParaRPr>
          </a:p>
          <a:p>
            <a:pPr>
              <a:buNone/>
            </a:pPr>
            <a:r>
              <a:rPr lang="fr-FR" i="1" smtClean="0"/>
              <a:t>        </a:t>
            </a:r>
            <a:r>
              <a:rPr lang="fr-FR" i="1" smtClean="0">
                <a:solidFill>
                  <a:srgbClr val="0070C0"/>
                </a:solidFill>
              </a:rPr>
              <a:t>&lt;rdfs:range rdf:resource="</a:t>
            </a:r>
            <a:r>
              <a:rPr lang="en-US" i="1" u="sng" smtClean="0">
                <a:solidFill>
                  <a:srgbClr val="0070C0"/>
                </a:solidFill>
              </a:rPr>
              <a:t>http://www.w3.org/2001/XMLSchema#string</a:t>
            </a:r>
            <a:r>
              <a:rPr lang="fr-FR" i="1" smtClean="0">
                <a:solidFill>
                  <a:srgbClr val="0070C0"/>
                </a:solidFill>
              </a:rPr>
              <a:t>"/&gt;</a:t>
            </a:r>
            <a:endParaRPr lang="en-US" smtClean="0">
              <a:solidFill>
                <a:srgbClr val="0070C0"/>
              </a:solidFill>
            </a:endParaRPr>
          </a:p>
          <a:p>
            <a:pPr>
              <a:buNone/>
            </a:pPr>
            <a:r>
              <a:rPr lang="fr-FR" i="1" smtClean="0"/>
              <a:t>        &lt;rdfs:label&gt;tài liệu chi tiết&lt;/rdfs:label&gt;</a:t>
            </a:r>
            <a:endParaRPr lang="en-US" smtClean="0"/>
          </a:p>
          <a:p>
            <a:pPr>
              <a:buNone/>
            </a:pPr>
            <a:r>
              <a:rPr lang="fr-FR" i="1" smtClean="0"/>
              <a:t>       </a:t>
            </a:r>
            <a:r>
              <a:rPr lang="en-US" i="1" smtClean="0">
                <a:solidFill>
                  <a:schemeClr val="accent4">
                    <a:lumMod val="50000"/>
                  </a:schemeClr>
                </a:solidFill>
              </a:rPr>
              <a:t>&lt;/owl:DatatypeProperty&gt;</a:t>
            </a:r>
            <a:endParaRPr lang="en-US" smtClean="0">
              <a:solidFill>
                <a:schemeClr val="accent4">
                  <a:lumMod val="50000"/>
                </a:schemeClr>
              </a:solidFill>
            </a:endParaRPr>
          </a:p>
          <a:p>
            <a:pPr>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mtClean="0"/>
              <a:t>OWL (The Web Ontology Language)  là một ngôn ngữ gần như XML dùng để mô tả các hệ cơ sở tri thức. </a:t>
            </a:r>
          </a:p>
          <a:p>
            <a:pPr>
              <a:buNone/>
            </a:pPr>
            <a:r>
              <a:rPr lang="en-US" smtClean="0"/>
              <a:t>OWL là một ngôn ngữ đánh dấu dùng để xuất bản và chia sẻ dữ liệu trên Internet thông qua những mô hình dữ liệu gọi là “ontology”. </a:t>
            </a:r>
          </a:p>
          <a:p>
            <a:pPr>
              <a:buNone/>
            </a:pPr>
            <a:r>
              <a:rPr lang="en-US" smtClean="0"/>
              <a:t>Ontology mô tả một lĩnh vực (domain) và diễn tả những đối tượng trong lĩnh vực đó cùng những mối quan hệ giữa các đối tượng này.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4800" smtClean="0">
              <a:latin typeface="Times New Roman" pitchFamily="18" charset="0"/>
              <a:cs typeface="Times New Roman" pitchFamily="18" charset="0"/>
            </a:endParaRPr>
          </a:p>
          <a:p>
            <a:pPr>
              <a:buNone/>
            </a:pPr>
            <a:endParaRPr lang="en-US" sz="4800" smtClean="0">
              <a:latin typeface="Times New Roman" pitchFamily="18" charset="0"/>
              <a:cs typeface="Times New Roman" pitchFamily="18" charset="0"/>
            </a:endParaRPr>
          </a:p>
          <a:p>
            <a:pPr algn="ctr">
              <a:buNone/>
            </a:pPr>
            <a:r>
              <a:rPr lang="en-US" sz="4800" smtClean="0">
                <a:latin typeface="Times New Roman" pitchFamily="18" charset="0"/>
                <a:cs typeface="Times New Roman" pitchFamily="18" charset="0"/>
              </a:rPr>
              <a:t>Thuộc tính đặc biệt</a:t>
            </a:r>
            <a:br>
              <a:rPr lang="en-US" sz="4800" smtClean="0">
                <a:latin typeface="Times New Roman" pitchFamily="18" charset="0"/>
                <a:cs typeface="Times New Roman" pitchFamily="18" charset="0"/>
              </a:rPr>
            </a:br>
            <a:endParaRPr lang="en-US"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b="1" u="sng" smtClean="0">
                <a:latin typeface="Times New Roman" pitchFamily="18" charset="0"/>
                <a:cs typeface="Times New Roman" pitchFamily="18" charset="0"/>
              </a:rPr>
              <a:t>bắc cầu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458200" cy="4983163"/>
          </a:xfrm>
        </p:spPr>
        <p:txBody>
          <a:bodyPr>
            <a:normAutofit/>
          </a:bodyPr>
          <a:lstStyle/>
          <a:p>
            <a:pPr marL="0" lvl="0" indent="0">
              <a:buNone/>
            </a:pPr>
            <a:r>
              <a:rPr lang="en-US" sz="2600" b="1" smtClean="0">
                <a:latin typeface="Times New Roman" pitchFamily="18" charset="0"/>
                <a:cs typeface="Times New Roman" pitchFamily="18" charset="0"/>
              </a:rPr>
              <a:t>owl:TransitiveProperty</a:t>
            </a:r>
            <a:r>
              <a:rPr lang="en-US" sz="2600" smtClean="0">
                <a:latin typeface="Times New Roman" pitchFamily="18" charset="0"/>
                <a:cs typeface="Times New Roman" pitchFamily="18" charset="0"/>
              </a:rPr>
              <a:t>: hai thuộc tính gọi là </a:t>
            </a:r>
            <a:r>
              <a:rPr lang="en-US" sz="2600" b="1" u="sng"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bắc cầu </a:t>
            </a:r>
            <a:r>
              <a:rPr lang="en-US" sz="2600" smtClean="0">
                <a:latin typeface="Times New Roman" pitchFamily="18" charset="0"/>
                <a:cs typeface="Times New Roman" pitchFamily="18" charset="0"/>
              </a:rPr>
              <a:t>nếu với mỗi cặp (x,y) là một thể hiện của thuộc tính P và cặp (y,z) là thể hiện của thuộc tính P thì (x,z) cũng là thể hiện của thuộc tính P.</a:t>
            </a:r>
          </a:p>
          <a:p>
            <a:pPr marL="0" lvl="0" indent="0">
              <a:buNone/>
            </a:pPr>
            <a:endParaRPr lang="en-US" sz="2600" smtClean="0">
              <a:latin typeface="Times New Roman" pitchFamily="18" charset="0"/>
              <a:cs typeface="Times New Roman" pitchFamily="18" charset="0"/>
            </a:endParaRPr>
          </a:p>
          <a:p>
            <a:pPr marL="0" indent="0">
              <a:buNone/>
            </a:pPr>
            <a:endParaRPr lang="en-US" sz="2600" smtClean="0">
              <a:latin typeface="Times New Roman" pitchFamily="18" charset="0"/>
              <a:cs typeface="Times New Roman" pitchFamily="18" charset="0"/>
            </a:endParaRPr>
          </a:p>
          <a:p>
            <a:pPr marL="0" lvl="0" indent="0">
              <a:buNone/>
            </a:pPr>
            <a:endParaRPr lang="en-US" sz="2600" smtClean="0">
              <a:latin typeface="Times New Roman" pitchFamily="18" charset="0"/>
              <a:cs typeface="Times New Roman" pitchFamily="18" charset="0"/>
            </a:endParaRPr>
          </a:p>
          <a:p>
            <a:pPr marL="0" indent="0">
              <a:buNone/>
            </a:pPr>
            <a:endParaRPr lang="en-US" sz="26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95399" y="2209800"/>
            <a:ext cx="6215271" cy="3200400"/>
          </a:xfrm>
          <a:prstGeom prst="rect">
            <a:avLst/>
          </a:prstGeom>
          <a:noFill/>
          <a:ln w="9525">
            <a:noFill/>
            <a:miter lim="800000"/>
            <a:headEnd/>
            <a:tailEnd/>
          </a:ln>
        </p:spPr>
      </p:pic>
      <p:sp>
        <p:nvSpPr>
          <p:cNvPr id="5" name="TextBox 4"/>
          <p:cNvSpPr txBox="1"/>
          <p:nvPr/>
        </p:nvSpPr>
        <p:spPr>
          <a:xfrm>
            <a:off x="152400" y="5486400"/>
            <a:ext cx="8686800" cy="1200329"/>
          </a:xfrm>
          <a:prstGeom prst="rect">
            <a:avLst/>
          </a:prstGeom>
          <a:noFill/>
        </p:spPr>
        <p:txBody>
          <a:bodyPr wrap="square" rtlCol="0">
            <a:spAutoFit/>
          </a:bodyPr>
          <a:lstStyle/>
          <a:p>
            <a:r>
              <a:rPr lang="en-US" sz="2400" smtClean="0"/>
              <a:t>SantaCruzMountainsRegion là thuộc CaliforniaRegion, nghĩa là hiển nhiên nó thuộc locatedIn khu vực USRegion thì ID locatedIn được gọi là bắc cầu</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Đối Xứng</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86800" cy="5638800"/>
          </a:xfrm>
        </p:spPr>
        <p:txBody>
          <a:bodyPr>
            <a:normAutofit/>
          </a:bodyPr>
          <a:lstStyle/>
          <a:p>
            <a:pPr marL="0" indent="0" algn="just">
              <a:buNone/>
            </a:pPr>
            <a:r>
              <a:rPr lang="en-US" sz="2800" b="1" smtClean="0">
                <a:latin typeface="Times New Roman" pitchFamily="18" charset="0"/>
                <a:cs typeface="Times New Roman" pitchFamily="18" charset="0"/>
              </a:rPr>
              <a:t>owl:SymmetricProperty</a:t>
            </a:r>
            <a:r>
              <a:rPr lang="en-US" sz="2800" smtClean="0">
                <a:latin typeface="Times New Roman" pitchFamily="18" charset="0"/>
                <a:cs typeface="Times New Roman" pitchFamily="18" charset="0"/>
              </a:rPr>
              <a:t>: chỉ ra rằng một thuộc tính là thuộc tính đối xứng. Với mỗi cặp (x,y) là thể hiện của thuộc tính P thì (y,x) cũng là thể hiện của thuộc tính P.</a:t>
            </a:r>
          </a:p>
          <a:p>
            <a:pPr marL="0" indent="0" algn="just">
              <a:buNone/>
            </a:pPr>
            <a:endParaRPr lang="en-US" sz="2800" smtClean="0">
              <a:latin typeface="Times New Roman" pitchFamily="18" charset="0"/>
              <a:cs typeface="Times New Roman" pitchFamily="18" charset="0"/>
            </a:endParaRPr>
          </a:p>
          <a:p>
            <a:pPr marL="0" indent="0" algn="just">
              <a:buNone/>
            </a:pPr>
            <a:endParaRPr lang="en-US" sz="2800"/>
          </a:p>
        </p:txBody>
      </p:sp>
      <p:pic>
        <p:nvPicPr>
          <p:cNvPr id="2050" name="Picture 2"/>
          <p:cNvPicPr>
            <a:picLocks noChangeAspect="1" noChangeArrowheads="1"/>
          </p:cNvPicPr>
          <p:nvPr/>
        </p:nvPicPr>
        <p:blipFill>
          <a:blip r:embed="rId2" cstate="print"/>
          <a:srcRect/>
          <a:stretch>
            <a:fillRect/>
          </a:stretch>
        </p:blipFill>
        <p:spPr bwMode="auto">
          <a:xfrm>
            <a:off x="1066800" y="2590800"/>
            <a:ext cx="6086293" cy="2514600"/>
          </a:xfrm>
          <a:prstGeom prst="rect">
            <a:avLst/>
          </a:prstGeom>
          <a:noFill/>
          <a:ln w="9525">
            <a:noFill/>
            <a:miter lim="800000"/>
            <a:headEnd/>
            <a:tailEnd/>
          </a:ln>
        </p:spPr>
      </p:pic>
      <p:sp>
        <p:nvSpPr>
          <p:cNvPr id="6" name="TextBox 5"/>
          <p:cNvSpPr txBox="1"/>
          <p:nvPr/>
        </p:nvSpPr>
        <p:spPr>
          <a:xfrm>
            <a:off x="0" y="5334000"/>
            <a:ext cx="9144000" cy="1292662"/>
          </a:xfrm>
          <a:prstGeom prst="rect">
            <a:avLst/>
          </a:prstGeom>
          <a:noFill/>
        </p:spPr>
        <p:txBody>
          <a:bodyPr wrap="square" rtlCol="0">
            <a:spAutoFit/>
          </a:bodyPr>
          <a:lstStyle/>
          <a:p>
            <a:r>
              <a:rPr lang="en-US" sz="2600" smtClean="0"/>
              <a:t>Chỉ ra rằng  MendocinoRegion nằm kề </a:t>
            </a:r>
            <a:r>
              <a:rPr lang="en-US" sz="2600" b="1" smtClean="0"/>
              <a:t>SonomaRegion</a:t>
            </a:r>
            <a:r>
              <a:rPr lang="en-US" sz="2600" smtClean="0"/>
              <a:t> và ngược lại, nhưng </a:t>
            </a:r>
            <a:r>
              <a:rPr lang="en-US" sz="2600" b="1" smtClean="0"/>
              <a:t>MendocinoRegion</a:t>
            </a:r>
            <a:r>
              <a:rPr lang="en-US" sz="2600" smtClean="0"/>
              <a:t> Nằm trong </a:t>
            </a:r>
            <a:r>
              <a:rPr lang="en-US" sz="2600" b="1" smtClean="0"/>
              <a:t>CaliforniaRegion</a:t>
            </a:r>
            <a:r>
              <a:rPr lang="en-US" sz="2600" smtClean="0"/>
              <a:t> nhưng không có ý nghĩa ngược lại </a:t>
            </a:r>
            <a:endParaRPr lang="en-US"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smtClean="0">
                <a:latin typeface="Times New Roman" pitchFamily="18" charset="0"/>
                <a:cs typeface="Times New Roman" pitchFamily="18" charset="0"/>
              </a:rPr>
              <a:t>owl:FunctionalProperty</a:t>
            </a:r>
            <a:r>
              <a:rPr lang="en-US" smtClean="0">
                <a:latin typeface="Times New Roman" pitchFamily="18" charset="0"/>
                <a:cs typeface="Times New Roman" pitchFamily="18" charset="0"/>
              </a:rPr>
              <a:t>: chỉ ra là có giá trị duy nhất. Nó có nhiều nhất là một giá trị cho mỗi cá thể.</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Thuộc tính đặc biệt</a:t>
            </a:r>
            <a:br>
              <a:rPr lang="en-US" smtClean="0"/>
            </a:br>
            <a:endParaRPr lang="en-US"/>
          </a:p>
        </p:txBody>
      </p:sp>
      <p:sp>
        <p:nvSpPr>
          <p:cNvPr id="3" name="Content Placeholder 2"/>
          <p:cNvSpPr>
            <a:spLocks noGrp="1"/>
          </p:cNvSpPr>
          <p:nvPr>
            <p:ph idx="1"/>
          </p:nvPr>
        </p:nvSpPr>
        <p:spPr/>
        <p:txBody>
          <a:bodyPr>
            <a:normAutofit/>
          </a:bodyPr>
          <a:lstStyle/>
          <a:p>
            <a:pPr>
              <a:buNone/>
            </a:pPr>
            <a:r>
              <a:rPr lang="en-US" b="1" smtClean="0">
                <a:latin typeface="Times New Roman" pitchFamily="18" charset="0"/>
                <a:cs typeface="Times New Roman" pitchFamily="18" charset="0"/>
              </a:rPr>
              <a:t>owl: InverseFunctionalProperty</a:t>
            </a:r>
            <a:r>
              <a:rPr lang="en-US" smtClean="0">
                <a:latin typeface="Times New Roman" pitchFamily="18" charset="0"/>
                <a:cs typeface="Times New Roman" pitchFamily="18" charset="0"/>
              </a:rPr>
              <a:t>: ngược lại với FunctionalProperty</a:t>
            </a:r>
          </a:p>
          <a:p>
            <a:pPr>
              <a:buNone/>
            </a:pPr>
            <a:r>
              <a:rPr lang="en-US" sz="2800" i="1" smtClean="0"/>
              <a:t>&lt;owl:ObjectProperty rdf:ID="dung_cho"&gt;</a:t>
            </a:r>
            <a:endParaRPr lang="en-US" sz="2800" smtClean="0"/>
          </a:p>
          <a:p>
            <a:pPr>
              <a:buNone/>
            </a:pPr>
            <a:r>
              <a:rPr lang="en-US" sz="2800" i="1" smtClean="0"/>
              <a:t>&lt;rdf:type rdf:resource="&amp;owl;TransitiveProperty" /&gt;</a:t>
            </a:r>
            <a:endParaRPr lang="en-US" sz="2800" smtClean="0"/>
          </a:p>
          <a:p>
            <a:pPr>
              <a:buNone/>
            </a:pPr>
            <a:r>
              <a:rPr lang="en-US" sz="2800" i="1" smtClean="0"/>
              <a:t>&lt;rdf:type rdf:resource="&amp;owl;SymmetricProperty" /&gt;</a:t>
            </a:r>
            <a:endParaRPr lang="en-US" sz="2800" smtClean="0"/>
          </a:p>
          <a:p>
            <a:pPr>
              <a:buNone/>
            </a:pPr>
            <a:r>
              <a:rPr lang="en-US" sz="2800" i="1" smtClean="0"/>
              <a:t>&lt;rdfs:domain rdf:resource="#loai_cay_trong" /&gt;</a:t>
            </a:r>
            <a:endParaRPr lang="en-US" sz="2800" smtClean="0"/>
          </a:p>
          <a:p>
            <a:pPr>
              <a:buNone/>
            </a:pPr>
            <a:r>
              <a:rPr lang="en-US" sz="2800" i="1" smtClean="0"/>
              <a:t>&lt;/owl:ObjectProperty&gt;</a:t>
            </a:r>
            <a:endParaRPr lang="en-US" sz="28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Kiểu dữ liệu</a:t>
            </a:r>
            <a:endParaRPr lang="en-US"/>
          </a:p>
        </p:txBody>
      </p:sp>
      <p:sp>
        <p:nvSpPr>
          <p:cNvPr id="3" name="Content Placeholder 2"/>
          <p:cNvSpPr>
            <a:spLocks noGrp="1"/>
          </p:cNvSpPr>
          <p:nvPr>
            <p:ph idx="1"/>
          </p:nvPr>
        </p:nvSpPr>
        <p:spPr>
          <a:xfrm>
            <a:off x="457200" y="914400"/>
            <a:ext cx="8229600" cy="5135563"/>
          </a:xfrm>
        </p:spPr>
        <p:txBody>
          <a:bodyPr/>
          <a:lstStyle/>
          <a:p>
            <a:pPr>
              <a:buNone/>
            </a:pPr>
            <a:r>
              <a:rPr lang="en-US" smtClean="0"/>
              <a:t>Các kiểu dữ liệu trong owl</a:t>
            </a:r>
            <a:endParaRPr lang="en-US"/>
          </a:p>
        </p:txBody>
      </p:sp>
      <p:pic>
        <p:nvPicPr>
          <p:cNvPr id="4" name="Picture 3"/>
          <p:cNvPicPr/>
          <p:nvPr/>
        </p:nvPicPr>
        <p:blipFill rotWithShape="1">
          <a:blip r:embed="rId2" cstate="print"/>
          <a:srcRect l="32371" t="11607" r="27811" b="9731"/>
          <a:stretch/>
        </p:blipFill>
        <p:spPr bwMode="auto">
          <a:xfrm>
            <a:off x="2133600" y="1524000"/>
            <a:ext cx="5715000" cy="4800600"/>
          </a:xfrm>
          <a:prstGeom prst="rect">
            <a:avLst/>
          </a:prstGeom>
          <a:ln>
            <a:solidFill>
              <a:srgbClr val="C00000"/>
            </a:solid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trong biểu diễn tri thức</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1676400"/>
            <a:ext cx="7696200" cy="45624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Ví dụ về ontology trong nông nghiệp</a:t>
            </a:r>
            <a:endParaRPr lang="en-US"/>
          </a:p>
        </p:txBody>
      </p:sp>
      <p:sp>
        <p:nvSpPr>
          <p:cNvPr id="3" name="Content Placeholder 2"/>
          <p:cNvSpPr>
            <a:spLocks noGrp="1"/>
          </p:cNvSpPr>
          <p:nvPr>
            <p:ph idx="1"/>
          </p:nvPr>
        </p:nvSpPr>
        <p:spPr>
          <a:xfrm>
            <a:off x="6096000" y="1600200"/>
            <a:ext cx="2590800" cy="4525963"/>
          </a:xfrm>
        </p:spPr>
        <p:txBody>
          <a:bodyPr>
            <a:normAutofit/>
          </a:bodyPr>
          <a:lstStyle/>
          <a:p>
            <a:pPr marL="0" indent="0">
              <a:buNone/>
            </a:pPr>
            <a:r>
              <a:rPr lang="en-US" sz="2600" smtClean="0">
                <a:latin typeface="Times New Roman" pitchFamily="18" charset="0"/>
                <a:cs typeface="Times New Roman" pitchFamily="18" charset="0"/>
              </a:rPr>
              <a:t>Biểu đồ bao gồm </a:t>
            </a:r>
            <a:r>
              <a:rPr lang="en-US" sz="2600" b="1" smtClean="0">
                <a:latin typeface="Times New Roman" pitchFamily="18" charset="0"/>
                <a:cs typeface="Times New Roman" pitchFamily="18" charset="0"/>
              </a:rPr>
              <a:t>class</a:t>
            </a:r>
            <a:r>
              <a:rPr lang="en-US" sz="2600" smtClean="0">
                <a:latin typeface="Times New Roman" pitchFamily="18" charset="0"/>
                <a:cs typeface="Times New Roman" pitchFamily="18" charset="0"/>
              </a:rPr>
              <a:t> và các </a:t>
            </a:r>
            <a:r>
              <a:rPr lang="en-US" sz="2600" b="1" smtClean="0">
                <a:latin typeface="Times New Roman" pitchFamily="18" charset="0"/>
                <a:cs typeface="Times New Roman" pitchFamily="18" charset="0"/>
              </a:rPr>
              <a:t>subclass</a:t>
            </a:r>
            <a:r>
              <a:rPr lang="en-US" sz="2600" smtClean="0">
                <a:latin typeface="Times New Roman" pitchFamily="18" charset="0"/>
                <a:cs typeface="Times New Roman" pitchFamily="18" charset="0"/>
              </a:rPr>
              <a:t> kèm theo các </a:t>
            </a:r>
            <a:r>
              <a:rPr lang="en-US" sz="2600" b="1" smtClean="0">
                <a:latin typeface="Times New Roman" pitchFamily="18" charset="0"/>
                <a:cs typeface="Times New Roman" pitchFamily="18" charset="0"/>
              </a:rPr>
              <a:t>thuộc tính</a:t>
            </a:r>
            <a:endParaRPr lang="en-US" sz="2600" b="1">
              <a:latin typeface="Times New Roman" pitchFamily="18" charset="0"/>
              <a:cs typeface="Times New Roman" pitchFamily="18" charset="0"/>
            </a:endParaRPr>
          </a:p>
        </p:txBody>
      </p:sp>
      <p:pic>
        <p:nvPicPr>
          <p:cNvPr id="4" name="Picture 3" descr="2019-01-04_9-13-18"/>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600" y="1676400"/>
            <a:ext cx="5788025" cy="42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ntology.png"/>
          <p:cNvPicPr>
            <a:picLocks noGrp="1" noChangeAspect="1"/>
          </p:cNvPicPr>
          <p:nvPr>
            <p:ph idx="1"/>
          </p:nvPr>
        </p:nvPicPr>
        <p:blipFill>
          <a:blip r:embed="rId2" cstate="print"/>
          <a:stretch>
            <a:fillRect/>
          </a:stretch>
        </p:blipFill>
        <p:spPr>
          <a:xfrm>
            <a:off x="1066800" y="228600"/>
            <a:ext cx="6629400" cy="63185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OWL </a:t>
            </a:r>
            <a:endParaRPr lang="en-US"/>
          </a:p>
        </p:txBody>
      </p:sp>
      <p:sp>
        <p:nvSpPr>
          <p:cNvPr id="3" name="Content Placeholder 2"/>
          <p:cNvSpPr>
            <a:spLocks noGrp="1"/>
          </p:cNvSpPr>
          <p:nvPr>
            <p:ph idx="1"/>
          </p:nvPr>
        </p:nvSpPr>
        <p:spPr/>
        <p:txBody>
          <a:bodyPr>
            <a:normAutofit fontScale="92500" lnSpcReduction="10000"/>
          </a:bodyPr>
          <a:lstStyle/>
          <a:p>
            <a:pPr algn="just">
              <a:buNone/>
            </a:pPr>
            <a:r>
              <a:rPr lang="en-US" smtClean="0"/>
              <a:t>OWL là phần mở rộng về từ vựng của RDF</a:t>
            </a:r>
          </a:p>
          <a:p>
            <a:pPr algn="just">
              <a:buNone/>
            </a:pPr>
            <a:r>
              <a:rPr lang="en-US" smtClean="0"/>
              <a:t>Ngôn ngữ này được kỳ vọng rằng sẽ cho phép các hệ thống máy tính có thể đọc được thay thế cho con người. OWL được phát triển bởi nó có nhiều tiện lợi để biểu diễn ý nghĩa và ngữ nghĩa hơn so với XML, RDF và RDFS</a:t>
            </a:r>
          </a:p>
          <a:p>
            <a:pPr algn="just">
              <a:buNone/>
            </a:pPr>
            <a:r>
              <a:rPr lang="en-US" smtClean="0"/>
              <a:t>OWL ra đời sau các ngôn ngữ này, nó có khắc phục được những thiếu sót và tận dụng được nhiều tính ưu việt, khả năng biểu diễn các nội dung mà máy có thể biểu diễn được trên Web. </a:t>
            </a:r>
          </a:p>
          <a:p>
            <a:pPr algn="just">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mtClean="0">
                <a:latin typeface="Times New Roman" pitchFamily="18" charset="0"/>
                <a:cs typeface="Times New Roman" pitchFamily="18" charset="0"/>
              </a:rPr>
              <a:t>rdf:RDF</a:t>
            </a:r>
            <a:endParaRPr lang="en-US"/>
          </a:p>
        </p:txBody>
      </p:sp>
      <p:sp>
        <p:nvSpPr>
          <p:cNvPr id="3" name="Content Placeholder 2"/>
          <p:cNvSpPr>
            <a:spLocks noGrp="1"/>
          </p:cNvSpPr>
          <p:nvPr>
            <p:ph idx="1"/>
          </p:nvPr>
        </p:nvSpPr>
        <p:spPr/>
        <p:txBody>
          <a:bodyPr>
            <a:normAutofit/>
          </a:bodyPr>
          <a:lstStyle/>
          <a:p>
            <a:pPr>
              <a:buNone/>
            </a:pPr>
            <a:r>
              <a:rPr lang="en-US" sz="2400" smtClean="0"/>
              <a:t>Vì thế, yếu tố gốc của Ontology là một thẻ rdf:RDF – chứa một số lượng lớn các không gian tên (namespace)</a:t>
            </a:r>
          </a:p>
          <a:p>
            <a:pPr>
              <a:buNone/>
            </a:pPr>
            <a:endParaRPr lang="en-US" sz="2300" i="1"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&lt;rdf:RDF</a:t>
            </a:r>
            <a:endParaRPr lang="en-US" sz="2300"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xmlns:owl =</a:t>
            </a:r>
            <a:r>
              <a:rPr lang="en-US" sz="2300" i="1" u="sng" smtClean="0">
                <a:latin typeface="Times New Roman" pitchFamily="18" charset="0"/>
                <a:cs typeface="Times New Roman" pitchFamily="18" charset="0"/>
                <a:hlinkClick r:id="rId2"/>
              </a:rPr>
              <a:t>http://www.w3.org/2002/07/owl#</a:t>
            </a:r>
            <a:endParaRPr lang="en-US" sz="2300"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xmlns:rdf </a:t>
            </a:r>
            <a:r>
              <a:rPr lang="en-US" sz="2300" i="1" smtClean="0">
                <a:latin typeface="Times New Roman" pitchFamily="18" charset="0"/>
                <a:cs typeface="Times New Roman" pitchFamily="18" charset="0"/>
                <a:hlinkClick r:id="rId3"/>
              </a:rPr>
              <a:t>=</a:t>
            </a:r>
            <a:r>
              <a:rPr lang="en-US" sz="2300" i="1" u="sng" smtClean="0">
                <a:latin typeface="Times New Roman" pitchFamily="18" charset="0"/>
                <a:cs typeface="Times New Roman" pitchFamily="18" charset="0"/>
                <a:hlinkClick r:id="rId3"/>
              </a:rPr>
              <a:t>h</a:t>
            </a:r>
            <a:r>
              <a:rPr lang="en-US" sz="2300" i="1" u="sng" smtClean="0">
                <a:latin typeface="Times New Roman" pitchFamily="18" charset="0"/>
                <a:cs typeface="Times New Roman" pitchFamily="18" charset="0"/>
              </a:rPr>
              <a:t>t</a:t>
            </a:r>
            <a:r>
              <a:rPr lang="en-US" sz="2300" i="1" u="sng" smtClean="0">
                <a:latin typeface="Times New Roman" pitchFamily="18" charset="0"/>
                <a:cs typeface="Times New Roman" pitchFamily="18" charset="0"/>
                <a:hlinkClick r:id="rId3"/>
              </a:rPr>
              <a:t>tp://www.w3.org/1999/02/22-rdf-syntax-ns#</a:t>
            </a:r>
            <a:endParaRPr lang="en-US" sz="2300"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xmlns:rdf</a:t>
            </a:r>
            <a:r>
              <a:rPr lang="en-US" sz="2300" i="1" smtClean="0">
                <a:latin typeface="Times New Roman" pitchFamily="18" charset="0"/>
                <a:cs typeface="Times New Roman" pitchFamily="18" charset="0"/>
                <a:hlinkClick r:id="rId4"/>
              </a:rPr>
              <a:t>s =</a:t>
            </a:r>
            <a:r>
              <a:rPr lang="en-US" sz="2300" i="1" u="sng" smtClean="0">
                <a:latin typeface="Times New Roman" pitchFamily="18" charset="0"/>
                <a:cs typeface="Times New Roman" pitchFamily="18" charset="0"/>
                <a:hlinkClick r:id="rId4"/>
              </a:rPr>
              <a:t>h</a:t>
            </a:r>
            <a:r>
              <a:rPr lang="en-US" sz="2300" i="1" u="sng" smtClean="0">
                <a:latin typeface="Times New Roman" pitchFamily="18" charset="0"/>
                <a:cs typeface="Times New Roman" pitchFamily="18" charset="0"/>
              </a:rPr>
              <a:t>tt</a:t>
            </a:r>
            <a:r>
              <a:rPr lang="en-US" sz="2300" i="1" u="sng" smtClean="0">
                <a:latin typeface="Times New Roman" pitchFamily="18" charset="0"/>
                <a:cs typeface="Times New Roman" pitchFamily="18" charset="0"/>
                <a:hlinkClick r:id="rId4"/>
              </a:rPr>
              <a:t>p://www.w3.org/2000/01/rdf-schema#</a:t>
            </a:r>
            <a:endParaRPr lang="en-US" sz="2300"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 xmlns:xsd </a:t>
            </a:r>
            <a:r>
              <a:rPr lang="en-US" sz="2300" i="1" smtClean="0">
                <a:latin typeface="Times New Roman" pitchFamily="18" charset="0"/>
                <a:cs typeface="Times New Roman" pitchFamily="18" charset="0"/>
                <a:hlinkClick r:id="rId5"/>
              </a:rPr>
              <a:t>=</a:t>
            </a:r>
            <a:r>
              <a:rPr lang="en-US" sz="2300" i="1" u="sng" smtClean="0">
                <a:latin typeface="Times New Roman" pitchFamily="18" charset="0"/>
                <a:cs typeface="Times New Roman" pitchFamily="18" charset="0"/>
                <a:hlinkClick r:id="rId5"/>
              </a:rPr>
              <a:t>ht</a:t>
            </a:r>
            <a:r>
              <a:rPr lang="en-US" sz="2300" i="1" u="sng" smtClean="0">
                <a:latin typeface="Times New Roman" pitchFamily="18" charset="0"/>
                <a:cs typeface="Times New Roman" pitchFamily="18" charset="0"/>
              </a:rPr>
              <a:t>t</a:t>
            </a:r>
            <a:r>
              <a:rPr lang="en-US" sz="2300" i="1" u="sng" smtClean="0">
                <a:latin typeface="Times New Roman" pitchFamily="18" charset="0"/>
                <a:cs typeface="Times New Roman" pitchFamily="18" charset="0"/>
                <a:hlinkClick r:id="rId5"/>
              </a:rPr>
              <a:t>p://www.w3.org/2001/XMLSchema#</a:t>
            </a:r>
            <a:endParaRPr lang="en-US" sz="2300" smtClean="0">
              <a:latin typeface="Times New Roman" pitchFamily="18" charset="0"/>
              <a:cs typeface="Times New Roman" pitchFamily="18" charset="0"/>
            </a:endParaRPr>
          </a:p>
          <a:p>
            <a:pPr>
              <a:buNone/>
            </a:pPr>
            <a:r>
              <a:rPr lang="en-US" sz="2300" i="1" smtClean="0">
                <a:latin typeface="Times New Roman" pitchFamily="18" charset="0"/>
                <a:cs typeface="Times New Roman" pitchFamily="18" charset="0"/>
              </a:rPr>
              <a:t>/&gt;</a:t>
            </a:r>
            <a:endParaRPr lang="en-US" sz="2300" smtClean="0">
              <a:latin typeface="Times New Roman" pitchFamily="18" charset="0"/>
              <a:cs typeface="Times New Roman" pitchFamily="18" charset="0"/>
            </a:endParaRPr>
          </a:p>
          <a:p>
            <a:pPr>
              <a:buNone/>
            </a:pPr>
            <a:endParaRPr lang="en-US" sz="23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b="1" smtClean="0"/>
              <a:t>Class</a:t>
            </a:r>
            <a:endParaRPr lang="en-US"/>
          </a:p>
        </p:txBody>
      </p:sp>
      <p:sp>
        <p:nvSpPr>
          <p:cNvPr id="3" name="Content Placeholder 2"/>
          <p:cNvSpPr>
            <a:spLocks noGrp="1"/>
          </p:cNvSpPr>
          <p:nvPr>
            <p:ph idx="1"/>
          </p:nvPr>
        </p:nvSpPr>
        <p:spPr>
          <a:xfrm>
            <a:off x="304800" y="1219200"/>
            <a:ext cx="8610600" cy="5257800"/>
          </a:xfrm>
        </p:spPr>
        <p:txBody>
          <a:bodyPr/>
          <a:lstStyle/>
          <a:p>
            <a:pPr>
              <a:buNone/>
            </a:pPr>
            <a:r>
              <a:rPr lang="en-US" b="1" smtClean="0"/>
              <a:t>Lớp (Class) </a:t>
            </a:r>
            <a:endParaRPr lang="en-US" smtClean="0"/>
          </a:p>
          <a:p>
            <a:pPr marL="0" indent="0">
              <a:buNone/>
            </a:pPr>
            <a:r>
              <a:rPr lang="en-US" sz="2500" smtClean="0"/>
              <a:t>lớp Thing là một lớp tổng quát và có thể coi là cha của mọi lớp trong OWL còn Nothing thì ngược lại. </a:t>
            </a:r>
          </a:p>
          <a:p>
            <a:pPr>
              <a:buNone/>
            </a:pPr>
            <a:r>
              <a:rPr lang="en-US" sz="2500" smtClean="0"/>
              <a:t>định nghĩa một lớp ta sử dụng thẻ owl:Class như trong ví dụ sau:</a:t>
            </a:r>
          </a:p>
          <a:p>
            <a:pPr>
              <a:buNone/>
            </a:pPr>
            <a:r>
              <a:rPr lang="en-US" sz="2500" i="1" smtClean="0"/>
              <a:t>&lt;owl:Class rdf:ID= “cay_an_qua” /&gt;</a:t>
            </a:r>
          </a:p>
          <a:p>
            <a:pPr>
              <a:buNone/>
            </a:pPr>
            <a:endParaRPr lang="en-US" sz="2500" i="1" smtClean="0"/>
          </a:p>
          <a:p>
            <a:pPr marL="0" indent="0" algn="just">
              <a:buNone/>
            </a:pPr>
            <a:r>
              <a:rPr lang="en-US" sz="2800" smtClean="0">
                <a:solidFill>
                  <a:srgbClr val="002060"/>
                </a:solidFill>
                <a:latin typeface="Times New Roman" pitchFamily="18" charset="0"/>
                <a:cs typeface="Times New Roman" pitchFamily="18" charset="0"/>
              </a:rPr>
              <a:t>Ở trên ta đã định nghĩa ra một lớp có tên (id) là cay_an_qua. Từ bây giờ, lớp cay_an_qua này có thể được tham chiếu tới bằng cách dùng ký hiệu #cay_an_qua.</a:t>
            </a:r>
          </a:p>
          <a:p>
            <a:pPr>
              <a:buNone/>
            </a:pPr>
            <a:endParaRPr lang="en-US" sz="2500" smtClean="0"/>
          </a:p>
          <a:p>
            <a:pPr>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normAutofit fontScale="90000"/>
          </a:bodyPr>
          <a:lstStyle/>
          <a:p>
            <a:r>
              <a:rPr lang="en-US" b="1" smtClean="0"/>
              <a:t/>
            </a:r>
            <a:br>
              <a:rPr lang="en-US" b="1" smtClean="0"/>
            </a:br>
            <a:r>
              <a:rPr lang="en-US" b="1" smtClean="0"/>
              <a:t>Lớp con (subClass) </a:t>
            </a:r>
            <a:r>
              <a:rPr lang="en-US" smtClean="0"/>
              <a:t/>
            </a:r>
            <a:br>
              <a:rPr lang="en-US" smtClean="0"/>
            </a:br>
            <a:endParaRPr lang="en-US"/>
          </a:p>
        </p:txBody>
      </p:sp>
      <p:sp>
        <p:nvSpPr>
          <p:cNvPr id="3" name="Content Placeholder 2"/>
          <p:cNvSpPr>
            <a:spLocks noGrp="1"/>
          </p:cNvSpPr>
          <p:nvPr>
            <p:ph idx="1"/>
          </p:nvPr>
        </p:nvSpPr>
        <p:spPr>
          <a:xfrm>
            <a:off x="457200" y="990600"/>
            <a:ext cx="8229600" cy="5135563"/>
          </a:xfrm>
        </p:spPr>
        <p:txBody>
          <a:bodyPr/>
          <a:lstStyle/>
          <a:p>
            <a:pPr marL="0" indent="0">
              <a:buNone/>
            </a:pPr>
            <a:r>
              <a:rPr lang="en-US" sz="2600" smtClean="0"/>
              <a:t>Phân cấp trong Ontology, định nghĩa một lớp là lớp con của lớp khác. Định nghĩa này mang tính bắc cầu: nếu A là lớp con của B và B là lớp con của C thì A là lớp con của C.</a:t>
            </a:r>
          </a:p>
          <a:p>
            <a:pPr>
              <a:buNone/>
            </a:pPr>
            <a:r>
              <a:rPr lang="en-US" sz="2600" i="1" smtClean="0">
                <a:latin typeface="Times New Roman" pitchFamily="18" charset="0"/>
                <a:cs typeface="Times New Roman" pitchFamily="18" charset="0"/>
              </a:rPr>
              <a:t>&lt;owl:Class rdf:ID= “cay_cho_qua” &gt;</a:t>
            </a:r>
            <a:endParaRPr lang="en-US" sz="2600" smtClean="0">
              <a:latin typeface="Times New Roman" pitchFamily="18" charset="0"/>
              <a:cs typeface="Times New Roman" pitchFamily="18" charset="0"/>
            </a:endParaRPr>
          </a:p>
          <a:p>
            <a:pPr>
              <a:buNone/>
            </a:pPr>
            <a:r>
              <a:rPr lang="en-US" sz="2600" i="1" smtClean="0">
                <a:latin typeface="Times New Roman" pitchFamily="18" charset="0"/>
                <a:cs typeface="Times New Roman" pitchFamily="18" charset="0"/>
              </a:rPr>
              <a:t>	&lt;rdfs:subClassOf rdf:resource= “#loai_cay_trong” /&gt;</a:t>
            </a:r>
            <a:endParaRPr lang="en-US" sz="2600" smtClean="0">
              <a:latin typeface="Times New Roman" pitchFamily="18" charset="0"/>
              <a:cs typeface="Times New Roman" pitchFamily="18" charset="0"/>
            </a:endParaRPr>
          </a:p>
          <a:p>
            <a:pPr>
              <a:buNone/>
            </a:pPr>
            <a:r>
              <a:rPr lang="en-US" sz="2600" i="1" smtClean="0">
                <a:latin typeface="Times New Roman" pitchFamily="18" charset="0"/>
                <a:cs typeface="Times New Roman" pitchFamily="18" charset="0"/>
              </a:rPr>
              <a:t>&lt;/owl:Class&gt;</a:t>
            </a:r>
            <a:endParaRPr lang="en-US" sz="2600" smtClean="0">
              <a:latin typeface="Times New Roman" pitchFamily="18" charset="0"/>
              <a:cs typeface="Times New Roman"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934</Words>
  <Application>Microsoft Office PowerPoint</Application>
  <PresentationFormat>On-screen Show (4:3)</PresentationFormat>
  <Paragraphs>103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 Web Ontology Language</vt:lpstr>
      <vt:lpstr>Slide 2</vt:lpstr>
      <vt:lpstr>Biểu đồ trong biểu diễn tri thức</vt:lpstr>
      <vt:lpstr>Ví dụ về ontology trong nông nghiệp</vt:lpstr>
      <vt:lpstr>Slide 5</vt:lpstr>
      <vt:lpstr>OWL </vt:lpstr>
      <vt:lpstr>rdf:RDF</vt:lpstr>
      <vt:lpstr>Class</vt:lpstr>
      <vt:lpstr> Lớp con (subClass)  </vt:lpstr>
      <vt:lpstr>Union-Hợp </vt:lpstr>
      <vt:lpstr>Intersection-giao </vt:lpstr>
      <vt:lpstr>disjointWith </vt:lpstr>
      <vt:lpstr>Liệt kê-Enumerated Classes </vt:lpstr>
      <vt:lpstr>equivalentClass</vt:lpstr>
      <vt:lpstr>Thuộc tính (properties) </vt:lpstr>
      <vt:lpstr>Slide 16</vt:lpstr>
      <vt:lpstr>SomeValuesFrom</vt:lpstr>
      <vt:lpstr>ObjectProperty</vt:lpstr>
      <vt:lpstr>DataTypeProperty</vt:lpstr>
      <vt:lpstr>Slide 20</vt:lpstr>
      <vt:lpstr>bắc cầu </vt:lpstr>
      <vt:lpstr>Đối Xứng</vt:lpstr>
      <vt:lpstr>Slide 23</vt:lpstr>
      <vt:lpstr> Thuộc tính đặc biệt </vt:lpstr>
      <vt:lpstr>Kiểu dữ liệu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HB</dc:creator>
  <cp:lastModifiedBy>HB</cp:lastModifiedBy>
  <cp:revision>111</cp:revision>
  <dcterms:created xsi:type="dcterms:W3CDTF">2006-08-16T00:00:00Z</dcterms:created>
  <dcterms:modified xsi:type="dcterms:W3CDTF">2019-08-28T03:45:19Z</dcterms:modified>
</cp:coreProperties>
</file>