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94" r:id="rId14"/>
    <p:sldId id="295" r:id="rId15"/>
    <p:sldId id="269" r:id="rId16"/>
    <p:sldId id="272" r:id="rId17"/>
    <p:sldId id="278" r:id="rId18"/>
    <p:sldId id="274" r:id="rId19"/>
    <p:sldId id="275" r:id="rId20"/>
    <p:sldId id="271" r:id="rId21"/>
    <p:sldId id="276" r:id="rId22"/>
    <p:sldId id="273" r:id="rId23"/>
    <p:sldId id="297" r:id="rId24"/>
    <p:sldId id="298" r:id="rId25"/>
    <p:sldId id="296"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8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852D3FB-1F09-43A9-9279-6377CDE49AD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Ontology </a:t>
            </a:r>
            <a:endParaRPr lang="en-US"/>
          </a:p>
        </p:txBody>
      </p:sp>
      <p:sp>
        <p:nvSpPr>
          <p:cNvPr id="3" name="Subtitle 2"/>
          <p:cNvSpPr>
            <a:spLocks noGrp="1"/>
          </p:cNvSpPr>
          <p:nvPr>
            <p:ph type="subTitle" idx="1"/>
          </p:nvPr>
        </p:nvSpPr>
        <p:spPr/>
        <p:txBody>
          <a:bodyPr/>
          <a:lstStyle/>
          <a:p>
            <a:r>
              <a:rPr lang="en-US" smtClean="0"/>
              <a:t>Khái niệm bản thể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685800" y="228600"/>
            <a:ext cx="7753350" cy="627697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211763"/>
          </a:xfrm>
        </p:spPr>
        <p:txBody>
          <a:bodyPr>
            <a:normAutofit fontScale="85000" lnSpcReduction="20000"/>
          </a:bodyPr>
          <a:lstStyle/>
          <a:p>
            <a:pPr>
              <a:buFont typeface="Wingdings" pitchFamily="2" charset="2"/>
              <a:buChar char="ü"/>
            </a:pPr>
            <a:r>
              <a:rPr lang="en-US" smtClean="0"/>
              <a:t>Hệ thống phải có tools hay là code nào đó để truy cập vào các website của các công ty hàng không, quét các thông tin cần thiết để tìm các thông tin cần thiết</a:t>
            </a:r>
          </a:p>
          <a:p>
            <a:pPr>
              <a:buFont typeface="Wingdings" pitchFamily="2" charset="2"/>
              <a:buChar char="ü"/>
            </a:pPr>
            <a:r>
              <a:rPr lang="en-US" smtClean="0"/>
              <a:t>Hiện thị các thông tin đó cho người dùng</a:t>
            </a:r>
          </a:p>
          <a:p>
            <a:pPr>
              <a:buNone/>
            </a:pPr>
            <a:r>
              <a:rPr lang="en-US" smtClean="0"/>
              <a:t>Cụ thể hơn </a:t>
            </a:r>
          </a:p>
          <a:p>
            <a:pPr>
              <a:buFont typeface="Wingdings" pitchFamily="2" charset="2"/>
              <a:buChar char="v"/>
            </a:pPr>
            <a:r>
              <a:rPr lang="en-US" smtClean="0"/>
              <a:t>phân tích cấu trúc html của các website, sau đó lấy thông tin của các website</a:t>
            </a:r>
          </a:p>
          <a:p>
            <a:pPr>
              <a:buFont typeface="Wingdings" pitchFamily="2" charset="2"/>
              <a:buChar char="v"/>
            </a:pPr>
            <a:r>
              <a:rPr lang="en-US" smtClean="0"/>
              <a:t>phân tích cấu trúc các website của các công ty hàng không </a:t>
            </a:r>
          </a:p>
          <a:p>
            <a:pPr>
              <a:buFont typeface="Symbol"/>
              <a:buChar char="Þ"/>
            </a:pPr>
            <a:r>
              <a:rPr lang="en-US" smtClean="0"/>
              <a:t>Nhược điểm: </a:t>
            </a:r>
          </a:p>
          <a:p>
            <a:pPr>
              <a:buNone/>
            </a:pPr>
            <a:r>
              <a:rPr lang="en-US" smtClean="0"/>
              <a:t>Nếu một công ty bất kỳ nào đó thay đổi/update website thì lập trình viên lại phải thay đổi code cho tương ứng để có thể duy trì được hệ thống này</a:t>
            </a:r>
            <a:endParaRPr lang="en-US"/>
          </a:p>
        </p:txBody>
      </p:sp>
      <p:sp>
        <p:nvSpPr>
          <p:cNvPr id="4" name="Title 1"/>
          <p:cNvSpPr>
            <a:spLocks noGrp="1"/>
          </p:cNvSpPr>
          <p:nvPr>
            <p:ph type="title"/>
          </p:nvPr>
        </p:nvSpPr>
        <p:spPr>
          <a:xfrm>
            <a:off x="457200" y="0"/>
            <a:ext cx="8229600" cy="1143000"/>
          </a:xfrm>
        </p:spPr>
        <p:txBody>
          <a:bodyPr/>
          <a:lstStyle/>
          <a:p>
            <a:r>
              <a:rPr lang="en-US" smtClean="0"/>
              <a:t>Hệ thống SkyScanner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mtClean="0"/>
              <a:t>Cách giải quyết</a:t>
            </a:r>
          </a:p>
          <a:p>
            <a:r>
              <a:rPr lang="en-US" smtClean="0"/>
              <a:t> Nếu như các website của các công ty hàng không có thể chia sẻ thông tin của họ </a:t>
            </a:r>
            <a:r>
              <a:rPr lang="en-US" b="1" smtClean="0"/>
              <a:t>dưới một format chuẩn</a:t>
            </a:r>
            <a:r>
              <a:rPr lang="en-US" smtClean="0"/>
              <a:t> cho các thông tin như, ngày giờ bay, giá vé, địa điểm trung chuyển, thời gian chờ, vv..</a:t>
            </a:r>
          </a:p>
          <a:p>
            <a:r>
              <a:rPr lang="en-US" smtClean="0"/>
              <a:t>Mọi lập trình viên sẽ dễ dàng hơn trong việc xây dựng dự án của họ</a:t>
            </a:r>
            <a:endParaRPr lang="en-US"/>
          </a:p>
        </p:txBody>
      </p:sp>
      <p:sp>
        <p:nvSpPr>
          <p:cNvPr id="4" name="Title 1"/>
          <p:cNvSpPr>
            <a:spLocks noGrp="1"/>
          </p:cNvSpPr>
          <p:nvPr>
            <p:ph type="title"/>
          </p:nvPr>
        </p:nvSpPr>
        <p:spPr>
          <a:xfrm>
            <a:off x="457200" y="274638"/>
            <a:ext cx="8229600" cy="868362"/>
          </a:xfrm>
        </p:spPr>
        <p:txBody>
          <a:bodyPr/>
          <a:lstStyle/>
          <a:p>
            <a:r>
              <a:rPr lang="en-US" smtClean="0"/>
              <a:t>Hệ thống SkyScanner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smtClean="0"/>
              <a:t>Web truyền thống và những hạn chế</a:t>
            </a:r>
            <a:r>
              <a:rPr lang="en-US" b="1" smtClean="0"/>
              <a:t/>
            </a:r>
            <a:br>
              <a:rPr lang="en-US" b="1" smtClean="0"/>
            </a:br>
            <a:endParaRPr lang="en-US"/>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smtClean="0"/>
              <a:t>Hiện nay đang được xem như một cơ sở dữ liệu toàn cầu. Tuy nhiên sự tồn tại về các cấu trúc ngữ nghĩa để giữ cho các thành phần của có quan hệ lẫn nhau mà vẫn mang tính độc lập là rất hạn chế. Điều này làm cho thông tin hiện có trên WWW hầu như chỉ cho con người hiểu và xử lý.</a:t>
            </a:r>
          </a:p>
          <a:p>
            <a:pPr algn="just">
              <a:buNone/>
            </a:pPr>
            <a:endParaRPr lang="en-US" smtClean="0"/>
          </a:p>
          <a:p>
            <a:pPr algn="just"/>
            <a:r>
              <a:rPr lang="en-US" smtClean="0"/>
              <a:t>Chẳng hạn như, nếu muốn tìm kiếm một thông tin nào đó thì người dùng sử dụng những công cụ tìm kiếm, sau đó nhập vào những từ khóa theo nội dung cần tìm. </a:t>
            </a:r>
          </a:p>
          <a:p>
            <a:pPr algn="just"/>
            <a:r>
              <a:rPr lang="en-US" smtClean="0"/>
              <a:t>Ví dụ người dùng nhập vào “đồ họa”. Kết quả trả về sẽ là những nội dung liên quan đến từ khóa như: “Xu hướng thiết kế đồ họa”, “Dịch vụ thiết kế đồ họa”... Nếu muốn tìm nội dung có liên quan như: để học môn đồ họa thì cần những tài liệu, thiết bị, phần mềm gì thì công cụ tìm kiếm chưa thể hiện được sự liên quan đó.</a:t>
            </a:r>
          </a:p>
          <a:p>
            <a:pPr algn="just">
              <a:buNone/>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ngữ nghĩa?</a:t>
            </a:r>
            <a:endParaRPr lang="en-US"/>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lgn="just">
              <a:buNone/>
            </a:pPr>
            <a:r>
              <a:rPr lang="en-US" smtClean="0"/>
              <a:t>Bên cạnh sự phát triển nhanh chóng của WWW, có một số lượng lớn dữ liệu có liên quan đến nhau về mặt khái niệm. Tuy nhiên, đa số những mối quan hệ này chỉ được con người nhớ chứ không chưa lưu trữ theo một cách mà máy tính có thể xử lý. </a:t>
            </a:r>
            <a:endParaRPr lang="en-US" smtClean="0"/>
          </a:p>
          <a:p>
            <a:pPr marL="0" indent="0" algn="just">
              <a:buNone/>
            </a:pPr>
            <a:r>
              <a:rPr lang="en-US" smtClean="0"/>
              <a:t>Thách </a:t>
            </a:r>
            <a:r>
              <a:rPr lang="en-US" smtClean="0"/>
              <a:t>thức này đã tạo ra một hướng nghiên cứu đó là tạo ra khả năng cho phép con người tạo, lưu trữ, sắp xếp, ghi phụ chú, và truy xuất kho dữ liệu với những mối quan hệ, những cá thể, có thể trợ giúp cho con người</a:t>
            </a:r>
          </a:p>
          <a:p>
            <a:pPr marL="0" indent="0" algn="just">
              <a:buNone/>
            </a:pPr>
            <a:endParaRPr lang="en-US" smtClean="0"/>
          </a:p>
          <a:p>
            <a:pPr marL="0" indent="0" algn="just">
              <a:buNone/>
            </a:pPr>
            <a:r>
              <a:rPr lang="en-US" smtClean="0"/>
              <a:t>Mục tiêu ban đầu của web ngữ nghĩa là hỗ trợ người sử dụng tìm kiếm thông tin trên mạng một cách nhanh chóng, chuẩn xác và thông minh hơn so với các công cụ tìm kiếm truyền thống. Tức là tìm kiếm thông tin dựa vào ngữ nghĩa chứ không phải tìm kiếm theo từ khóa</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smtClean="0"/>
              <a:t>Semantic Web (web ngữ nghĩa)</a:t>
            </a:r>
            <a:endParaRPr lang="en-US"/>
          </a:p>
        </p:txBody>
      </p:sp>
      <p:sp>
        <p:nvSpPr>
          <p:cNvPr id="3" name="Content Placeholder 2"/>
          <p:cNvSpPr>
            <a:spLocks noGrp="1"/>
          </p:cNvSpPr>
          <p:nvPr>
            <p:ph idx="1"/>
          </p:nvPr>
        </p:nvSpPr>
        <p:spPr>
          <a:xfrm>
            <a:off x="0" y="914400"/>
            <a:ext cx="8991600" cy="5715000"/>
          </a:xfrm>
        </p:spPr>
        <p:txBody>
          <a:bodyPr>
            <a:normAutofit fontScale="85000" lnSpcReduction="20000"/>
          </a:bodyPr>
          <a:lstStyle/>
          <a:p>
            <a:pPr>
              <a:buNone/>
            </a:pPr>
            <a:r>
              <a:rPr lang="en-US" smtClean="0"/>
              <a:t>Tim Berners-Lee là người sinh ra ý tưởng về web Ngữ Nghĩa</a:t>
            </a:r>
          </a:p>
          <a:p>
            <a:pPr>
              <a:buNone/>
            </a:pPr>
            <a:endParaRPr lang="en-US" smtClean="0"/>
          </a:p>
          <a:p>
            <a:pPr>
              <a:buNone/>
            </a:pPr>
            <a:endParaRPr lang="en-US" smtClean="0"/>
          </a:p>
          <a:p>
            <a:endParaRPr lang="en-US" smtClean="0"/>
          </a:p>
          <a:p>
            <a:pPr>
              <a:buNone/>
            </a:pPr>
            <a:endParaRPr lang="en-US" smtClean="0"/>
          </a:p>
          <a:p>
            <a:pPr>
              <a:buNone/>
            </a:pPr>
            <a:endParaRPr lang="en-US" smtClean="0"/>
          </a:p>
          <a:p>
            <a:pPr>
              <a:buNone/>
            </a:pPr>
            <a:endParaRPr lang="en-US" smtClean="0"/>
          </a:p>
          <a:p>
            <a:pPr>
              <a:buFont typeface="Wingdings" pitchFamily="2" charset="2"/>
              <a:buChar char="v"/>
              <a:tabLst>
                <a:tab pos="623888" algn="l"/>
              </a:tabLst>
            </a:pPr>
            <a:r>
              <a:rPr lang="en-US" smtClean="0"/>
              <a:t>	Tim Berners Lee là người phát minh ra www, http,  xml, là giám đốc của World Wide Web Consortium  (hiệp hội W3C)...</a:t>
            </a:r>
          </a:p>
          <a:p>
            <a:pPr>
              <a:buFont typeface="Wingdings" pitchFamily="2" charset="2"/>
              <a:buChar char="v"/>
              <a:tabLst>
                <a:tab pos="623888" algn="l"/>
              </a:tabLst>
            </a:pPr>
            <a:r>
              <a:rPr lang="en-US" smtClean="0"/>
              <a:t>    2004 phong tước hiệp sĩ bởi nữ hoàng Elizabeth II;</a:t>
            </a:r>
          </a:p>
          <a:p>
            <a:pPr>
              <a:buFont typeface="Wingdings" pitchFamily="2" charset="2"/>
              <a:buChar char="v"/>
              <a:tabLst>
                <a:tab pos="623888" algn="l"/>
              </a:tabLst>
            </a:pPr>
            <a:r>
              <a:rPr lang="en-US" smtClean="0"/>
              <a:t>    2009 được tạp chí Time bình chọn trong danh sách 100 người có tầm ảnh hưởng nhất trong thế kỷ 20 ;</a:t>
            </a:r>
          </a:p>
          <a:p>
            <a:pPr>
              <a:buFont typeface="Wingdings" pitchFamily="2" charset="2"/>
              <a:buChar char="v"/>
              <a:tabLst>
                <a:tab pos="623888" algn="l"/>
              </a:tabLst>
            </a:pPr>
            <a:r>
              <a:rPr lang="en-US" smtClean="0"/>
              <a:t> ..........</a:t>
            </a:r>
            <a:endParaRPr lang="en-US"/>
          </a:p>
        </p:txBody>
      </p:sp>
      <p:sp>
        <p:nvSpPr>
          <p:cNvPr id="21506" name="AutoShape 2" descr="Image result for Tim Berners-L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11111111.jpg"/>
          <p:cNvPicPr>
            <a:picLocks noChangeAspect="1"/>
          </p:cNvPicPr>
          <p:nvPr/>
        </p:nvPicPr>
        <p:blipFill>
          <a:blip r:embed="rId2" cstate="print"/>
          <a:stretch>
            <a:fillRect/>
          </a:stretch>
        </p:blipFill>
        <p:spPr>
          <a:xfrm>
            <a:off x="4648201" y="1524000"/>
            <a:ext cx="3352800" cy="21507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tưởng Web ngữ nghĩa</a:t>
            </a:r>
            <a:endParaRPr lang="en-US"/>
          </a:p>
        </p:txBody>
      </p:sp>
      <p:sp>
        <p:nvSpPr>
          <p:cNvPr id="3" name="Content Placeholder 2"/>
          <p:cNvSpPr>
            <a:spLocks noGrp="1"/>
          </p:cNvSpPr>
          <p:nvPr>
            <p:ph idx="1"/>
          </p:nvPr>
        </p:nvSpPr>
        <p:spPr/>
        <p:txBody>
          <a:bodyPr/>
          <a:lstStyle/>
          <a:p>
            <a:pPr>
              <a:buNone/>
            </a:pPr>
            <a:r>
              <a:rPr lang="en-US" b="1" smtClean="0"/>
              <a:t>Web có thể thỏa mãn các chức năng sau:</a:t>
            </a:r>
          </a:p>
          <a:p>
            <a:pPr marL="0" indent="0">
              <a:buFont typeface="Wingdings" pitchFamily="2" charset="2"/>
              <a:buChar char="ü"/>
            </a:pPr>
            <a:r>
              <a:rPr lang="en-US" smtClean="0"/>
              <a:t>Tiến hóa về mặt thu nhận tri thức</a:t>
            </a:r>
          </a:p>
          <a:p>
            <a:pPr marL="0" indent="0">
              <a:buFont typeface="Wingdings" pitchFamily="2" charset="2"/>
              <a:buChar char="ü"/>
            </a:pPr>
            <a:r>
              <a:rPr lang="en-US" smtClean="0"/>
              <a:t>Cho phép con người xây dựng cái họ muốn</a:t>
            </a:r>
          </a:p>
          <a:p>
            <a:pPr marL="0" indent="0">
              <a:buFont typeface="Wingdings" pitchFamily="2" charset="2"/>
              <a:buChar char="ü"/>
            </a:pPr>
            <a:r>
              <a:rPr lang="en-US" smtClean="0"/>
              <a:t>Cho phép con người tìm kiếm lời giải cho câu hỏi của chính họ đặt ra</a:t>
            </a:r>
          </a:p>
          <a:p>
            <a:pPr>
              <a:buNone/>
            </a:pPr>
            <a:r>
              <a:rPr lang="en-US" b="1" smtClean="0"/>
              <a:t>Cấu trúc sử dụng:</a:t>
            </a:r>
          </a:p>
          <a:p>
            <a:pPr>
              <a:buNone/>
            </a:pPr>
            <a:r>
              <a:rPr lang="en-US" smtClean="0"/>
              <a:t>Thỏa mãn khả năng đọc và hiểu bởi con người và máy</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Semantics là gì</a:t>
            </a:r>
            <a:endParaRPr lang="en-US"/>
          </a:p>
        </p:txBody>
      </p:sp>
      <p:sp>
        <p:nvSpPr>
          <p:cNvPr id="3" name="Content Placeholder 2"/>
          <p:cNvSpPr>
            <a:spLocks noGrp="1"/>
          </p:cNvSpPr>
          <p:nvPr>
            <p:ph idx="1"/>
          </p:nvPr>
        </p:nvSpPr>
        <p:spPr>
          <a:xfrm>
            <a:off x="457200" y="762000"/>
            <a:ext cx="8229600" cy="5364163"/>
          </a:xfrm>
        </p:spPr>
        <p:txBody>
          <a:bodyPr>
            <a:noAutofit/>
          </a:bodyPr>
          <a:lstStyle/>
          <a:p>
            <a:r>
              <a:rPr lang="en-US" sz="2600" smtClean="0"/>
              <a:t>Là nghiên cứu về ý nghĩa, nó giải thích cách chúng ta lấy được ý nghĩa của những từ hoặc là những biểu tượng nào đó</a:t>
            </a:r>
          </a:p>
          <a:p>
            <a:r>
              <a:rPr lang="en-US" sz="2600" smtClean="0"/>
              <a:t>Sematics data: là dữ liệu mà nó được tổ chức dưới dạng mà máy tính có thể hiểu được chúng.. Mục đích của tổ chức dữ liệu là làm cho con người cũng như máy có thể hiểu được các quan hệ và rằng buộc khác nhau trong tập dữ liệu của chúng.</a:t>
            </a:r>
            <a:endParaRPr lang="en-US" sz="2600"/>
          </a:p>
        </p:txBody>
      </p:sp>
      <p:sp>
        <p:nvSpPr>
          <p:cNvPr id="4" name="Oval 3"/>
          <p:cNvSpPr/>
          <p:nvPr/>
        </p:nvSpPr>
        <p:spPr>
          <a:xfrm>
            <a:off x="762000" y="4419600"/>
            <a:ext cx="1752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QUANG</a:t>
            </a:r>
            <a:endParaRPr lang="en-US"/>
          </a:p>
        </p:txBody>
      </p:sp>
      <p:sp>
        <p:nvSpPr>
          <p:cNvPr id="5" name="Oval 4"/>
          <p:cNvSpPr/>
          <p:nvPr/>
        </p:nvSpPr>
        <p:spPr>
          <a:xfrm>
            <a:off x="3581400" y="5791200"/>
            <a:ext cx="1752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HÀ TÂY</a:t>
            </a:r>
            <a:endParaRPr lang="en-US"/>
          </a:p>
        </p:txBody>
      </p:sp>
      <p:sp>
        <p:nvSpPr>
          <p:cNvPr id="6" name="Oval 5"/>
          <p:cNvSpPr/>
          <p:nvPr/>
        </p:nvSpPr>
        <p:spPr>
          <a:xfrm>
            <a:off x="5943600" y="4419600"/>
            <a:ext cx="1752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VIETNAM</a:t>
            </a:r>
            <a:endParaRPr lang="en-US"/>
          </a:p>
        </p:txBody>
      </p:sp>
      <p:cxnSp>
        <p:nvCxnSpPr>
          <p:cNvPr id="10" name="Curved Connector 9"/>
          <p:cNvCxnSpPr/>
          <p:nvPr/>
        </p:nvCxnSpPr>
        <p:spPr>
          <a:xfrm>
            <a:off x="1828800" y="5334000"/>
            <a:ext cx="1828800" cy="106680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362200" y="5562600"/>
            <a:ext cx="1654620" cy="461665"/>
          </a:xfrm>
          <a:prstGeom prst="rect">
            <a:avLst/>
          </a:prstGeom>
          <a:noFill/>
        </p:spPr>
        <p:txBody>
          <a:bodyPr wrap="none" rtlCol="0">
            <a:spAutoFit/>
          </a:bodyPr>
          <a:lstStyle/>
          <a:p>
            <a:pPr lvl="1"/>
            <a:r>
              <a:rPr lang="en-US" sz="2400" smtClean="0">
                <a:latin typeface="Times New Roman" pitchFamily="18" charset="0"/>
                <a:cs typeface="Times New Roman" pitchFamily="18" charset="0"/>
              </a:rPr>
              <a:t>LivesIN</a:t>
            </a:r>
            <a:endParaRPr lang="en-US" sz="2400">
              <a:latin typeface="Times New Roman" pitchFamily="18" charset="0"/>
              <a:cs typeface="Times New Roman" pitchFamily="18" charset="0"/>
            </a:endParaRPr>
          </a:p>
        </p:txBody>
      </p:sp>
      <p:cxnSp>
        <p:nvCxnSpPr>
          <p:cNvPr id="18" name="Curved Connector 17"/>
          <p:cNvCxnSpPr>
            <a:stCxn id="5" idx="6"/>
          </p:cNvCxnSpPr>
          <p:nvPr/>
        </p:nvCxnSpPr>
        <p:spPr>
          <a:xfrm flipV="1">
            <a:off x="5334000" y="5334000"/>
            <a:ext cx="1219200" cy="91440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096000" y="5943600"/>
            <a:ext cx="657552" cy="461665"/>
          </a:xfrm>
          <a:prstGeom prst="rect">
            <a:avLst/>
          </a:prstGeom>
          <a:noFill/>
        </p:spPr>
        <p:txBody>
          <a:bodyPr wrap="none" rtlCol="0">
            <a:spAutoFit/>
          </a:bodyPr>
          <a:lstStyle/>
          <a:p>
            <a:r>
              <a:rPr lang="en-US" sz="2400" smtClean="0"/>
              <a:t>IsIN</a:t>
            </a:r>
            <a:endParaRPr lang="en-US" sz="2400"/>
          </a:p>
        </p:txBody>
      </p:sp>
      <p:cxnSp>
        <p:nvCxnSpPr>
          <p:cNvPr id="25" name="Curved Connector 24"/>
          <p:cNvCxnSpPr/>
          <p:nvPr/>
        </p:nvCxnSpPr>
        <p:spPr>
          <a:xfrm>
            <a:off x="2362200" y="4648200"/>
            <a:ext cx="76200" cy="127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2286000" y="4800600"/>
            <a:ext cx="3810000" cy="127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57600" y="4343400"/>
            <a:ext cx="1077731" cy="461665"/>
          </a:xfrm>
          <a:prstGeom prst="rect">
            <a:avLst/>
          </a:prstGeom>
          <a:noFill/>
        </p:spPr>
        <p:txBody>
          <a:bodyPr wrap="none" rtlCol="0">
            <a:spAutoFit/>
          </a:bodyPr>
          <a:lstStyle/>
          <a:p>
            <a:r>
              <a:rPr lang="en-US" sz="2400" smtClean="0"/>
              <a:t>LIvesIN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6" grpId="0"/>
      <p:bldP spid="19"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Tại sao phải sematics</a:t>
            </a:r>
            <a:endParaRPr lang="en-US"/>
          </a:p>
        </p:txBody>
      </p:sp>
      <p:sp>
        <p:nvSpPr>
          <p:cNvPr id="3" name="Content Placeholder 2"/>
          <p:cNvSpPr>
            <a:spLocks noGrp="1"/>
          </p:cNvSpPr>
          <p:nvPr>
            <p:ph idx="1"/>
          </p:nvPr>
        </p:nvSpPr>
        <p:spPr>
          <a:xfrm>
            <a:off x="381000" y="1295400"/>
            <a:ext cx="8229600" cy="5105400"/>
          </a:xfrm>
        </p:spPr>
        <p:txBody>
          <a:bodyPr>
            <a:normAutofit fontScale="85000" lnSpcReduction="20000"/>
          </a:bodyPr>
          <a:lstStyle/>
          <a:p>
            <a:r>
              <a:rPr lang="en-US" smtClean="0"/>
              <a:t>Thông tin hiện tại  hiện đang có sẵn trên các website như:</a:t>
            </a:r>
          </a:p>
          <a:p>
            <a:pPr>
              <a:buFontTx/>
              <a:buChar char="-"/>
            </a:pPr>
            <a:r>
              <a:rPr lang="en-US" smtClean="0"/>
              <a:t>Thông tin về thời tiết</a:t>
            </a:r>
          </a:p>
          <a:p>
            <a:pPr>
              <a:buFontTx/>
              <a:buChar char="-"/>
            </a:pPr>
            <a:r>
              <a:rPr lang="en-US" smtClean="0"/>
              <a:t>Thời gian biểu các chuyến bay </a:t>
            </a:r>
          </a:p>
          <a:p>
            <a:pPr>
              <a:buFontTx/>
              <a:buChar char="-"/>
            </a:pPr>
            <a:r>
              <a:rPr lang="en-US" smtClean="0"/>
              <a:t>Thông tin về các môn thể thao</a:t>
            </a:r>
          </a:p>
          <a:p>
            <a:pPr>
              <a:buFontTx/>
              <a:buChar char="-"/>
            </a:pPr>
            <a:r>
              <a:rPr lang="en-US" smtClean="0"/>
              <a:t>Tivi và bộ phim được trình chiếu</a:t>
            </a:r>
          </a:p>
          <a:p>
            <a:pPr>
              <a:buNone/>
            </a:pPr>
            <a:r>
              <a:rPr lang="en-US" smtClean="0"/>
              <a:t>Các thông dễ dàng tìm được nhưng rất khó để sử dụng chúng</a:t>
            </a:r>
          </a:p>
          <a:p>
            <a:pPr>
              <a:buNone/>
            </a:pPr>
            <a:r>
              <a:rPr lang="en-US" i="1" smtClean="0"/>
              <a:t>Ví dụ nếu chúng ta vào website về tin thể thao thì rất khó lấy ra được các thông tin cần thiết trong đó</a:t>
            </a:r>
          </a:p>
          <a:p>
            <a:pPr>
              <a:buNone/>
            </a:pPr>
            <a:r>
              <a:rPr lang="en-US" i="1" smtClean="0"/>
              <a:t>Ngoài ra còn chưa kể tới sự tương thích các thiết bị khác nhau ví dụ như smart phone, ipad,...</a:t>
            </a:r>
            <a:endParaRPr lang="en-US" i="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Google/ tìm kiếm</a:t>
            </a:r>
            <a:endParaRPr lang="en-US"/>
          </a:p>
        </p:txBody>
      </p:sp>
      <p:sp>
        <p:nvSpPr>
          <p:cNvPr id="3" name="Content Placeholder 2"/>
          <p:cNvSpPr>
            <a:spLocks noGrp="1"/>
          </p:cNvSpPr>
          <p:nvPr>
            <p:ph idx="1"/>
          </p:nvPr>
        </p:nvSpPr>
        <p:spPr/>
        <p:txBody>
          <a:bodyPr/>
          <a:lstStyle/>
          <a:p>
            <a:r>
              <a:rPr lang="en-US" smtClean="0"/>
              <a:t>Nếu sử dụng google search =&gt; cho ra kết quả</a:t>
            </a:r>
          </a:p>
          <a:p>
            <a:pPr>
              <a:buNone/>
            </a:pPr>
            <a:r>
              <a:rPr lang="en-US" i="1" smtClean="0"/>
              <a:t>Google có thể tìm thấy mọi thứ cho bạn !</a:t>
            </a:r>
          </a:p>
          <a:p>
            <a:r>
              <a:rPr lang="en-US" smtClean="0"/>
              <a:t>Nếu sử dụng google hoặc bất cứ chức năng search nào thì đó là chúng ta đang sử dụng bài toán tìm cụm từ “phrase matching”</a:t>
            </a:r>
          </a:p>
          <a:p>
            <a:r>
              <a:rPr lang="en-US" smtClean="0"/>
              <a:t>Khi ta search một từ hay một cụm từ trên web nghĩa là chúng ta trả lời câu hỏi “tài liệu nào có chứa những từ hoặc những cụm từ này?”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Ontology (Bản thể học)</a:t>
            </a:r>
            <a:endParaRPr lang="en-US"/>
          </a:p>
        </p:txBody>
      </p:sp>
      <p:sp>
        <p:nvSpPr>
          <p:cNvPr id="3" name="Content Placeholder 2"/>
          <p:cNvSpPr>
            <a:spLocks noGrp="1"/>
          </p:cNvSpPr>
          <p:nvPr>
            <p:ph idx="1"/>
          </p:nvPr>
        </p:nvSpPr>
        <p:spPr/>
        <p:txBody>
          <a:bodyPr>
            <a:normAutofit/>
          </a:bodyPr>
          <a:lstStyle/>
          <a:p>
            <a:pPr algn="just"/>
            <a:r>
              <a:rPr lang="vi-VN" sz="2400" smtClean="0">
                <a:latin typeface="+mj-lt"/>
              </a:rPr>
              <a:t>Theo lý thuyết, một bản thể học là "một đặc tả chính thức và rõ ràng của một khái niệm chung". Một bản thể học cung cấp một ngữ nghĩa chung (semantic), đi kèm với các đối tượng và/hoặc các khái niệm tồn tại và các mối quan hệ, các thuộc tính của các đối tượng đó</a:t>
            </a:r>
            <a:endParaRPr lang="en-US" sz="2400" smtClean="0">
              <a:latin typeface="+mj-lt"/>
            </a:endParaRPr>
          </a:p>
          <a:p>
            <a:pPr algn="just"/>
            <a:r>
              <a:rPr lang="vi-VN" sz="2400" smtClean="0">
                <a:latin typeface="+mj-lt"/>
              </a:rPr>
              <a:t>Bản thể học là các framework có cấu trúc cho việc tổ chức thông tin được áp dụng trong các lĩnh vực như trí tuệ nhân tạo, web ngữ nghĩa (semantic web), kỹ thuật thông tin, công nghệ phần mềm, tin học y sinh, khoa học thư viện và kiến trúc thông tin như là dạng thể hiện kiến thức về thế giới hoặc một phần của nó.</a:t>
            </a:r>
          </a:p>
          <a:p>
            <a:pPr algn="just"/>
            <a:endParaRPr lang="en-US" sz="240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ngữ nghĩa là gì </a:t>
            </a:r>
            <a:endParaRPr lang="en-US"/>
          </a:p>
        </p:txBody>
      </p:sp>
      <p:sp>
        <p:nvSpPr>
          <p:cNvPr id="3" name="Content Placeholder 2"/>
          <p:cNvSpPr>
            <a:spLocks noGrp="1"/>
          </p:cNvSpPr>
          <p:nvPr>
            <p:ph idx="1"/>
          </p:nvPr>
        </p:nvSpPr>
        <p:spPr/>
        <p:txBody>
          <a:bodyPr>
            <a:normAutofit fontScale="85000" lnSpcReduction="20000"/>
          </a:bodyPr>
          <a:lstStyle/>
          <a:p>
            <a:pPr>
              <a:buNone/>
            </a:pPr>
            <a:r>
              <a:rPr lang="en-US" smtClean="0"/>
              <a:t>Web ngữ nghĩa là gì (what exactly is the semantic web)</a:t>
            </a:r>
          </a:p>
          <a:p>
            <a:pPr>
              <a:buFont typeface="Wingdings" pitchFamily="2" charset="2"/>
              <a:buChar char="ü"/>
            </a:pPr>
            <a:r>
              <a:rPr lang="en-US" smtClean="0"/>
              <a:t>Semantic Web sẽ được xây dựng để liên quan nhiều hơn đến câu hỏi, những quan hệ và thông tin mong muốn.</a:t>
            </a:r>
          </a:p>
          <a:p>
            <a:pPr>
              <a:buFont typeface="Wingdings" pitchFamily="2" charset="2"/>
              <a:buChar char="ü"/>
            </a:pPr>
            <a:r>
              <a:rPr lang="en-US" smtClean="0"/>
              <a:t>Thay vì đi tìm từ hoặc cụm từ=&gt; web ngữ nghĩa có khả năng thể hiện những thành phần có liên quan và mối quan hệ giữa chúng với nhau</a:t>
            </a:r>
          </a:p>
          <a:p>
            <a:pPr>
              <a:buNone/>
            </a:pPr>
            <a:endParaRPr lang="en-US" smtClean="0"/>
          </a:p>
          <a:p>
            <a:pPr>
              <a:buNone/>
            </a:pPr>
            <a:r>
              <a:rPr lang="en-US" smtClean="0"/>
              <a:t>Ví dụ câu hỏi: thời tiết ảnh hướng thế nào đến thị trường chứng khoán, tội phạm, tỉ lệ sinh???</a:t>
            </a:r>
          </a:p>
          <a:p>
            <a:pPr>
              <a:buNone/>
            </a:pPr>
            <a:r>
              <a:rPr lang="en-US" smtClean="0"/>
              <a:t>=&gt; Nếu sử dụng search như đã nói thì không thể có kết quả</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mtClean="0"/>
              <a:t>Xây dựng phương pháp</a:t>
            </a:r>
            <a:endParaRPr lang="en-US"/>
          </a:p>
        </p:txBody>
      </p:sp>
      <p:sp>
        <p:nvSpPr>
          <p:cNvPr id="3" name="Content Placeholder 2"/>
          <p:cNvSpPr>
            <a:spLocks noGrp="1"/>
          </p:cNvSpPr>
          <p:nvPr>
            <p:ph idx="1"/>
          </p:nvPr>
        </p:nvSpPr>
        <p:spPr>
          <a:xfrm>
            <a:off x="457200" y="1143000"/>
            <a:ext cx="8229600" cy="4983163"/>
          </a:xfrm>
        </p:spPr>
        <p:txBody>
          <a:bodyPr/>
          <a:lstStyle/>
          <a:p>
            <a:r>
              <a:rPr lang="en-US" smtClean="0"/>
              <a:t>Để trả lời câu hỏi..chúng ta phải có </a:t>
            </a:r>
            <a:r>
              <a:rPr lang="en-US" b="1" smtClean="0"/>
              <a:t>được/hiểu</a:t>
            </a:r>
            <a:r>
              <a:rPr lang="en-US" smtClean="0"/>
              <a:t> rất nhiều thông tin và tài liệu khác nhau về lĩnh vực có liên quan.</a:t>
            </a:r>
          </a:p>
          <a:p>
            <a:r>
              <a:rPr lang="en-US" smtClean="0"/>
              <a:t>Làm sao não con người có thể tổ chức tốt và quản lý tất cả các kiểu thông tin khác nhau và từ những nguồn khác nhau như vậy</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a:t>
            </a:r>
            <a:endParaRPr lang="en-US"/>
          </a:p>
        </p:txBody>
      </p:sp>
      <p:sp>
        <p:nvSpPr>
          <p:cNvPr id="3" name="Content Placeholder 2"/>
          <p:cNvSpPr>
            <a:spLocks noGrp="1"/>
          </p:cNvSpPr>
          <p:nvPr>
            <p:ph idx="1"/>
          </p:nvPr>
        </p:nvSpPr>
        <p:spPr/>
        <p:txBody>
          <a:bodyPr/>
          <a:lstStyle/>
          <a:p>
            <a:endParaRPr lang="en-US"/>
          </a:p>
        </p:txBody>
      </p:sp>
      <p:pic>
        <p:nvPicPr>
          <p:cNvPr id="29698" name="Picture 2" descr="Image result for cÃ¡c táº§ng cá»§a web ngá»¯ nghÄ©a sematics web"/>
          <p:cNvPicPr>
            <a:picLocks noChangeAspect="1" noChangeArrowheads="1"/>
          </p:cNvPicPr>
          <p:nvPr/>
        </p:nvPicPr>
        <p:blipFill>
          <a:blip r:embed="rId2" cstate="print"/>
          <a:srcRect/>
          <a:stretch>
            <a:fillRect/>
          </a:stretch>
        </p:blipFill>
        <p:spPr bwMode="auto">
          <a:xfrm>
            <a:off x="1295400" y="1828800"/>
            <a:ext cx="5705475" cy="3810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Chi tiết </a:t>
            </a:r>
            <a:endParaRPr lang="en-US" b="1"/>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381000" y="1676400"/>
            <a:ext cx="8371896"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Chi tiết</a:t>
            </a:r>
            <a:endParaRPr lang="en-US" b="1"/>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533400" y="1524000"/>
            <a:ext cx="7937241"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668963"/>
          </a:xfrm>
        </p:spPr>
        <p:txBody>
          <a:bodyPr>
            <a:normAutofit fontScale="85000" lnSpcReduction="10000"/>
          </a:bodyPr>
          <a:lstStyle/>
          <a:p>
            <a:pPr lvl="0"/>
            <a:r>
              <a:rPr lang="en-US" smtClean="0"/>
              <a:t>Với các định nghĩa về namespace và schema (lược đồ) bảo đảm rằng có thể tích hợp các định nghĩa Semantic Web với các chuẩn dựa trên XML khác.</a:t>
            </a:r>
          </a:p>
          <a:p>
            <a:pPr lvl="0"/>
            <a:r>
              <a:rPr lang="en-US" smtClean="0"/>
              <a:t>Lớp RDF và RDFSchema (RDFS): lớp ngôn ngữ Ontology. Lớp này tạo các câu lệnh để mô tả các đối tượng, từ vựng và định nghĩa. Ngoài ra có thể gán kiểu, liên kết cho các tài nguyên. Và cũng là lớp quan trọng nhất trong kiến trúc Semantic Web.</a:t>
            </a:r>
          </a:p>
          <a:p>
            <a:pPr lvl="0"/>
            <a:r>
              <a:rPr lang="en-US" smtClean="0"/>
              <a:t>Lớp Ontology: định nghĩa mối liên Lớp Bảng mã chuẩn (Unicode ) &amp; URI: Bảo đảm việc sử dụng tập kí tự quốc tế và cung cấp phương tiện nhằm định danh các đối tượng trong Web ngữ nghĩa. Vì vậy nó đã hình thành nên một công nghệ nền tảng lý tưởng để xây dựng một hệ thống mạng toàn cầu.</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45163"/>
          </a:xfrm>
        </p:spPr>
        <p:txBody>
          <a:bodyPr>
            <a:normAutofit fontScale="92500" lnSpcReduction="20000"/>
          </a:bodyPr>
          <a:lstStyle/>
          <a:p>
            <a:pPr lvl="0" algn="just"/>
            <a:r>
              <a:rPr lang="en-US" smtClean="0"/>
              <a:t>Lớp XML Một Ontology định nghĩa một bộ từ vựng mang tính phổ biến &amp; thông thường nó cho phép các nhà nghiên cứu chia sẻ thông tin trong một hay nhiều lĩnh vực. </a:t>
            </a:r>
            <a:r>
              <a:rPr lang="en-US" smtClean="0">
                <a:solidFill>
                  <a:schemeClr val="accent1">
                    <a:lumMod val="75000"/>
                  </a:schemeClr>
                </a:solidFill>
              </a:rPr>
              <a:t>Chẳng hạn như ontology về lĩnh vực du lịch bao gồm những thông tin về địa danh và những mối quan hệ giữa các địa danh, hay một ontology về lĩnh vực y tế bao gồm thông tin về các khái niệm bệnh, bác sĩ, chuyên khoa và mối quan hệ giữa các khái niệm đó.</a:t>
            </a:r>
          </a:p>
          <a:p>
            <a:pPr lvl="0" algn="just"/>
            <a:r>
              <a:rPr lang="en-US" smtClean="0"/>
              <a:t>Các lớp Logic, Proof, Trust: Lớp logic cho phép viết ra các luật (rule) trong khi lớp proof (thử nghiệm) thi hành các luật và cùng với lớp trust (chấp nhận) đánh giá nhằm quyết định nên hay không nên chấp nhận những vấn đề đã thử nghiệm.=&gt; Lớp này đang được hoàn thiện</a:t>
            </a:r>
          </a:p>
          <a:p>
            <a:pPr algn="just">
              <a:buNone/>
            </a:pPr>
            <a:endParaRPr lang="en-US" smtClean="0"/>
          </a:p>
          <a:p>
            <a:pPr algn="just"/>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smtClean="0"/>
              <a:t>Đặc điểm</a:t>
            </a:r>
            <a:endParaRPr lang="en-US"/>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ü"/>
            </a:pPr>
            <a:r>
              <a:rPr lang="en-US" smtClean="0">
                <a:latin typeface="+mj-lt"/>
              </a:rPr>
              <a:t>Explicit: rõ ràng </a:t>
            </a:r>
          </a:p>
          <a:p>
            <a:pPr algn="just">
              <a:buFont typeface="Wingdings" pitchFamily="2" charset="2"/>
              <a:buChar char="ü"/>
            </a:pPr>
            <a:r>
              <a:rPr lang="en-US" smtClean="0">
                <a:latin typeface="+mj-lt"/>
              </a:rPr>
              <a:t>Conceptualization: ~ model=&gt; chúng ta cố gắng xây dựng một mô hình về một vùng hay miền nào đó, mà trong đó chúng ta xác định khái niệm thích hợp, và xem xét mối quan hệ giữa các khái niệm đó với nhau như thế nào.</a:t>
            </a:r>
          </a:p>
          <a:p>
            <a:pPr algn="just">
              <a:buFont typeface="Wingdings" pitchFamily="2" charset="2"/>
              <a:buChar char="ü"/>
            </a:pPr>
            <a:r>
              <a:rPr lang="en-US" smtClean="0">
                <a:latin typeface="+mj-lt"/>
              </a:rPr>
              <a:t>Formal : máy tính phải hiểu được=&gt; không chỉ đọc được mà còn có khả năng giải nghĩa được </a:t>
            </a:r>
          </a:p>
          <a:p>
            <a:pPr algn="just">
              <a:buFont typeface="Wingdings" pitchFamily="2" charset="2"/>
              <a:buChar char="ü"/>
            </a:pPr>
            <a:r>
              <a:rPr lang="en-US" smtClean="0">
                <a:latin typeface="+mj-lt"/>
              </a:rPr>
              <a:t>Share: phải chia sẽ được và chúng phải trở thành bài toán có khả năng phổ dụng </a:t>
            </a:r>
            <a:endParaRPr lang="en-US">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Các phần tử trong Ontology</a:t>
            </a:r>
            <a:endParaRPr lang="en-US"/>
          </a:p>
        </p:txBody>
      </p:sp>
      <p:sp>
        <p:nvSpPr>
          <p:cNvPr id="15363" name="Rectangle 3"/>
          <p:cNvSpPr>
            <a:spLocks noGrp="1" noChangeArrowheads="1"/>
          </p:cNvSpPr>
          <p:nvPr>
            <p:ph type="body" idx="1"/>
          </p:nvPr>
        </p:nvSpPr>
        <p:spPr/>
        <p:txBody>
          <a:bodyPr>
            <a:normAutofit fontScale="92500" lnSpcReduction="20000"/>
          </a:bodyPr>
          <a:lstStyle/>
          <a:p>
            <a:r>
              <a:rPr lang="en-US"/>
              <a:t>Instances (Individuals) </a:t>
            </a:r>
            <a:r>
              <a:rPr lang="en-US" smtClean="0"/>
              <a:t>: là các đối tượng xác định ( car, animal, building..)</a:t>
            </a:r>
            <a:endParaRPr lang="en-US"/>
          </a:p>
          <a:p>
            <a:r>
              <a:rPr lang="en-US" smtClean="0"/>
              <a:t>Classes (concept): bao gồm các cá thể individuals hoặc có thể bao gồm các class con khác, hoặc cả hai</a:t>
            </a:r>
            <a:endParaRPr lang="en-US"/>
          </a:p>
          <a:p>
            <a:r>
              <a:rPr lang="en-US"/>
              <a:t>Attributes (properties</a:t>
            </a:r>
            <a:r>
              <a:rPr lang="en-US" smtClean="0"/>
              <a:t>): thuộc tính ( tính chất) hoặc tham số </a:t>
            </a:r>
            <a:endParaRPr lang="en-US"/>
          </a:p>
          <a:p>
            <a:r>
              <a:rPr lang="en-US" smtClean="0"/>
              <a:t>Relationships: chỉ quan hệ giữa các object với nhau </a:t>
            </a:r>
            <a:endParaRPr lang="en-US"/>
          </a:p>
          <a:p>
            <a:r>
              <a:rPr lang="en-US"/>
              <a:t>Hierarchical </a:t>
            </a:r>
            <a:r>
              <a:rPr lang="en-US" smtClean="0"/>
              <a:t>structure ( tính thứ bậc)</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7772400" cy="1143000"/>
          </a:xfrm>
        </p:spPr>
        <p:txBody>
          <a:bodyPr/>
          <a:lstStyle/>
          <a:p>
            <a:r>
              <a:rPr lang="en-US"/>
              <a:t>Examples of Classes</a:t>
            </a:r>
          </a:p>
        </p:txBody>
      </p:sp>
      <p:sp>
        <p:nvSpPr>
          <p:cNvPr id="26627" name="Rectangle 3"/>
          <p:cNvSpPr>
            <a:spLocks noGrp="1" noChangeArrowheads="1"/>
          </p:cNvSpPr>
          <p:nvPr>
            <p:ph type="body" sz="half" idx="1"/>
          </p:nvPr>
        </p:nvSpPr>
        <p:spPr>
          <a:xfrm>
            <a:off x="609600" y="1295400"/>
            <a:ext cx="4770438" cy="2868612"/>
          </a:xfrm>
        </p:spPr>
        <p:txBody>
          <a:bodyPr>
            <a:normAutofit/>
          </a:bodyPr>
          <a:lstStyle/>
          <a:p>
            <a:r>
              <a:rPr lang="en-US"/>
              <a:t>Class: </a:t>
            </a:r>
            <a:r>
              <a:rPr lang="en-US" i="1"/>
              <a:t>Vehicle</a:t>
            </a:r>
          </a:p>
          <a:p>
            <a:r>
              <a:rPr lang="en-US"/>
              <a:t>Class: </a:t>
            </a:r>
            <a:r>
              <a:rPr lang="en-US" i="1"/>
              <a:t>Car</a:t>
            </a:r>
          </a:p>
          <a:p>
            <a:r>
              <a:rPr lang="en-US"/>
              <a:t>Class: </a:t>
            </a:r>
            <a:r>
              <a:rPr lang="en-US" i="1"/>
              <a:t>Toyota</a:t>
            </a:r>
          </a:p>
          <a:p>
            <a:r>
              <a:rPr lang="en-US"/>
              <a:t>Class: </a:t>
            </a:r>
            <a:r>
              <a:rPr lang="en-US" i="1" smtClean="0"/>
              <a:t>Hybrid</a:t>
            </a:r>
            <a:endParaRPr lang="en-US" i="1"/>
          </a:p>
        </p:txBody>
      </p:sp>
      <p:graphicFrame>
        <p:nvGraphicFramePr>
          <p:cNvPr id="26628" name="Object 4"/>
          <p:cNvGraphicFramePr>
            <a:graphicFrameLocks noChangeAspect="1"/>
          </p:cNvGraphicFramePr>
          <p:nvPr>
            <p:ph sz="half" idx="2"/>
          </p:nvPr>
        </p:nvGraphicFramePr>
        <p:xfrm>
          <a:off x="3748088" y="3724275"/>
          <a:ext cx="5251450" cy="2171700"/>
        </p:xfrm>
        <a:graphic>
          <a:graphicData uri="http://schemas.openxmlformats.org/presentationml/2006/ole">
            <p:oleObj spid="_x0000_s1026" name="Image" r:id="rId3" imgW="5650794" imgH="2336508"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i="1"/>
              <a:t>Is_a</a:t>
            </a:r>
            <a:r>
              <a:rPr lang="en-US"/>
              <a:t> classification</a:t>
            </a:r>
          </a:p>
        </p:txBody>
      </p:sp>
      <p:sp>
        <p:nvSpPr>
          <p:cNvPr id="33795" name="Rectangle 3"/>
          <p:cNvSpPr>
            <a:spLocks noGrp="1" noChangeArrowheads="1"/>
          </p:cNvSpPr>
          <p:nvPr>
            <p:ph type="body" idx="1"/>
          </p:nvPr>
        </p:nvSpPr>
        <p:spPr>
          <a:xfrm>
            <a:off x="685800" y="1692275"/>
            <a:ext cx="7772400" cy="4114800"/>
          </a:xfrm>
        </p:spPr>
        <p:txBody>
          <a:bodyPr>
            <a:normAutofit/>
          </a:bodyPr>
          <a:lstStyle/>
          <a:p>
            <a:pPr>
              <a:buFontTx/>
              <a:buNone/>
            </a:pPr>
            <a:r>
              <a:rPr lang="en-US"/>
              <a:t>Class: </a:t>
            </a:r>
            <a:r>
              <a:rPr lang="en-US" i="1"/>
              <a:t>Vehicle</a:t>
            </a:r>
          </a:p>
          <a:p>
            <a:pPr marL="1203325" lvl="1" indent="-349250">
              <a:buFontTx/>
              <a:buNone/>
            </a:pPr>
            <a:r>
              <a:rPr lang="en-US" sz="2800"/>
              <a:t>Class:</a:t>
            </a:r>
            <a:r>
              <a:rPr lang="en-US" sz="2800" i="1"/>
              <a:t> Truck</a:t>
            </a:r>
          </a:p>
          <a:p>
            <a:pPr marL="1203325" lvl="1" indent="-349250">
              <a:buFontTx/>
              <a:buNone/>
            </a:pPr>
            <a:r>
              <a:rPr lang="en-US" sz="2800"/>
              <a:t>Class: </a:t>
            </a:r>
            <a:r>
              <a:rPr lang="en-US" sz="2800" i="1"/>
              <a:t>Car</a:t>
            </a:r>
          </a:p>
          <a:p>
            <a:pPr marL="1828800" lvl="2">
              <a:buFontTx/>
              <a:buNone/>
            </a:pPr>
            <a:r>
              <a:rPr lang="en-US" sz="2800"/>
              <a:t>Class: </a:t>
            </a:r>
            <a:r>
              <a:rPr lang="en-US" sz="2800" i="1"/>
              <a:t>Honda</a:t>
            </a:r>
          </a:p>
          <a:p>
            <a:pPr marL="1828800" lvl="2">
              <a:buFontTx/>
              <a:buNone/>
            </a:pPr>
            <a:r>
              <a:rPr lang="en-US" sz="2800"/>
              <a:t>Class: </a:t>
            </a:r>
            <a:r>
              <a:rPr lang="en-US" sz="2800" i="1"/>
              <a:t>Toyota</a:t>
            </a:r>
          </a:p>
          <a:p>
            <a:pPr marL="2179638" lvl="3" indent="274638">
              <a:buFontTx/>
              <a:buNone/>
            </a:pPr>
            <a:r>
              <a:rPr lang="en-US" sz="2800"/>
              <a:t>Class:</a:t>
            </a:r>
            <a:r>
              <a:rPr lang="en-US" sz="2800" i="1"/>
              <a:t> Gasoline</a:t>
            </a:r>
          </a:p>
          <a:p>
            <a:pPr marL="2179638" lvl="3" indent="274638">
              <a:buFontTx/>
              <a:buNone/>
            </a:pPr>
            <a:r>
              <a:rPr lang="en-US" sz="2800"/>
              <a:t>Class: </a:t>
            </a:r>
            <a:r>
              <a:rPr lang="en-US" sz="2800" i="1" smtClean="0"/>
              <a:t>Hybrid</a:t>
            </a:r>
            <a:endParaRPr lang="en-US" sz="2800" i="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Ontology </a:t>
            </a:r>
            <a:endParaRPr lang="en-US"/>
          </a:p>
        </p:txBody>
      </p:sp>
      <p:sp>
        <p:nvSpPr>
          <p:cNvPr id="3" name="Content Placeholder 2"/>
          <p:cNvSpPr>
            <a:spLocks noGrp="1"/>
          </p:cNvSpPr>
          <p:nvPr>
            <p:ph idx="1"/>
          </p:nvPr>
        </p:nvSpPr>
        <p:spPr/>
        <p:txBody>
          <a:bodyPr>
            <a:normAutofit fontScale="77500" lnSpcReduction="20000"/>
          </a:bodyPr>
          <a:lstStyle/>
          <a:p>
            <a:r>
              <a:rPr lang="en-US" smtClean="0"/>
              <a:t>What is terrorism ? =&gt; sending message </a:t>
            </a:r>
          </a:p>
          <a:p>
            <a:pPr>
              <a:buNone/>
            </a:pPr>
            <a:r>
              <a:rPr lang="en-US" smtClean="0"/>
              <a:t>Language + violent </a:t>
            </a:r>
          </a:p>
          <a:p>
            <a:pPr>
              <a:buNone/>
            </a:pPr>
            <a:endParaRPr lang="en-US" smtClean="0"/>
          </a:p>
          <a:p>
            <a:pPr>
              <a:buNone/>
            </a:pPr>
            <a:r>
              <a:rPr lang="en-US" smtClean="0"/>
              <a:t>Định nghĩa thế nào là Khủng Bố</a:t>
            </a:r>
          </a:p>
          <a:p>
            <a:pPr>
              <a:buNone/>
            </a:pPr>
            <a:r>
              <a:rPr lang="en-US" smtClean="0"/>
              <a:t>In global database:  </a:t>
            </a:r>
          </a:p>
          <a:p>
            <a:pPr>
              <a:buNone/>
            </a:pPr>
            <a:r>
              <a:rPr lang="en-US" smtClean="0"/>
              <a:t>The threatened or actual use of illegal force and violence by a non-state actor or attain a political, economic, religious, or social goal thhrogh fear, coercion or intimidation</a:t>
            </a:r>
          </a:p>
          <a:p>
            <a:pPr>
              <a:buNone/>
            </a:pPr>
            <a:r>
              <a:rPr lang="en-US" smtClean="0"/>
              <a:t>Là mối đe dọa hoặc là có sử dụng của một lực lượng bất hợp pháp và bạo lực không có tính nhà nước hoặc đạt mục đích về chính trị, kinh tế, tôn giáo hoặc mục tiêu xã hội bằng cách reo rắc sự sợ hãi, ép buộc hoặc đe dọa</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nghĩa các messages</a:t>
            </a:r>
            <a:endParaRPr lang="en-US"/>
          </a:p>
        </p:txBody>
      </p:sp>
      <p:sp>
        <p:nvSpPr>
          <p:cNvPr id="3" name="Content Placeholder 2"/>
          <p:cNvSpPr>
            <a:spLocks noGrp="1"/>
          </p:cNvSpPr>
          <p:nvPr>
            <p:ph idx="1"/>
          </p:nvPr>
        </p:nvSpPr>
        <p:spPr/>
        <p:txBody>
          <a:bodyPr>
            <a:normAutofit lnSpcReduction="10000"/>
          </a:bodyPr>
          <a:lstStyle/>
          <a:p>
            <a:r>
              <a:rPr lang="en-US" smtClean="0"/>
              <a:t>Khủng bố thường sử dụng phương pháp loan tin/truyền tin/tin đồn </a:t>
            </a:r>
          </a:p>
          <a:p>
            <a:r>
              <a:rPr lang="en-US" b="1" smtClean="0"/>
              <a:t>Holigan messeges : đội của tôi tốt hơn đội của ABC</a:t>
            </a:r>
          </a:p>
          <a:p>
            <a:r>
              <a:rPr lang="en-US" b="1" smtClean="0"/>
              <a:t>=&gt; những ví dụ này có thể coi là ontology không???</a:t>
            </a:r>
          </a:p>
          <a:p>
            <a:r>
              <a:rPr lang="en-US" b="1" smtClean="0"/>
              <a:t>Chúng ta có thể dùng ontology để dự báo gì đó không?</a:t>
            </a:r>
          </a:p>
          <a:p>
            <a:pPr>
              <a:buNone/>
            </a:pPr>
            <a:r>
              <a:rPr lang="en-US" b="1" smtClean="0"/>
              <a:t>=&gt; Data mining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SkyScanner </a:t>
            </a:r>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97056" y="1752600"/>
            <a:ext cx="8894544" cy="4419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1823</Words>
  <Application>Microsoft Office PowerPoint</Application>
  <PresentationFormat>On-screen Show (4:3)</PresentationFormat>
  <Paragraphs>126</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Image</vt:lpstr>
      <vt:lpstr>Ontology </vt:lpstr>
      <vt:lpstr>Ontology (Bản thể học)</vt:lpstr>
      <vt:lpstr>Đặc điểm</vt:lpstr>
      <vt:lpstr>Các phần tử trong Ontology</vt:lpstr>
      <vt:lpstr>Examples of Classes</vt:lpstr>
      <vt:lpstr>Is_a classification</vt:lpstr>
      <vt:lpstr>Ví dụ về Ontology </vt:lpstr>
      <vt:lpstr>Ý nghĩa các messages</vt:lpstr>
      <vt:lpstr>SkyScanner </vt:lpstr>
      <vt:lpstr>Slide 10</vt:lpstr>
      <vt:lpstr>Hệ thống SkyScanner </vt:lpstr>
      <vt:lpstr>Hệ thống SkyScanner </vt:lpstr>
      <vt:lpstr>Web truyền thống và những hạn chế </vt:lpstr>
      <vt:lpstr>Web ngữ nghĩa?</vt:lpstr>
      <vt:lpstr>Semantic Web (web ngữ nghĩa)</vt:lpstr>
      <vt:lpstr>Ý tưởng Web ngữ nghĩa</vt:lpstr>
      <vt:lpstr>Semantics là gì</vt:lpstr>
      <vt:lpstr>Tại sao phải sematics</vt:lpstr>
      <vt:lpstr>Google/ tìm kiếm</vt:lpstr>
      <vt:lpstr>Web ngữ nghĩa là gì </vt:lpstr>
      <vt:lpstr>Xây dựng phương pháp</vt:lpstr>
      <vt:lpstr>Kiến Trúc </vt:lpstr>
      <vt:lpstr>Chi tiết </vt:lpstr>
      <vt:lpstr>Chi tiết</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HB</dc:creator>
  <cp:lastModifiedBy>HB</cp:lastModifiedBy>
  <cp:revision>201</cp:revision>
  <dcterms:created xsi:type="dcterms:W3CDTF">2006-08-16T00:00:00Z</dcterms:created>
  <dcterms:modified xsi:type="dcterms:W3CDTF">2019-08-29T02:12:22Z</dcterms:modified>
</cp:coreProperties>
</file>