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59" r:id="rId6"/>
    <p:sldId id="272" r:id="rId7"/>
    <p:sldId id="273" r:id="rId8"/>
    <p:sldId id="285" r:id="rId9"/>
    <p:sldId id="287" r:id="rId10"/>
    <p:sldId id="286" r:id="rId11"/>
    <p:sldId id="301" r:id="rId12"/>
    <p:sldId id="289" r:id="rId13"/>
    <p:sldId id="290" r:id="rId14"/>
    <p:sldId id="292" r:id="rId15"/>
    <p:sldId id="293" r:id="rId16"/>
    <p:sldId id="294" r:id="rId17"/>
    <p:sldId id="295" r:id="rId18"/>
    <p:sldId id="296" r:id="rId19"/>
    <p:sldId id="288" r:id="rId20"/>
    <p:sldId id="260" r:id="rId21"/>
    <p:sldId id="261" r:id="rId22"/>
    <p:sldId id="262" r:id="rId23"/>
    <p:sldId id="263" r:id="rId24"/>
    <p:sldId id="264" r:id="rId25"/>
    <p:sldId id="265" r:id="rId26"/>
    <p:sldId id="266" r:id="rId27"/>
    <p:sldId id="267" r:id="rId28"/>
    <p:sldId id="268" r:id="rId29"/>
    <p:sldId id="271" r:id="rId30"/>
    <p:sldId id="274" r:id="rId31"/>
    <p:sldId id="275" r:id="rId32"/>
    <p:sldId id="276" r:id="rId33"/>
    <p:sldId id="277" r:id="rId34"/>
    <p:sldId id="278" r:id="rId35"/>
    <p:sldId id="279" r:id="rId36"/>
    <p:sldId id="280" r:id="rId37"/>
    <p:sldId id="281" r:id="rId38"/>
    <p:sldId id="282" r:id="rId39"/>
    <p:sldId id="283" r:id="rId40"/>
    <p:sldId id="298"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2001/sw/wiki/RDB2R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RDF </a:t>
            </a:r>
            <a:endParaRPr lang="en-US"/>
          </a:p>
        </p:txBody>
      </p:sp>
      <p:sp>
        <p:nvSpPr>
          <p:cNvPr id="3" name="Content Placeholder 2"/>
          <p:cNvSpPr>
            <a:spLocks noGrp="1"/>
          </p:cNvSpPr>
          <p:nvPr>
            <p:ph idx="1"/>
          </p:nvPr>
        </p:nvSpPr>
        <p:spPr>
          <a:xfrm>
            <a:off x="381000" y="838200"/>
            <a:ext cx="8610600" cy="5364163"/>
          </a:xfrm>
        </p:spPr>
        <p:txBody>
          <a:bodyPr>
            <a:normAutofit/>
          </a:bodyPr>
          <a:lstStyle/>
          <a:p>
            <a:pPr marL="0" indent="0" algn="just">
              <a:buNone/>
            </a:pPr>
            <a:r>
              <a:rPr lang="en-US" sz="2400" b="1" smtClean="0"/>
              <a:t>Resource Description Framework (RDF) – Khung Mô tả Tài nguyên </a:t>
            </a:r>
            <a:r>
              <a:rPr lang="en-US" sz="2400" smtClean="0"/>
              <a:t>Đ</a:t>
            </a:r>
            <a:r>
              <a:rPr lang="vi-VN" sz="2400" smtClean="0"/>
              <a:t>ược thiết kế như là mô hình dữ liệu siêu liên kết. </a:t>
            </a:r>
            <a:endParaRPr lang="en-US" sz="2400" smtClean="0"/>
          </a:p>
          <a:p>
            <a:pPr marL="0" indent="0" algn="just">
              <a:buNone/>
            </a:pPr>
            <a:r>
              <a:rPr lang="vi-VN" sz="2400" b="1" smtClean="0"/>
              <a:t>RDF</a:t>
            </a:r>
            <a:r>
              <a:rPr lang="vi-VN" sz="2400" smtClean="0"/>
              <a:t> được sử dụng như là một phương thức chung nhất cho các mô tả khái niệm hoặc mô hình hóa của thông tin được diễn dịch trong các tài nguyên web, sử dụng trong các định dạng cú pháp khác nhau.</a:t>
            </a:r>
            <a:endParaRPr lang="en-US" sz="2400"/>
          </a:p>
        </p:txBody>
      </p:sp>
      <p:pic>
        <p:nvPicPr>
          <p:cNvPr id="20482" name="Picture 2"/>
          <p:cNvPicPr>
            <a:picLocks noChangeAspect="1" noChangeArrowheads="1"/>
          </p:cNvPicPr>
          <p:nvPr/>
        </p:nvPicPr>
        <p:blipFill>
          <a:blip r:embed="rId2" cstate="print"/>
          <a:srcRect/>
          <a:stretch>
            <a:fillRect/>
          </a:stretch>
        </p:blipFill>
        <p:spPr bwMode="auto">
          <a:xfrm>
            <a:off x="1143000" y="3657600"/>
            <a:ext cx="7010400" cy="3009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RDF</a:t>
            </a:r>
            <a:endParaRPr lang="en-US"/>
          </a:p>
        </p:txBody>
      </p:sp>
      <p:sp>
        <p:nvSpPr>
          <p:cNvPr id="3" name="Content Placeholder 2"/>
          <p:cNvSpPr>
            <a:spLocks noGrp="1"/>
          </p:cNvSpPr>
          <p:nvPr>
            <p:ph idx="1"/>
          </p:nvPr>
        </p:nvSpPr>
        <p:spPr>
          <a:xfrm>
            <a:off x="533400" y="3124200"/>
            <a:ext cx="8229600" cy="3611563"/>
          </a:xfrm>
        </p:spPr>
        <p:txBody>
          <a:bodyPr/>
          <a:lstStyle/>
          <a:p>
            <a:pPr>
              <a:buNone/>
            </a:pPr>
            <a:r>
              <a:rPr lang="en-US" smtClean="0"/>
              <a:t>Có thể quan niệm như sau: </a:t>
            </a:r>
          </a:p>
          <a:p>
            <a:pPr>
              <a:buFontTx/>
              <a:buChar char="-"/>
            </a:pPr>
            <a:r>
              <a:rPr lang="en-US" b="1" smtClean="0">
                <a:solidFill>
                  <a:srgbClr val="0070C0"/>
                </a:solidFill>
              </a:rPr>
              <a:t>s</a:t>
            </a:r>
            <a:r>
              <a:rPr lang="en-US" smtClean="0"/>
              <a:t> có thuộc tính là </a:t>
            </a:r>
            <a:r>
              <a:rPr lang="en-US" b="1" smtClean="0">
                <a:solidFill>
                  <a:srgbClr val="0070C0"/>
                </a:solidFill>
              </a:rPr>
              <a:t>p</a:t>
            </a:r>
            <a:r>
              <a:rPr lang="en-US" smtClean="0"/>
              <a:t>  với giá trị là </a:t>
            </a:r>
            <a:r>
              <a:rPr lang="en-US" b="1" smtClean="0">
                <a:solidFill>
                  <a:srgbClr val="0070C0"/>
                </a:solidFill>
              </a:rPr>
              <a:t>o</a:t>
            </a:r>
            <a:r>
              <a:rPr lang="en-US" smtClean="0"/>
              <a:t> ( từ trái qua phải )</a:t>
            </a:r>
          </a:p>
          <a:p>
            <a:pPr>
              <a:buFontTx/>
              <a:buChar char="-"/>
            </a:pPr>
            <a:r>
              <a:rPr lang="en-US" b="1" smtClean="0">
                <a:solidFill>
                  <a:srgbClr val="0070C0"/>
                </a:solidFill>
              </a:rPr>
              <a:t>o</a:t>
            </a:r>
            <a:r>
              <a:rPr lang="en-US" smtClean="0"/>
              <a:t> là giá trị của </a:t>
            </a:r>
            <a:r>
              <a:rPr lang="en-US" b="1" smtClean="0">
                <a:solidFill>
                  <a:srgbClr val="0070C0"/>
                </a:solidFill>
              </a:rPr>
              <a:t>p</a:t>
            </a:r>
            <a:r>
              <a:rPr lang="en-US" smtClean="0"/>
              <a:t> cho chủ thể </a:t>
            </a:r>
            <a:r>
              <a:rPr lang="en-US" b="1" smtClean="0">
                <a:solidFill>
                  <a:srgbClr val="0070C0"/>
                </a:solidFill>
              </a:rPr>
              <a:t>s</a:t>
            </a:r>
            <a:r>
              <a:rPr lang="en-US" smtClean="0"/>
              <a:t> (phải qua trái)</a:t>
            </a:r>
          </a:p>
          <a:p>
            <a:pPr>
              <a:buFontTx/>
              <a:buChar char="-"/>
            </a:pPr>
            <a:r>
              <a:rPr lang="en-US" smtClean="0"/>
              <a:t>Thuộc tính </a:t>
            </a:r>
            <a:r>
              <a:rPr lang="en-US" b="1" smtClean="0">
                <a:solidFill>
                  <a:srgbClr val="0070C0"/>
                </a:solidFill>
              </a:rPr>
              <a:t>p</a:t>
            </a:r>
            <a:r>
              <a:rPr lang="en-US" smtClean="0"/>
              <a:t> của </a:t>
            </a:r>
            <a:r>
              <a:rPr lang="en-US" b="1" smtClean="0">
                <a:solidFill>
                  <a:srgbClr val="0070C0"/>
                </a:solidFill>
              </a:rPr>
              <a:t>s</a:t>
            </a:r>
            <a:r>
              <a:rPr lang="en-US" smtClean="0"/>
              <a:t> là </a:t>
            </a:r>
            <a:r>
              <a:rPr lang="en-US" b="1" smtClean="0">
                <a:solidFill>
                  <a:srgbClr val="0070C0"/>
                </a:solidFill>
              </a:rPr>
              <a:t>o</a:t>
            </a:r>
            <a:r>
              <a:rPr lang="en-US" smtClean="0"/>
              <a:t> (quan hệ trực tiếp)</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238125" y="1219200"/>
            <a:ext cx="8905875" cy="2047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phép quan hệ </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38125" y="1128713"/>
            <a:ext cx="8667750" cy="46005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 con vs thuộc tính</a:t>
            </a:r>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 y="1600200"/>
            <a:ext cx="8248650" cy="46291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1295400"/>
            <a:ext cx="8334375" cy="4905375"/>
          </a:xfrm>
          <a:prstGeom prst="rect">
            <a:avLst/>
          </a:prstGeom>
          <a:noFill/>
          <a:ln w="9525">
            <a:noFill/>
            <a:miter lim="800000"/>
            <a:headEnd/>
            <a:tailEnd/>
          </a:ln>
        </p:spPr>
      </p:pic>
      <p:sp>
        <p:nvSpPr>
          <p:cNvPr id="5" name="TextBox 4"/>
          <p:cNvSpPr txBox="1"/>
          <p:nvPr/>
        </p:nvSpPr>
        <p:spPr>
          <a:xfrm>
            <a:off x="3810000" y="990600"/>
            <a:ext cx="3311612" cy="523220"/>
          </a:xfrm>
          <a:prstGeom prst="rect">
            <a:avLst/>
          </a:prstGeom>
          <a:noFill/>
        </p:spPr>
        <p:txBody>
          <a:bodyPr wrap="none" rtlCol="0">
            <a:spAutoFit/>
          </a:bodyPr>
          <a:lstStyle/>
          <a:p>
            <a:r>
              <a:rPr lang="en-US" sz="2800" b="1" smtClean="0">
                <a:solidFill>
                  <a:srgbClr val="FF0000"/>
                </a:solidFill>
              </a:rPr>
              <a:t>Giao các thành phần </a:t>
            </a:r>
            <a:endParaRPr lang="en-US" sz="2800" b="1">
              <a:solidFill>
                <a:srgbClr val="FF0000"/>
              </a:solidFill>
            </a:endParaRPr>
          </a:p>
        </p:txBody>
      </p:sp>
      <p:sp>
        <p:nvSpPr>
          <p:cNvPr id="6" name="TextBox 5"/>
          <p:cNvSpPr txBox="1"/>
          <p:nvPr/>
        </p:nvSpPr>
        <p:spPr>
          <a:xfrm>
            <a:off x="1981200" y="3048000"/>
            <a:ext cx="3269934" cy="523220"/>
          </a:xfrm>
          <a:prstGeom prst="rect">
            <a:avLst/>
          </a:prstGeom>
          <a:noFill/>
        </p:spPr>
        <p:txBody>
          <a:bodyPr wrap="none" rtlCol="0">
            <a:spAutoFit/>
          </a:bodyPr>
          <a:lstStyle/>
          <a:p>
            <a:r>
              <a:rPr lang="en-US" sz="2800" b="1" smtClean="0">
                <a:solidFill>
                  <a:srgbClr val="FF0000"/>
                </a:solidFill>
              </a:rPr>
              <a:t>Hợp các thành phần </a:t>
            </a:r>
            <a:endParaRPr lang="en-US" sz="28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 y="1600200"/>
            <a:ext cx="8410575" cy="4619625"/>
          </a:xfrm>
          <a:prstGeom prst="rect">
            <a:avLst/>
          </a:prstGeom>
          <a:noFill/>
          <a:ln w="9525">
            <a:noFill/>
            <a:miter lim="800000"/>
            <a:headEnd/>
            <a:tailEnd/>
          </a:ln>
        </p:spPr>
      </p:pic>
      <p:sp>
        <p:nvSpPr>
          <p:cNvPr id="5" name="TextBox 4"/>
          <p:cNvSpPr txBox="1"/>
          <p:nvPr/>
        </p:nvSpPr>
        <p:spPr>
          <a:xfrm>
            <a:off x="1143000" y="1752600"/>
            <a:ext cx="1960793" cy="646331"/>
          </a:xfrm>
          <a:prstGeom prst="rect">
            <a:avLst/>
          </a:prstGeom>
          <a:noFill/>
        </p:spPr>
        <p:txBody>
          <a:bodyPr wrap="none" rtlCol="0">
            <a:spAutoFit/>
          </a:bodyPr>
          <a:lstStyle/>
          <a:p>
            <a:r>
              <a:rPr lang="en-US" sz="3600" smtClean="0">
                <a:solidFill>
                  <a:srgbClr val="FF0000"/>
                </a:solidFill>
              </a:rPr>
              <a:t>Phủ định </a:t>
            </a:r>
            <a:endParaRPr lang="en-US" sz="3600">
              <a:solidFill>
                <a:srgbClr val="FF0000"/>
              </a:solidFill>
            </a:endParaRPr>
          </a:p>
        </p:txBody>
      </p:sp>
      <p:sp>
        <p:nvSpPr>
          <p:cNvPr id="6" name="TextBox 5"/>
          <p:cNvSpPr txBox="1"/>
          <p:nvPr/>
        </p:nvSpPr>
        <p:spPr>
          <a:xfrm>
            <a:off x="1905000" y="3429000"/>
            <a:ext cx="1692258" cy="646331"/>
          </a:xfrm>
          <a:prstGeom prst="rect">
            <a:avLst/>
          </a:prstGeom>
          <a:noFill/>
        </p:spPr>
        <p:txBody>
          <a:bodyPr wrap="none" rtlCol="0">
            <a:spAutoFit/>
          </a:bodyPr>
          <a:lstStyle/>
          <a:p>
            <a:r>
              <a:rPr lang="en-US" sz="3600" smtClean="0">
                <a:solidFill>
                  <a:srgbClr val="FF0000"/>
                </a:solidFill>
              </a:rPr>
              <a:t>Tập hợp</a:t>
            </a:r>
            <a:endParaRPr lang="en-US" sz="36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Tồn tại</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609600" y="1371600"/>
            <a:ext cx="8077200" cy="45243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791200" y="1295400"/>
            <a:ext cx="2105025" cy="4095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Tồn tại có tham số</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04800" y="1447800"/>
            <a:ext cx="8715375" cy="46672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505200" y="1371600"/>
            <a:ext cx="2314575" cy="4953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Tự hạn chế chính nó</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802" y="1524000"/>
            <a:ext cx="8991198" cy="3962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RDF</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0" y="1447800"/>
            <a:ext cx="9134475" cy="434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pPr>
              <a:buFont typeface="Wingdings" pitchFamily="2" charset="2"/>
              <a:buChar char="ü"/>
            </a:pPr>
            <a:r>
              <a:rPr lang="en-US" smtClean="0"/>
              <a:t>RDF là khuôn mẫu cho miêu tả tài nguyên trong môi trường web</a:t>
            </a:r>
          </a:p>
          <a:p>
            <a:pPr>
              <a:buFont typeface="Wingdings" pitchFamily="2" charset="2"/>
              <a:buChar char="ü"/>
            </a:pPr>
            <a:r>
              <a:rPr lang="en-US" smtClean="0"/>
              <a:t>RDF cung cấp mô hình cho dữ liệu và ngữ nghĩa độc lập và có thể trao đổi và sử dụng nó</a:t>
            </a:r>
          </a:p>
          <a:p>
            <a:pPr>
              <a:buFont typeface="Wingdings" pitchFamily="2" charset="2"/>
              <a:buChar char="ü"/>
            </a:pPr>
            <a:r>
              <a:rPr lang="en-US" smtClean="0"/>
              <a:t>RDF được thiết kế để máy tính có thể đọc và hiểu được các dữ liệu </a:t>
            </a:r>
          </a:p>
          <a:p>
            <a:pPr>
              <a:buFont typeface="Wingdings" pitchFamily="2" charset="2"/>
              <a:buChar char="ü"/>
            </a:pPr>
            <a:r>
              <a:rPr lang="en-US" smtClean="0"/>
              <a:t>RDF không thiết kết riêng để hiển thị thông tin cho con người</a:t>
            </a:r>
          </a:p>
          <a:p>
            <a:pPr>
              <a:buFont typeface="Wingdings" pitchFamily="2" charset="2"/>
              <a:buChar char="ü"/>
            </a:pPr>
            <a:r>
              <a:rPr lang="en-US" smtClean="0"/>
              <a:t>RDF được miêu tả sử dụng chuẩn XML</a:t>
            </a:r>
          </a:p>
          <a:p>
            <a:pPr>
              <a:buFont typeface="Wingdings" pitchFamily="2" charset="2"/>
              <a:buChar char="ü"/>
            </a:pPr>
            <a:r>
              <a:rPr lang="en-US" smtClean="0"/>
              <a:t>RDF được đưa ra bởi tổ chức W3C</a:t>
            </a:r>
          </a:p>
        </p:txBody>
      </p:sp>
      <p:sp>
        <p:nvSpPr>
          <p:cNvPr id="4" name="Title 1"/>
          <p:cNvSpPr>
            <a:spLocks noGrp="1"/>
          </p:cNvSpPr>
          <p:nvPr>
            <p:ph type="title"/>
          </p:nvPr>
        </p:nvSpPr>
        <p:spPr>
          <a:xfrm>
            <a:off x="533400" y="0"/>
            <a:ext cx="8229600" cy="762000"/>
          </a:xfrm>
        </p:spPr>
        <p:txBody>
          <a:bodyPr/>
          <a:lstStyle/>
          <a:p>
            <a:r>
              <a:rPr lang="en-US" smtClean="0"/>
              <a:t>RDF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92500" lnSpcReduction="10000"/>
          </a:bodyPr>
          <a:lstStyle/>
          <a:p>
            <a:pPr marL="0" indent="0">
              <a:buNone/>
            </a:pPr>
            <a:r>
              <a:rPr lang="en-US" sz="2400" smtClean="0">
                <a:solidFill>
                  <a:srgbClr val="0070C0"/>
                </a:solidFill>
              </a:rPr>
              <a:t>&lt;?xml version="1.0"?&gt;</a:t>
            </a:r>
          </a:p>
          <a:p>
            <a:pPr marL="0" indent="0">
              <a:buNone/>
            </a:pPr>
            <a:r>
              <a:rPr lang="en-US" sz="2400" smtClean="0">
                <a:solidFill>
                  <a:srgbClr val="0070C0"/>
                </a:solidFill>
              </a:rPr>
              <a:t>&lt;rdf:RDF</a:t>
            </a:r>
          </a:p>
          <a:p>
            <a:pPr marL="0" indent="0">
              <a:buNone/>
            </a:pPr>
            <a:r>
              <a:rPr lang="en-US" sz="2400" smtClean="0">
                <a:solidFill>
                  <a:srgbClr val="0070C0"/>
                </a:solidFill>
              </a:rPr>
              <a:t>xmlns:rdf="http://www.w3.org/1999/02/22-rdf-syntax-ns#" xmlns:cd="http://www.recshop.fake/cd#"&gt;</a:t>
            </a:r>
          </a:p>
          <a:p>
            <a:pPr marL="0" indent="0">
              <a:buNone/>
            </a:pPr>
            <a:r>
              <a:rPr lang="en-US" sz="2400" smtClean="0">
                <a:solidFill>
                  <a:srgbClr val="0070C0"/>
                </a:solidFill>
              </a:rPr>
              <a:t>....</a:t>
            </a:r>
          </a:p>
          <a:p>
            <a:pPr marL="0" indent="0">
              <a:buNone/>
            </a:pPr>
            <a:r>
              <a:rPr lang="en-US" sz="2400" smtClean="0">
                <a:solidFill>
                  <a:srgbClr val="0070C0"/>
                </a:solidFill>
              </a:rPr>
              <a:t>&lt;/rdf:RDF&gt; </a:t>
            </a:r>
          </a:p>
          <a:p>
            <a:pPr marL="0" indent="0">
              <a:buNone/>
            </a:pPr>
            <a:r>
              <a:rPr lang="en-US" sz="2700" smtClean="0"/>
              <a:t>Nội dung của Văn bản RDF được trình bày dưới dạng XML. Khai báo bắt đầu và kết thúc văn bản RDF được nằm trong thẻ &lt;rdf:RDF&gt; ..&lt;/rdf:RDF&gt; </a:t>
            </a:r>
          </a:p>
          <a:p>
            <a:pPr marL="0" indent="0">
              <a:buNone/>
            </a:pPr>
            <a:r>
              <a:rPr lang="en-US" sz="2700" smtClean="0"/>
              <a:t>Sử dụng namespace </a:t>
            </a:r>
            <a:r>
              <a:rPr lang="en-US" sz="2700" b="1" smtClean="0"/>
              <a:t>xmlns:rdf </a:t>
            </a:r>
            <a:r>
              <a:rPr lang="en-US" sz="2700" smtClean="0"/>
              <a:t>để khai báo phần tử rdf với tiền tố là </a:t>
            </a:r>
            <a:r>
              <a:rPr lang="en-US" sz="2700" b="1" smtClean="0"/>
              <a:t>rdf </a:t>
            </a:r>
          </a:p>
          <a:p>
            <a:pPr marL="0" indent="0">
              <a:buNone/>
            </a:pPr>
            <a:r>
              <a:rPr lang="en-US" sz="2700" smtClean="0"/>
              <a:t>Sử dụng </a:t>
            </a:r>
            <a:r>
              <a:rPr lang="en-US" sz="2700" b="1" smtClean="0"/>
              <a:t>xmlns:cd</a:t>
            </a:r>
            <a:r>
              <a:rPr lang="en-US" sz="2700" smtClean="0"/>
              <a:t> namespace, để xác định các phần tử với tiền tố là </a:t>
            </a:r>
            <a:r>
              <a:rPr lang="en-US" sz="2700" b="1" smtClean="0"/>
              <a:t>cd</a:t>
            </a:r>
          </a:p>
          <a:p>
            <a:pPr marL="0" indent="0">
              <a:buNone/>
            </a:pPr>
            <a:r>
              <a:rPr lang="en-US" sz="2800" smtClean="0"/>
              <a:t>=====namespace trong XML======</a:t>
            </a:r>
          </a:p>
          <a:p>
            <a:r>
              <a:rPr lang="vi-VN" sz="2300" smtClean="0">
                <a:latin typeface="+mj-lt"/>
              </a:rPr>
              <a:t>Giải quyết xung đột bằng cách sử dụng tiếp đầu ngữ (Prefix), giúp xác định những dữ liệu khác nhau của cùng một phần tử trong cùng một tài liệu.</a:t>
            </a:r>
          </a:p>
          <a:p>
            <a:r>
              <a:rPr lang="vi-VN" sz="2300" smtClean="0">
                <a:latin typeface="+mj-lt"/>
              </a:rPr>
              <a:t>Cú pháp khai báo: xmlns:prefix=”URI”</a:t>
            </a:r>
          </a:p>
          <a:p>
            <a:pPr marL="0" indent="0">
              <a:buNone/>
            </a:pPr>
            <a:endParaRPr lang="en-US" sz="2500" smtClean="0"/>
          </a:p>
          <a:p>
            <a:pPr>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429000"/>
            <a:ext cx="8763000" cy="3200400"/>
          </a:xfrm>
        </p:spPr>
        <p:txBody>
          <a:bodyPr>
            <a:normAutofit/>
          </a:bodyPr>
          <a:lstStyle/>
          <a:p>
            <a:endParaRPr lang="en-US" sz="2700" smtClean="0"/>
          </a:p>
          <a:p>
            <a:r>
              <a:rPr lang="en-US" sz="2700" smtClean="0"/>
              <a:t>Thẻ </a:t>
            </a:r>
            <a:r>
              <a:rPr lang="en-US" sz="2700" b="1" smtClean="0"/>
              <a:t>&lt;rdf:Description&gt;</a:t>
            </a:r>
            <a:r>
              <a:rPr lang="en-US" sz="2700" smtClean="0"/>
              <a:t> miêu tả phần tử chứa các nội dung miêu tả tài nguyên được định nghĩa trong thuộc tính </a:t>
            </a:r>
            <a:r>
              <a:rPr lang="en-US" sz="2700" b="1" smtClean="0"/>
              <a:t>rdf:about</a:t>
            </a:r>
          </a:p>
          <a:p>
            <a:r>
              <a:rPr lang="en-US" sz="2700" smtClean="0"/>
              <a:t>Các phần tử</a:t>
            </a:r>
            <a:r>
              <a:rPr lang="en-US" sz="2700" b="1" smtClean="0"/>
              <a:t> &lt;cd:artist&gt;, &lt;cd:country&gt;, &lt;cd:company&gt;,</a:t>
            </a:r>
            <a:r>
              <a:rPr lang="en-US" sz="2700" smtClean="0"/>
              <a:t> v.v.. Chứa các thuộc tính tài nguyên.</a:t>
            </a:r>
          </a:p>
          <a:p>
            <a:endParaRPr lang="en-US" sz="2700" smtClean="0"/>
          </a:p>
          <a:p>
            <a:pPr>
              <a:buNone/>
            </a:pPr>
            <a:endParaRPr lang="en-US" sz="2700" smtClean="0"/>
          </a:p>
          <a:p>
            <a:pPr>
              <a:buNone/>
            </a:pPr>
            <a:endParaRPr lang="en-US" sz="2700"/>
          </a:p>
        </p:txBody>
      </p:sp>
      <p:pic>
        <p:nvPicPr>
          <p:cNvPr id="20482" name="Picture 2"/>
          <p:cNvPicPr>
            <a:picLocks noChangeAspect="1" noChangeArrowheads="1"/>
          </p:cNvPicPr>
          <p:nvPr/>
        </p:nvPicPr>
        <p:blipFill>
          <a:blip r:embed="rId2" cstate="print"/>
          <a:srcRect/>
          <a:stretch>
            <a:fillRect/>
          </a:stretch>
        </p:blipFill>
        <p:spPr bwMode="auto">
          <a:xfrm>
            <a:off x="304799" y="228600"/>
            <a:ext cx="5702969" cy="3429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533400" y="304800"/>
            <a:ext cx="8139112" cy="6490551"/>
          </a:xfrm>
          <a:prstGeom prst="rect">
            <a:avLst/>
          </a:prstGeom>
          <a:noFill/>
          <a:ln w="9525">
            <a:noFill/>
            <a:miter lim="800000"/>
            <a:headEnd/>
            <a:tailEnd/>
          </a:ln>
        </p:spPr>
      </p:pic>
      <p:sp>
        <p:nvSpPr>
          <p:cNvPr id="5" name="Rectangle 4"/>
          <p:cNvSpPr/>
          <p:nvPr/>
        </p:nvSpPr>
        <p:spPr>
          <a:xfrm>
            <a:off x="457200" y="228600"/>
            <a:ext cx="830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29400" y="4419600"/>
            <a:ext cx="1996829" cy="646331"/>
          </a:xfrm>
          <a:prstGeom prst="rect">
            <a:avLst/>
          </a:prstGeom>
          <a:noFill/>
        </p:spPr>
        <p:txBody>
          <a:bodyPr wrap="none" rtlCol="0">
            <a:spAutoFit/>
          </a:bodyPr>
          <a:lstStyle/>
          <a:p>
            <a:r>
              <a:rPr lang="en-US" sz="3600" b="1" smtClean="0">
                <a:solidFill>
                  <a:srgbClr val="FF0000"/>
                </a:solidFill>
              </a:rPr>
              <a:t>xmlns:rdf</a:t>
            </a:r>
            <a:endParaRPr lang="en-US" sz="3600" b="1">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3551237"/>
            <a:ext cx="8229600" cy="3306763"/>
          </a:xfrm>
        </p:spPr>
        <p:txBody>
          <a:bodyPr>
            <a:noAutofit/>
          </a:bodyPr>
          <a:lstStyle/>
          <a:p>
            <a:pPr marL="0" indent="0">
              <a:buNone/>
            </a:pPr>
            <a:r>
              <a:rPr lang="en-US" sz="2600" smtClean="0">
                <a:latin typeface="Times New Roman" pitchFamily="18" charset="0"/>
                <a:cs typeface="Times New Roman" pitchFamily="18" charset="0"/>
              </a:rPr>
              <a:t>Các phần tử như artist, country, company, price và year được định nghĩa trong namespace http://www.recshop.fake/cd# namespace này là ngoài phạm vi của RDF ( nó độc lập với RDF) nói cách khác RDF định nghia du nhất  “khung” framework. Các phần tử artist, country, company, price và year được dùng để định nghĩa cái khác ví dụ như công ty; tổ chức; cá nhân nào đó; vv</a:t>
            </a:r>
            <a:endParaRPr lang="en-US" sz="260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1406185" y="0"/>
            <a:ext cx="5909015" cy="3429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US" smtClean="0"/>
              <a:t>Trường hợp đặc biệt của Thuộc tính </a:t>
            </a:r>
            <a:endParaRPr lang="en-US"/>
          </a:p>
        </p:txBody>
      </p:sp>
      <p:sp>
        <p:nvSpPr>
          <p:cNvPr id="3" name="Content Placeholder 2"/>
          <p:cNvSpPr>
            <a:spLocks noGrp="1"/>
          </p:cNvSpPr>
          <p:nvPr>
            <p:ph idx="1"/>
          </p:nvPr>
        </p:nvSpPr>
        <p:spPr>
          <a:xfrm>
            <a:off x="228600" y="3657600"/>
            <a:ext cx="8610600" cy="2895600"/>
          </a:xfrm>
        </p:spPr>
        <p:txBody>
          <a:bodyPr>
            <a:normAutofit/>
          </a:bodyPr>
          <a:lstStyle/>
          <a:p>
            <a:pPr>
              <a:buNone/>
            </a:pPr>
            <a:r>
              <a:rPr lang="en-US" sz="3000" smtClean="0"/>
              <a:t>Thuộc tính của một phần tử có thể đứng vai trò như tài nguyên </a:t>
            </a:r>
          </a:p>
          <a:p>
            <a:pPr>
              <a:buNone/>
            </a:pPr>
            <a:r>
              <a:rPr lang="en-US" sz="3000" smtClean="0"/>
              <a:t>Như ví dụ trên thuộc tính </a:t>
            </a:r>
            <a:r>
              <a:rPr lang="en-US" sz="3000" b="1" smtClean="0"/>
              <a:t>artist</a:t>
            </a:r>
            <a:r>
              <a:rPr lang="en-US" sz="3000" smtClean="0"/>
              <a:t> không mang bất cứ giá trị nào nhưng nó đóng vai trò là tài nguyên chứa các thông tin về </a:t>
            </a:r>
            <a:r>
              <a:rPr lang="en-US" sz="3000" b="1" smtClean="0"/>
              <a:t>artist</a:t>
            </a:r>
            <a:endParaRPr lang="en-US" sz="3000" b="1"/>
          </a:p>
        </p:txBody>
      </p:sp>
      <p:pic>
        <p:nvPicPr>
          <p:cNvPr id="22530" name="Picture 2"/>
          <p:cNvPicPr>
            <a:picLocks noChangeAspect="1" noChangeArrowheads="1"/>
          </p:cNvPicPr>
          <p:nvPr/>
        </p:nvPicPr>
        <p:blipFill>
          <a:blip r:embed="rId2" cstate="print"/>
          <a:srcRect/>
          <a:stretch>
            <a:fillRect/>
          </a:stretch>
        </p:blipFill>
        <p:spPr bwMode="auto">
          <a:xfrm>
            <a:off x="1981200" y="762000"/>
            <a:ext cx="5334000" cy="2814000"/>
          </a:xfrm>
          <a:prstGeom prst="rect">
            <a:avLst/>
          </a:prstGeom>
          <a:noFill/>
          <a:ln w="9525">
            <a:noFill/>
            <a:miter lim="800000"/>
            <a:headEnd/>
            <a:tailEnd/>
          </a:ln>
        </p:spPr>
      </p:pic>
      <p:cxnSp>
        <p:nvCxnSpPr>
          <p:cNvPr id="6" name="Straight Connector 5"/>
          <p:cNvCxnSpPr/>
          <p:nvPr/>
        </p:nvCxnSpPr>
        <p:spPr>
          <a:xfrm>
            <a:off x="2286000" y="2438400"/>
            <a:ext cx="4724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Phần tử </a:t>
            </a:r>
            <a:r>
              <a:rPr lang="en-US" b="1" smtClean="0"/>
              <a:t>&lt;rdf:Bag&gt; </a:t>
            </a:r>
            <a:br>
              <a:rPr lang="en-US" b="1" smtClean="0"/>
            </a:br>
            <a:endParaRPr lang="en-US"/>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800" b="1" smtClean="0"/>
              <a:t>&lt;rdf:Bag&gt;  </a:t>
            </a:r>
            <a:r>
              <a:rPr lang="en-US" sz="2800" smtClean="0"/>
              <a:t>phần tử được sử dụng để mô tả danh sách các giá trị của thuộc tính mà không quan tâm đến thứ tự </a:t>
            </a:r>
            <a:r>
              <a:rPr lang="en-US" sz="2800" b="1" smtClean="0"/>
              <a:t>	</a:t>
            </a:r>
            <a:endParaRPr lang="en-US" sz="2800"/>
          </a:p>
        </p:txBody>
      </p:sp>
      <p:pic>
        <p:nvPicPr>
          <p:cNvPr id="23554" name="Picture 2"/>
          <p:cNvPicPr>
            <a:picLocks noChangeAspect="1" noChangeArrowheads="1"/>
          </p:cNvPicPr>
          <p:nvPr/>
        </p:nvPicPr>
        <p:blipFill>
          <a:blip r:embed="rId2" cstate="print"/>
          <a:srcRect/>
          <a:stretch>
            <a:fillRect/>
          </a:stretch>
        </p:blipFill>
        <p:spPr bwMode="auto">
          <a:xfrm>
            <a:off x="1219200" y="2743200"/>
            <a:ext cx="7078134" cy="3352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r>
              <a:rPr lang="en-US" b="1" smtClean="0"/>
              <a:t/>
            </a:r>
            <a:br>
              <a:rPr lang="en-US" b="1" smtClean="0"/>
            </a:br>
            <a:r>
              <a:rPr lang="en-US" b="1" smtClean="0"/>
              <a:t>&lt;rdf:Seq&gt;</a:t>
            </a:r>
            <a:br>
              <a:rPr lang="en-US" b="1" smtClean="0"/>
            </a:br>
            <a:endParaRPr lang="en-US"/>
          </a:p>
        </p:txBody>
      </p:sp>
      <p:sp>
        <p:nvSpPr>
          <p:cNvPr id="3" name="Content Placeholder 2"/>
          <p:cNvSpPr>
            <a:spLocks noGrp="1"/>
          </p:cNvSpPr>
          <p:nvPr>
            <p:ph idx="1"/>
          </p:nvPr>
        </p:nvSpPr>
        <p:spPr>
          <a:xfrm>
            <a:off x="304800" y="838200"/>
            <a:ext cx="8610600" cy="4525963"/>
          </a:xfrm>
        </p:spPr>
        <p:txBody>
          <a:bodyPr/>
          <a:lstStyle/>
          <a:p>
            <a:r>
              <a:rPr lang="en-US" b="1" smtClean="0"/>
              <a:t>&lt;rdf:Seq&gt; </a:t>
            </a:r>
            <a:r>
              <a:rPr lang="en-US" smtClean="0"/>
              <a:t>phần tử được sử dụng để mô tả danh sách các giá trị của thuộc tính có đề cập đến thứ tự (thứ bậc)</a:t>
            </a:r>
          </a:p>
          <a:p>
            <a:endParaRPr lang="en-US"/>
          </a:p>
        </p:txBody>
      </p:sp>
      <p:pic>
        <p:nvPicPr>
          <p:cNvPr id="24578" name="Picture 2"/>
          <p:cNvPicPr>
            <a:picLocks noChangeAspect="1" noChangeArrowheads="1"/>
          </p:cNvPicPr>
          <p:nvPr/>
        </p:nvPicPr>
        <p:blipFill>
          <a:blip r:embed="rId2" cstate="print"/>
          <a:srcRect/>
          <a:stretch>
            <a:fillRect/>
          </a:stretch>
        </p:blipFill>
        <p:spPr bwMode="auto">
          <a:xfrm>
            <a:off x="914400" y="2667000"/>
            <a:ext cx="7247238" cy="3429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&lt;rdf:Alt&gt;</a:t>
            </a:r>
            <a:br>
              <a:rPr lang="en-US" b="1" smtClean="0"/>
            </a:br>
            <a:endParaRPr lang="en-US"/>
          </a:p>
        </p:txBody>
      </p:sp>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800" smtClean="0"/>
              <a:t>Phần tử  &lt;rdf:Alt&gt; element được sử dụng để miêu tả danh sách các giá trị khác nhau (nhưng user chỉ được sử dụng một và chỉ một giá trị trong danh sách ).</a:t>
            </a:r>
            <a:endParaRPr lang="en-US" sz="2800"/>
          </a:p>
        </p:txBody>
      </p:sp>
      <p:pic>
        <p:nvPicPr>
          <p:cNvPr id="20482" name="Picture 2"/>
          <p:cNvPicPr>
            <a:picLocks noChangeAspect="1" noChangeArrowheads="1"/>
          </p:cNvPicPr>
          <p:nvPr/>
        </p:nvPicPr>
        <p:blipFill>
          <a:blip r:embed="rId2" cstate="print"/>
          <a:srcRect/>
          <a:stretch>
            <a:fillRect/>
          </a:stretch>
        </p:blipFill>
        <p:spPr bwMode="auto">
          <a:xfrm>
            <a:off x="609600" y="2590800"/>
            <a:ext cx="7816586" cy="3352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Thuộc tính </a:t>
            </a:r>
            <a:r>
              <a:rPr lang="en-US" b="1" smtClean="0"/>
              <a:t>rdf:parseType="Collection" </a:t>
            </a:r>
            <a:endParaRPr lang="en-US"/>
          </a:p>
        </p:txBody>
      </p:sp>
      <p:sp>
        <p:nvSpPr>
          <p:cNvPr id="3" name="Content Placeholder 2"/>
          <p:cNvSpPr>
            <a:spLocks noGrp="1"/>
          </p:cNvSpPr>
          <p:nvPr>
            <p:ph idx="1"/>
          </p:nvPr>
        </p:nvSpPr>
        <p:spPr>
          <a:xfrm>
            <a:off x="457200" y="4343400"/>
            <a:ext cx="8229600" cy="1782763"/>
          </a:xfrm>
        </p:spPr>
        <p:txBody>
          <a:bodyPr>
            <a:normAutofit/>
          </a:bodyPr>
          <a:lstStyle/>
          <a:p>
            <a:pPr marL="0" indent="0">
              <a:buNone/>
            </a:pPr>
            <a:r>
              <a:rPr lang="en-US" sz="2700" smtClean="0"/>
              <a:t>RDF collections được sử dụng để miêu tả những nhóm nó bao gồm chỉ duy nhất các thành viên có dạng đặc biệt</a:t>
            </a:r>
          </a:p>
        </p:txBody>
      </p:sp>
      <p:pic>
        <p:nvPicPr>
          <p:cNvPr id="21506" name="Picture 2"/>
          <p:cNvPicPr>
            <a:picLocks noChangeAspect="1" noChangeArrowheads="1"/>
          </p:cNvPicPr>
          <p:nvPr/>
        </p:nvPicPr>
        <p:blipFill>
          <a:blip r:embed="rId2" cstate="print"/>
          <a:srcRect/>
          <a:stretch>
            <a:fillRect/>
          </a:stretch>
        </p:blipFill>
        <p:spPr bwMode="auto">
          <a:xfrm>
            <a:off x="304800" y="1524000"/>
            <a:ext cx="8521700" cy="2514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304800" y="1752600"/>
            <a:ext cx="8365671" cy="4419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RDF </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t>Sử dụng XML, RDF thông tin có thể trao đổi giữa những kiểu máy khác nhau, sử dụng các kiểu hệ điều hành khác nhau và ứng dụng các ngôn ngữ khác nhau</a:t>
            </a:r>
          </a:p>
          <a:p>
            <a:r>
              <a:rPr lang="en-US" smtClean="0"/>
              <a:t>Thông tin trên web có ý nghĩa chính xác</a:t>
            </a:r>
          </a:p>
          <a:p>
            <a:r>
              <a:rPr lang="en-US" smtClean="0"/>
              <a:t>Thông tin trên web có thể được hiểu và xử lý bởi các máy</a:t>
            </a:r>
          </a:p>
          <a:p>
            <a:r>
              <a:rPr lang="en-US" smtClean="0"/>
              <a:t>Máy tính có thể kết hợp thông tin từ web</a:t>
            </a:r>
          </a:p>
          <a:p>
            <a:pPr>
              <a:buNone/>
            </a:pPr>
            <a:r>
              <a:rPr lang="en-US" smtClean="0"/>
              <a:t>RDF sử dụng URLs của Web để xác định tài nguyên của nó </a:t>
            </a:r>
          </a:p>
          <a:p>
            <a:pPr>
              <a:buNone/>
            </a:pPr>
            <a:r>
              <a:rPr lang="en-US" smtClean="0"/>
              <a:t>RDF miêu tả tài nguyên với thuộc tính và giá trị thuộc tính</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Cụ thể về RDF</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mtClean="0"/>
              <a:t>Creator</a:t>
            </a:r>
            <a:endParaRPr lang="en-US"/>
          </a:p>
        </p:txBody>
      </p:sp>
      <p:sp>
        <p:nvSpPr>
          <p:cNvPr id="3" name="Content Placeholder 2"/>
          <p:cNvSpPr>
            <a:spLocks noGrp="1"/>
          </p:cNvSpPr>
          <p:nvPr>
            <p:ph idx="1"/>
          </p:nvPr>
        </p:nvSpPr>
        <p:spPr>
          <a:xfrm>
            <a:off x="457200" y="4419600"/>
            <a:ext cx="8229600" cy="1706563"/>
          </a:xfrm>
        </p:spPr>
        <p:txBody>
          <a:bodyPr>
            <a:noAutofit/>
          </a:bodyPr>
          <a:lstStyle/>
          <a:p>
            <a:pPr>
              <a:buNone/>
            </a:pPr>
            <a:r>
              <a:rPr lang="en-US" sz="2400" i="1" smtClean="0"/>
              <a:t>&lt;rdf:RDF&gt; </a:t>
            </a:r>
          </a:p>
          <a:p>
            <a:pPr>
              <a:buNone/>
            </a:pPr>
            <a:r>
              <a:rPr lang="en-US" sz="2400" i="1" smtClean="0"/>
              <a:t>&lt;rdf:Description  about="http://www.w3.org/Home/Lassila"&gt; &lt;s:Creator&gt;Ora Lassila&lt;/s:Creator&gt;</a:t>
            </a:r>
          </a:p>
          <a:p>
            <a:pPr>
              <a:buNone/>
            </a:pPr>
            <a:r>
              <a:rPr lang="en-US" sz="2400" i="1" smtClean="0"/>
              <a:t>&lt;/rdf:Description&gt; &lt;/rdf:RDF&gt;</a:t>
            </a:r>
            <a:endParaRPr lang="en-US" sz="2400" i="1"/>
          </a:p>
        </p:txBody>
      </p:sp>
      <p:pic>
        <p:nvPicPr>
          <p:cNvPr id="1026" name="Picture 2"/>
          <p:cNvPicPr>
            <a:picLocks noChangeAspect="1" noChangeArrowheads="1"/>
          </p:cNvPicPr>
          <p:nvPr/>
        </p:nvPicPr>
        <p:blipFill>
          <a:blip r:embed="rId2" cstate="print"/>
          <a:srcRect/>
          <a:stretch>
            <a:fillRect/>
          </a:stretch>
        </p:blipFill>
        <p:spPr bwMode="auto">
          <a:xfrm>
            <a:off x="0" y="838200"/>
            <a:ext cx="5431847" cy="1295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4800" y="2209800"/>
            <a:ext cx="8817864" cy="1676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Cho sơ đồ sau</a:t>
            </a:r>
            <a:endParaRPr lang="en-US"/>
          </a:p>
        </p:txBody>
      </p:sp>
      <p:sp>
        <p:nvSpPr>
          <p:cNvPr id="2050" name="AutoShape 2" descr="Property with structured val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762000" y="1066800"/>
            <a:ext cx="7665590" cy="5029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29000"/>
            <a:ext cx="9144000" cy="2895600"/>
          </a:xfrm>
        </p:spPr>
        <p:txBody>
          <a:bodyPr>
            <a:noAutofit/>
          </a:bodyPr>
          <a:lstStyle/>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:RDF&gt; </a:t>
            </a:r>
          </a:p>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:Description about="http://www.w3.org/Home/Lassila"&gt; </a:t>
            </a:r>
          </a:p>
          <a:p>
            <a:pPr>
              <a:buNone/>
            </a:pPr>
            <a:r>
              <a:rPr lang="en-US" sz="1900" smtClean="0">
                <a:solidFill>
                  <a:srgbClr val="0070C0"/>
                </a:solidFill>
              </a:rPr>
              <a:t>&lt;</a:t>
            </a:r>
            <a:r>
              <a:rPr lang="en-US" sz="1900" i="1" smtClean="0">
                <a:solidFill>
                  <a:srgbClr val="0070C0"/>
                </a:solidFill>
              </a:rPr>
              <a:t>s</a:t>
            </a:r>
            <a:r>
              <a:rPr lang="en-US" sz="1900" smtClean="0">
                <a:solidFill>
                  <a:srgbClr val="0070C0"/>
                </a:solidFill>
              </a:rPr>
              <a:t>:Creator&gt; </a:t>
            </a:r>
          </a:p>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:Description about="http://www.w3.org/staffId/85740"&gt; </a:t>
            </a:r>
          </a:p>
          <a:p>
            <a:pPr>
              <a:buNone/>
            </a:pPr>
            <a:r>
              <a:rPr lang="en-US" sz="1900" smtClean="0">
                <a:solidFill>
                  <a:srgbClr val="0070C0"/>
                </a:solidFill>
              </a:rPr>
              <a:t>	&lt;</a:t>
            </a:r>
            <a:r>
              <a:rPr lang="en-US" sz="1900" i="1" smtClean="0">
                <a:solidFill>
                  <a:srgbClr val="0070C0"/>
                </a:solidFill>
              </a:rPr>
              <a:t>v</a:t>
            </a:r>
            <a:r>
              <a:rPr lang="en-US" sz="1900" smtClean="0">
                <a:solidFill>
                  <a:srgbClr val="0070C0"/>
                </a:solidFill>
              </a:rPr>
              <a:t>:Name&gt;Ora Lassila&lt;/</a:t>
            </a:r>
            <a:r>
              <a:rPr lang="en-US" sz="1900" i="1" smtClean="0">
                <a:solidFill>
                  <a:srgbClr val="0070C0"/>
                </a:solidFill>
              </a:rPr>
              <a:t>v</a:t>
            </a:r>
            <a:r>
              <a:rPr lang="en-US" sz="1900" smtClean="0">
                <a:solidFill>
                  <a:srgbClr val="0070C0"/>
                </a:solidFill>
              </a:rPr>
              <a:t>:Name&gt;</a:t>
            </a:r>
          </a:p>
          <a:p>
            <a:pPr>
              <a:buNone/>
            </a:pPr>
            <a:r>
              <a:rPr lang="en-US" sz="1900" smtClean="0">
                <a:solidFill>
                  <a:srgbClr val="0070C0"/>
                </a:solidFill>
              </a:rPr>
              <a:t>	 &lt;</a:t>
            </a:r>
            <a:r>
              <a:rPr lang="en-US" sz="1900" i="1" smtClean="0">
                <a:solidFill>
                  <a:srgbClr val="0070C0"/>
                </a:solidFill>
              </a:rPr>
              <a:t>v</a:t>
            </a:r>
            <a:r>
              <a:rPr lang="en-US" sz="1900" smtClean="0">
                <a:solidFill>
                  <a:srgbClr val="0070C0"/>
                </a:solidFill>
              </a:rPr>
              <a:t>:Email&gt;lassila@w3.org&lt;/</a:t>
            </a:r>
            <a:r>
              <a:rPr lang="en-US" sz="1900" i="1" smtClean="0">
                <a:solidFill>
                  <a:srgbClr val="0070C0"/>
                </a:solidFill>
              </a:rPr>
              <a:t>v</a:t>
            </a:r>
            <a:r>
              <a:rPr lang="en-US" sz="1900" smtClean="0">
                <a:solidFill>
                  <a:srgbClr val="0070C0"/>
                </a:solidFill>
              </a:rPr>
              <a:t>:Email&gt; </a:t>
            </a:r>
          </a:p>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:Description&gt; </a:t>
            </a:r>
          </a:p>
          <a:p>
            <a:pPr>
              <a:buNone/>
            </a:pPr>
            <a:r>
              <a:rPr lang="en-US" sz="1900" smtClean="0">
                <a:solidFill>
                  <a:srgbClr val="0070C0"/>
                </a:solidFill>
              </a:rPr>
              <a:t>&lt;/</a:t>
            </a:r>
            <a:r>
              <a:rPr lang="en-US" sz="1900" i="1" smtClean="0">
                <a:solidFill>
                  <a:srgbClr val="0070C0"/>
                </a:solidFill>
              </a:rPr>
              <a:t>s</a:t>
            </a:r>
            <a:r>
              <a:rPr lang="en-US" sz="1900" smtClean="0">
                <a:solidFill>
                  <a:srgbClr val="0070C0"/>
                </a:solidFill>
              </a:rPr>
              <a:t>:Creator&gt; </a:t>
            </a:r>
          </a:p>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:Description&gt; </a:t>
            </a:r>
          </a:p>
          <a:p>
            <a:pPr>
              <a:buNone/>
            </a:pPr>
            <a:r>
              <a:rPr lang="en-US" sz="1900" smtClean="0">
                <a:solidFill>
                  <a:srgbClr val="0070C0"/>
                </a:solidFill>
              </a:rPr>
              <a:t>&lt;/</a:t>
            </a:r>
            <a:r>
              <a:rPr lang="en-US" sz="1900" i="1" smtClean="0">
                <a:solidFill>
                  <a:srgbClr val="0070C0"/>
                </a:solidFill>
              </a:rPr>
              <a:t>rdf</a:t>
            </a:r>
            <a:r>
              <a:rPr lang="en-US" sz="1900" smtClean="0">
                <a:solidFill>
                  <a:srgbClr val="0070C0"/>
                </a:solidFill>
              </a:rPr>
              <a:t>:RDF&gt;</a:t>
            </a:r>
            <a:endParaRPr lang="en-US" sz="1900">
              <a:solidFill>
                <a:srgbClr val="0070C0"/>
              </a:solidFill>
            </a:endParaRPr>
          </a:p>
        </p:txBody>
      </p:sp>
      <p:sp>
        <p:nvSpPr>
          <p:cNvPr id="4" name="Content Placeholder 2"/>
          <p:cNvSpPr txBox="1">
            <a:spLocks/>
          </p:cNvSpPr>
          <p:nvPr/>
        </p:nvSpPr>
        <p:spPr>
          <a:xfrm>
            <a:off x="152400" y="0"/>
            <a:ext cx="8229600" cy="3581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:RDF&gt;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:Description about="http://www.w3.org/Home/Lassila"&gt;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s</a:t>
            </a:r>
            <a:r>
              <a:rPr kumimoji="0" lang="en-US" sz="1900" b="0" i="0" u="none" strike="noStrike" kern="1200" cap="none" spc="0" normalizeH="0" baseline="0" noProof="0" smtClean="0">
                <a:ln>
                  <a:noFill/>
                </a:ln>
                <a:solidFill>
                  <a:schemeClr val="tx1"/>
                </a:solidFill>
                <a:effectLst/>
                <a:uLnTx/>
                <a:uFillTx/>
                <a:latin typeface="+mn-lt"/>
                <a:ea typeface="+mn-ea"/>
                <a:cs typeface="+mn-cs"/>
              </a:rPr>
              <a:t>:Creator </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:resource="http://www.w3.org/staffId/85740"/&gt;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:Description&gt;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:Description about="http://www.w3.org/staffId/85740"&gt;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900" smtClean="0"/>
              <a:t>	</a:t>
            </a: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v</a:t>
            </a:r>
            <a:r>
              <a:rPr kumimoji="0" lang="en-US" sz="1900" b="0" i="0" u="none" strike="noStrike" kern="1200" cap="none" spc="0" normalizeH="0" baseline="0" noProof="0" smtClean="0">
                <a:ln>
                  <a:noFill/>
                </a:ln>
                <a:solidFill>
                  <a:schemeClr val="tx1"/>
                </a:solidFill>
                <a:effectLst/>
                <a:uLnTx/>
                <a:uFillTx/>
                <a:latin typeface="+mn-lt"/>
                <a:ea typeface="+mn-ea"/>
                <a:cs typeface="+mn-cs"/>
              </a:rPr>
              <a:t>:Name&gt;Ora Lassila&lt;/</a:t>
            </a:r>
            <a:r>
              <a:rPr kumimoji="0" lang="en-US" sz="1900" b="0" i="1" u="none" strike="noStrike" kern="1200" cap="none" spc="0" normalizeH="0" baseline="0" noProof="0" smtClean="0">
                <a:ln>
                  <a:noFill/>
                </a:ln>
                <a:solidFill>
                  <a:schemeClr val="tx1"/>
                </a:solidFill>
                <a:effectLst/>
                <a:uLnTx/>
                <a:uFillTx/>
                <a:latin typeface="+mn-lt"/>
                <a:ea typeface="+mn-ea"/>
                <a:cs typeface="+mn-cs"/>
              </a:rPr>
              <a:t>v</a:t>
            </a:r>
            <a:r>
              <a:rPr kumimoji="0" lang="en-US" sz="1900" b="0" i="0" u="none" strike="noStrike" kern="1200" cap="none" spc="0" normalizeH="0" baseline="0" noProof="0" smtClean="0">
                <a:ln>
                  <a:noFill/>
                </a:ln>
                <a:solidFill>
                  <a:schemeClr val="tx1"/>
                </a:solidFill>
                <a:effectLst/>
                <a:uLnTx/>
                <a:uFillTx/>
                <a:latin typeface="+mn-lt"/>
                <a:ea typeface="+mn-ea"/>
                <a:cs typeface="+mn-cs"/>
              </a:rPr>
              <a:t>:Name&gt;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900" smtClean="0"/>
              <a:t>	</a:t>
            </a: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v</a:t>
            </a:r>
            <a:r>
              <a:rPr kumimoji="0" lang="en-US" sz="1900" b="0" i="0" u="none" strike="noStrike" kern="1200" cap="none" spc="0" normalizeH="0" baseline="0" noProof="0" smtClean="0">
                <a:ln>
                  <a:noFill/>
                </a:ln>
                <a:solidFill>
                  <a:schemeClr val="tx1"/>
                </a:solidFill>
                <a:effectLst/>
                <a:uLnTx/>
                <a:uFillTx/>
                <a:latin typeface="+mn-lt"/>
                <a:ea typeface="+mn-ea"/>
                <a:cs typeface="+mn-cs"/>
              </a:rPr>
              <a:t>:Email&gt;lassila@w3.org&lt;/</a:t>
            </a:r>
            <a:r>
              <a:rPr kumimoji="0" lang="en-US" sz="1900" b="0" i="1" u="none" strike="noStrike" kern="1200" cap="none" spc="0" normalizeH="0" baseline="0" noProof="0" smtClean="0">
                <a:ln>
                  <a:noFill/>
                </a:ln>
                <a:solidFill>
                  <a:schemeClr val="tx1"/>
                </a:solidFill>
                <a:effectLst/>
                <a:uLnTx/>
                <a:uFillTx/>
                <a:latin typeface="+mn-lt"/>
                <a:ea typeface="+mn-ea"/>
                <a:cs typeface="+mn-cs"/>
              </a:rPr>
              <a:t>v</a:t>
            </a:r>
            <a:r>
              <a:rPr kumimoji="0" lang="en-US" sz="1900" b="0" i="0" u="none" strike="noStrike" kern="1200" cap="none" spc="0" normalizeH="0" baseline="0" noProof="0" smtClean="0">
                <a:ln>
                  <a:noFill/>
                </a:ln>
                <a:solidFill>
                  <a:schemeClr val="tx1"/>
                </a:solidFill>
                <a:effectLst/>
                <a:uLnTx/>
                <a:uFillTx/>
                <a:latin typeface="+mn-lt"/>
                <a:ea typeface="+mn-ea"/>
                <a:cs typeface="+mn-cs"/>
              </a:rPr>
              <a:t>:Email&gt;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:Description&gt;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a:t>
            </a:r>
            <a:r>
              <a:rPr kumimoji="0" lang="en-US" sz="1900" b="0" i="1" u="none" strike="noStrike" kern="1200" cap="none" spc="0" normalizeH="0" baseline="0" noProof="0" smtClean="0">
                <a:ln>
                  <a:noFill/>
                </a:ln>
                <a:solidFill>
                  <a:schemeClr val="tx1"/>
                </a:solidFill>
                <a:effectLst/>
                <a:uLnTx/>
                <a:uFillTx/>
                <a:latin typeface="+mn-lt"/>
                <a:ea typeface="+mn-ea"/>
                <a:cs typeface="+mn-cs"/>
              </a:rPr>
              <a:t>rdf</a:t>
            </a:r>
            <a:r>
              <a:rPr kumimoji="0" lang="en-US" sz="1900" b="0" i="0" u="none" strike="noStrike" kern="1200" cap="none" spc="0" normalizeH="0" baseline="0" noProof="0" smtClean="0">
                <a:ln>
                  <a:noFill/>
                </a:ln>
                <a:solidFill>
                  <a:schemeClr val="tx1"/>
                </a:solidFill>
                <a:effectLst/>
                <a:uLnTx/>
                <a:uFillTx/>
                <a:latin typeface="+mn-lt"/>
                <a:ea typeface="+mn-ea"/>
                <a:cs typeface="+mn-cs"/>
              </a:rPr>
              <a:t>:RDF&gt;</a:t>
            </a:r>
          </a:p>
        </p:txBody>
      </p:sp>
      <p:sp>
        <p:nvSpPr>
          <p:cNvPr id="7" name="Rectangle 6"/>
          <p:cNvSpPr/>
          <p:nvPr/>
        </p:nvSpPr>
        <p:spPr>
          <a:xfrm>
            <a:off x="7620000" y="0"/>
            <a:ext cx="1524000" cy="762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tx1">
                    <a:lumMod val="95000"/>
                    <a:lumOff val="5000"/>
                  </a:schemeClr>
                </a:solidFill>
              </a:rPr>
              <a:t>Cách 1</a:t>
            </a:r>
            <a:endParaRPr lang="en-US" sz="2800" b="1">
              <a:solidFill>
                <a:schemeClr val="tx1">
                  <a:lumMod val="95000"/>
                  <a:lumOff val="5000"/>
                </a:schemeClr>
              </a:solidFill>
            </a:endParaRPr>
          </a:p>
        </p:txBody>
      </p:sp>
      <p:sp>
        <p:nvSpPr>
          <p:cNvPr id="8" name="Rectangle 7"/>
          <p:cNvSpPr/>
          <p:nvPr/>
        </p:nvSpPr>
        <p:spPr>
          <a:xfrm>
            <a:off x="7620000" y="6096000"/>
            <a:ext cx="1524000" cy="762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70C0"/>
                </a:solidFill>
              </a:rPr>
              <a:t>Cách 2</a:t>
            </a:r>
            <a:endParaRPr lang="en-US" sz="2800" b="1">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300" smtClean="0"/>
              <a:t>&lt;</a:t>
            </a:r>
            <a:r>
              <a:rPr lang="en-US" sz="2300" i="1" smtClean="0"/>
              <a:t>rdf</a:t>
            </a:r>
            <a:r>
              <a:rPr lang="en-US" sz="2300" smtClean="0"/>
              <a:t>:RDF&gt; </a:t>
            </a:r>
          </a:p>
          <a:p>
            <a:pPr>
              <a:buNone/>
            </a:pPr>
            <a:r>
              <a:rPr lang="en-US" sz="2300" smtClean="0"/>
              <a:t>&lt;</a:t>
            </a:r>
            <a:r>
              <a:rPr lang="en-US" sz="2300" i="1" smtClean="0"/>
              <a:t>rdf</a:t>
            </a:r>
            <a:r>
              <a:rPr lang="en-US" sz="2300" smtClean="0"/>
              <a:t>:Description about="http://www.w3.org/Home/Lassila"&gt; &lt;</a:t>
            </a:r>
            <a:r>
              <a:rPr lang="en-US" sz="2300" i="1" smtClean="0"/>
              <a:t>s</a:t>
            </a:r>
            <a:r>
              <a:rPr lang="en-US" sz="2300" smtClean="0"/>
              <a:t>:Creator&gt; </a:t>
            </a:r>
          </a:p>
          <a:p>
            <a:pPr>
              <a:buNone/>
            </a:pPr>
            <a:r>
              <a:rPr lang="en-US" sz="2300" smtClean="0"/>
              <a:t>		&lt;</a:t>
            </a:r>
            <a:r>
              <a:rPr lang="en-US" sz="2300" i="1" smtClean="0"/>
              <a:t>s</a:t>
            </a:r>
            <a:r>
              <a:rPr lang="en-US" sz="2300" smtClean="0"/>
              <a:t>:Person about="http://www.w3.org/staffId/85740"&gt; 		&lt;</a:t>
            </a:r>
            <a:r>
              <a:rPr lang="en-US" sz="2300" i="1" smtClean="0"/>
              <a:t>v</a:t>
            </a:r>
            <a:r>
              <a:rPr lang="en-US" sz="2300" smtClean="0"/>
              <a:t>:Name&gt;Ora Lassila&lt;/</a:t>
            </a:r>
            <a:r>
              <a:rPr lang="en-US" sz="2300" i="1" smtClean="0"/>
              <a:t>v</a:t>
            </a:r>
            <a:r>
              <a:rPr lang="en-US" sz="2300" smtClean="0"/>
              <a:t>:Name&gt; 				&lt;</a:t>
            </a:r>
            <a:r>
              <a:rPr lang="en-US" sz="2300" i="1" smtClean="0"/>
              <a:t>v</a:t>
            </a:r>
            <a:r>
              <a:rPr lang="en-US" sz="2300" smtClean="0"/>
              <a:t>:Email&gt;lassila@w3.org&lt;/</a:t>
            </a:r>
            <a:r>
              <a:rPr lang="en-US" sz="2300" i="1" smtClean="0"/>
              <a:t>v</a:t>
            </a:r>
            <a:r>
              <a:rPr lang="en-US" sz="2300" smtClean="0"/>
              <a:t>:Email&gt; </a:t>
            </a:r>
          </a:p>
          <a:p>
            <a:pPr>
              <a:buNone/>
            </a:pPr>
            <a:r>
              <a:rPr lang="en-US" sz="2300" smtClean="0"/>
              <a:t>		&lt;/</a:t>
            </a:r>
            <a:r>
              <a:rPr lang="en-US" sz="2300" i="1" smtClean="0"/>
              <a:t>s</a:t>
            </a:r>
            <a:r>
              <a:rPr lang="en-US" sz="2300" smtClean="0"/>
              <a:t>:Person&gt;</a:t>
            </a:r>
          </a:p>
          <a:p>
            <a:pPr>
              <a:buNone/>
            </a:pPr>
            <a:r>
              <a:rPr lang="en-US" sz="2300" smtClean="0"/>
              <a:t> 	&lt;/</a:t>
            </a:r>
            <a:r>
              <a:rPr lang="en-US" sz="2300" i="1" smtClean="0"/>
              <a:t>s</a:t>
            </a:r>
            <a:r>
              <a:rPr lang="en-US" sz="2300" smtClean="0"/>
              <a:t>:Creator&gt; </a:t>
            </a:r>
          </a:p>
          <a:p>
            <a:pPr>
              <a:buNone/>
            </a:pPr>
            <a:r>
              <a:rPr lang="en-US" sz="2300" smtClean="0"/>
              <a:t>&lt;/</a:t>
            </a:r>
            <a:r>
              <a:rPr lang="en-US" sz="2300" i="1" smtClean="0"/>
              <a:t>rdf</a:t>
            </a:r>
            <a:r>
              <a:rPr lang="en-US" sz="2300" smtClean="0"/>
              <a:t>:Description&gt; </a:t>
            </a:r>
          </a:p>
          <a:p>
            <a:pPr>
              <a:buNone/>
            </a:pPr>
            <a:r>
              <a:rPr lang="en-US" sz="2300" smtClean="0"/>
              <a:t>&lt;/</a:t>
            </a:r>
            <a:r>
              <a:rPr lang="en-US" sz="2300" i="1" smtClean="0"/>
              <a:t>rdf</a:t>
            </a:r>
            <a:r>
              <a:rPr lang="en-US" sz="2300" smtClean="0"/>
              <a:t>:RDF&gt;</a:t>
            </a:r>
            <a:endParaRPr lang="en-US" sz="2300"/>
          </a:p>
        </p:txBody>
      </p:sp>
      <p:sp>
        <p:nvSpPr>
          <p:cNvPr id="4" name="Rectangle 3"/>
          <p:cNvSpPr/>
          <p:nvPr/>
        </p:nvSpPr>
        <p:spPr>
          <a:xfrm>
            <a:off x="7620000" y="762000"/>
            <a:ext cx="1524000" cy="762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70C0"/>
                </a:solidFill>
              </a:rPr>
              <a:t>Cách 3</a:t>
            </a:r>
            <a:endParaRPr lang="en-US" sz="2800" b="1">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mtClean="0"/>
              <a:t>Simple </a:t>
            </a:r>
            <a:r>
              <a:rPr lang="en-US" b="1" smtClean="0"/>
              <a:t>Bag</a:t>
            </a:r>
            <a:r>
              <a:rPr lang="en-US" smtClean="0"/>
              <a:t> container</a:t>
            </a:r>
            <a:endParaRPr lang="en-US"/>
          </a:p>
        </p:txBody>
      </p:sp>
      <p:sp>
        <p:nvSpPr>
          <p:cNvPr id="5" name="Rectangle 4"/>
          <p:cNvSpPr/>
          <p:nvPr/>
        </p:nvSpPr>
        <p:spPr>
          <a:xfrm>
            <a:off x="304800" y="838200"/>
            <a:ext cx="8305800" cy="461665"/>
          </a:xfrm>
          <a:prstGeom prst="rect">
            <a:avLst/>
          </a:prstGeom>
        </p:spPr>
        <p:txBody>
          <a:bodyPr wrap="square">
            <a:spAutoFit/>
          </a:bodyPr>
          <a:lstStyle/>
          <a:p>
            <a:r>
              <a:rPr lang="en-US" sz="2400" i="1" smtClean="0"/>
              <a:t>The students in course 6.001 are Amy, Tim, John, Mary, and Sue.</a:t>
            </a:r>
            <a:endParaRPr lang="en-US" sz="2400"/>
          </a:p>
        </p:txBody>
      </p:sp>
      <p:pic>
        <p:nvPicPr>
          <p:cNvPr id="6" name="Picture 2"/>
          <p:cNvPicPr>
            <a:picLocks noChangeAspect="1" noChangeArrowheads="1"/>
          </p:cNvPicPr>
          <p:nvPr/>
        </p:nvPicPr>
        <p:blipFill>
          <a:blip r:embed="rId2" cstate="print"/>
          <a:srcRect/>
          <a:stretch>
            <a:fillRect/>
          </a:stretch>
        </p:blipFill>
        <p:spPr bwMode="auto">
          <a:xfrm>
            <a:off x="1600200" y="1295400"/>
            <a:ext cx="5410200" cy="511533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a:bodyPr>
          <a:lstStyle/>
          <a:p>
            <a:pPr>
              <a:buNone/>
            </a:pPr>
            <a:r>
              <a:rPr lang="en-US" sz="2400" smtClean="0"/>
              <a:t>&lt;</a:t>
            </a:r>
            <a:r>
              <a:rPr lang="en-US" sz="2400" i="1" smtClean="0"/>
              <a:t>rdf</a:t>
            </a:r>
            <a:r>
              <a:rPr lang="en-US" sz="2400" smtClean="0"/>
              <a:t>:RDF&gt; </a:t>
            </a:r>
          </a:p>
          <a:p>
            <a:pPr>
              <a:buNone/>
            </a:pPr>
            <a:r>
              <a:rPr lang="en-US" sz="2400" smtClean="0"/>
              <a:t>&lt;</a:t>
            </a:r>
            <a:r>
              <a:rPr lang="en-US" sz="2400" i="1" smtClean="0"/>
              <a:t>rdf</a:t>
            </a:r>
            <a:r>
              <a:rPr lang="en-US" sz="2400" smtClean="0"/>
              <a:t>:Description about="http://mycollege.edu/courses/6.001"&gt; &lt;</a:t>
            </a:r>
            <a:r>
              <a:rPr lang="en-US" sz="2400" i="1" smtClean="0"/>
              <a:t>s</a:t>
            </a:r>
            <a:r>
              <a:rPr lang="en-US" sz="2400" smtClean="0"/>
              <a:t>:students&gt; </a:t>
            </a:r>
          </a:p>
          <a:p>
            <a:pPr>
              <a:buNone/>
            </a:pPr>
            <a:r>
              <a:rPr lang="en-US" sz="2400" smtClean="0"/>
              <a:t>	&lt;</a:t>
            </a:r>
            <a:r>
              <a:rPr lang="en-US" sz="2400" i="1" smtClean="0"/>
              <a:t>rdf</a:t>
            </a:r>
            <a:r>
              <a:rPr lang="en-US" sz="2400" smtClean="0"/>
              <a:t>:Bag&gt; </a:t>
            </a:r>
          </a:p>
          <a:p>
            <a:pPr>
              <a:buNone/>
            </a:pPr>
            <a:r>
              <a:rPr lang="en-US" sz="2400" smtClean="0"/>
              <a:t>	&lt;</a:t>
            </a:r>
            <a:r>
              <a:rPr lang="en-US" sz="2400" i="1" smtClean="0"/>
              <a:t>rdf</a:t>
            </a:r>
            <a:r>
              <a:rPr lang="en-US" sz="2400" smtClean="0"/>
              <a:t>:li resource="http://mycollege.edu/students/Amy"/&gt; </a:t>
            </a:r>
          </a:p>
          <a:p>
            <a:pPr>
              <a:buNone/>
            </a:pPr>
            <a:r>
              <a:rPr lang="en-US" sz="2400" smtClean="0"/>
              <a:t>	&lt;</a:t>
            </a:r>
            <a:r>
              <a:rPr lang="en-US" sz="2400" i="1" smtClean="0"/>
              <a:t>rdf</a:t>
            </a:r>
            <a:r>
              <a:rPr lang="en-US" sz="2400" smtClean="0"/>
              <a:t>:li resource="http://mycollege.edu/students/Tim"/&gt; </a:t>
            </a:r>
          </a:p>
          <a:p>
            <a:pPr>
              <a:buNone/>
            </a:pPr>
            <a:r>
              <a:rPr lang="en-US" sz="2400" smtClean="0"/>
              <a:t>	&lt;</a:t>
            </a:r>
            <a:r>
              <a:rPr lang="en-US" sz="2400" i="1" smtClean="0"/>
              <a:t>rdf</a:t>
            </a:r>
            <a:r>
              <a:rPr lang="en-US" sz="2400" smtClean="0"/>
              <a:t>:li resource="http://mycollege.edu/students/John"/&gt;</a:t>
            </a:r>
          </a:p>
          <a:p>
            <a:pPr>
              <a:buNone/>
            </a:pPr>
            <a:r>
              <a:rPr lang="en-US" sz="2400" smtClean="0"/>
              <a:t>	 &lt;</a:t>
            </a:r>
            <a:r>
              <a:rPr lang="en-US" sz="2400" i="1" smtClean="0"/>
              <a:t>rdf</a:t>
            </a:r>
            <a:r>
              <a:rPr lang="en-US" sz="2400" smtClean="0"/>
              <a:t>:li resource="http://mycollege.edu/students/Mary"/&gt; </a:t>
            </a:r>
          </a:p>
          <a:p>
            <a:pPr>
              <a:buNone/>
            </a:pPr>
            <a:r>
              <a:rPr lang="en-US" sz="2400" smtClean="0"/>
              <a:t>	&lt;</a:t>
            </a:r>
            <a:r>
              <a:rPr lang="en-US" sz="2400" i="1" smtClean="0"/>
              <a:t>rdf</a:t>
            </a:r>
            <a:r>
              <a:rPr lang="en-US" sz="2400" smtClean="0"/>
              <a:t>:li resource="http://mycollege.edu/students/Sue"/&gt; &lt;/</a:t>
            </a:r>
            <a:r>
              <a:rPr lang="en-US" sz="2400" i="1" smtClean="0"/>
              <a:t>rdf</a:t>
            </a:r>
            <a:r>
              <a:rPr lang="en-US" sz="2400" smtClean="0"/>
              <a:t>:Bag&gt; </a:t>
            </a:r>
          </a:p>
          <a:p>
            <a:pPr>
              <a:buNone/>
            </a:pPr>
            <a:r>
              <a:rPr lang="en-US" sz="2400" smtClean="0"/>
              <a:t>&lt;/</a:t>
            </a:r>
            <a:r>
              <a:rPr lang="en-US" sz="2400" i="1" smtClean="0"/>
              <a:t>s</a:t>
            </a:r>
            <a:r>
              <a:rPr lang="en-US" sz="2400" smtClean="0"/>
              <a:t>:students&gt; </a:t>
            </a:r>
          </a:p>
          <a:p>
            <a:pPr>
              <a:buNone/>
            </a:pPr>
            <a:r>
              <a:rPr lang="en-US" sz="2400" smtClean="0"/>
              <a:t>&lt;/</a:t>
            </a:r>
            <a:r>
              <a:rPr lang="en-US" sz="2400" i="1" smtClean="0"/>
              <a:t>rdf</a:t>
            </a:r>
            <a:r>
              <a:rPr lang="en-US" sz="2400" smtClean="0"/>
              <a:t>:Description&gt;</a:t>
            </a:r>
          </a:p>
          <a:p>
            <a:pPr>
              <a:buNone/>
            </a:pPr>
            <a:r>
              <a:rPr lang="en-US" sz="2400" smtClean="0"/>
              <a:t> &lt;/</a:t>
            </a:r>
            <a:r>
              <a:rPr lang="en-US" sz="2400" i="1" smtClean="0"/>
              <a:t>rdf</a:t>
            </a:r>
            <a:r>
              <a:rPr lang="en-US" sz="2400" smtClean="0"/>
              <a:t>:RDF&gt;</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example</a:t>
            </a:r>
            <a:endParaRPr lang="en-US"/>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152400" y="1752600"/>
            <a:ext cx="8468428" cy="4419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smtClean="0"/>
              <a:t/>
            </a:r>
            <a:br>
              <a:rPr lang="en-US" smtClean="0"/>
            </a:br>
            <a:r>
              <a:rPr lang="en-US" smtClean="0"/>
              <a:t>written in RDF/XML</a:t>
            </a:r>
            <a:br>
              <a:rPr lang="en-US" smtClean="0"/>
            </a:br>
            <a:endParaRPr lang="en-US"/>
          </a:p>
        </p:txBody>
      </p:sp>
      <p:sp>
        <p:nvSpPr>
          <p:cNvPr id="3" name="Content Placeholder 2"/>
          <p:cNvSpPr>
            <a:spLocks noGrp="1"/>
          </p:cNvSpPr>
          <p:nvPr>
            <p:ph idx="1"/>
          </p:nvPr>
        </p:nvSpPr>
        <p:spPr>
          <a:xfrm>
            <a:off x="381000" y="1295400"/>
            <a:ext cx="8229600" cy="4525963"/>
          </a:xfrm>
        </p:spPr>
        <p:txBody>
          <a:bodyPr>
            <a:normAutofit lnSpcReduction="10000"/>
          </a:bodyPr>
          <a:lstStyle/>
          <a:p>
            <a:pPr>
              <a:buNone/>
            </a:pPr>
            <a:r>
              <a:rPr lang="en-US" sz="2400" smtClean="0"/>
              <a:t>&lt;</a:t>
            </a:r>
            <a:r>
              <a:rPr lang="en-US" sz="2400" i="1" smtClean="0"/>
              <a:t>rdf</a:t>
            </a:r>
            <a:r>
              <a:rPr lang="en-US" sz="2400" smtClean="0"/>
              <a:t>:RDF&gt; </a:t>
            </a:r>
          </a:p>
          <a:p>
            <a:pPr>
              <a:buNone/>
            </a:pPr>
            <a:r>
              <a:rPr lang="en-US" sz="2400" smtClean="0"/>
              <a:t>&lt;</a:t>
            </a:r>
            <a:r>
              <a:rPr lang="en-US" sz="2400" i="1" smtClean="0"/>
              <a:t>rdf</a:t>
            </a:r>
            <a:r>
              <a:rPr lang="en-US" sz="2400" smtClean="0"/>
              <a:t>:Description about="http://x.org/packages/X11"&gt; &lt;</a:t>
            </a:r>
            <a:r>
              <a:rPr lang="en-US" sz="2400" i="1" smtClean="0"/>
              <a:t>s</a:t>
            </a:r>
            <a:r>
              <a:rPr lang="en-US" sz="2400" smtClean="0"/>
              <a:t>:DistributionSite&gt; </a:t>
            </a:r>
          </a:p>
          <a:p>
            <a:pPr>
              <a:buNone/>
            </a:pPr>
            <a:r>
              <a:rPr lang="en-US" sz="2400" smtClean="0"/>
              <a:t>	&lt;</a:t>
            </a:r>
            <a:r>
              <a:rPr lang="en-US" sz="2400" i="1" smtClean="0"/>
              <a:t>rdf</a:t>
            </a:r>
            <a:r>
              <a:rPr lang="en-US" sz="2400" smtClean="0"/>
              <a:t>:Alt&gt; </a:t>
            </a:r>
          </a:p>
          <a:p>
            <a:pPr>
              <a:buNone/>
            </a:pPr>
            <a:r>
              <a:rPr lang="en-US" sz="2400" smtClean="0"/>
              <a:t>		&lt;</a:t>
            </a:r>
            <a:r>
              <a:rPr lang="en-US" sz="2400" i="1" smtClean="0"/>
              <a:t>rdf</a:t>
            </a:r>
            <a:r>
              <a:rPr lang="en-US" sz="2400" smtClean="0"/>
              <a:t>:li resource="ftp://ftp.x.org"/&gt; </a:t>
            </a:r>
          </a:p>
          <a:p>
            <a:pPr>
              <a:buNone/>
            </a:pPr>
            <a:r>
              <a:rPr lang="en-US" sz="2400" smtClean="0"/>
              <a:t>		&lt;</a:t>
            </a:r>
            <a:r>
              <a:rPr lang="en-US" sz="2400" i="1" smtClean="0"/>
              <a:t>rdf</a:t>
            </a:r>
            <a:r>
              <a:rPr lang="en-US" sz="2400" smtClean="0"/>
              <a:t>:li resource="ftp://ftp.cs.purdue.edu"/&gt; </a:t>
            </a:r>
          </a:p>
          <a:p>
            <a:pPr>
              <a:buNone/>
            </a:pPr>
            <a:r>
              <a:rPr lang="en-US" sz="2400" smtClean="0"/>
              <a:t>		&lt;</a:t>
            </a:r>
            <a:r>
              <a:rPr lang="en-US" sz="2400" i="1" smtClean="0"/>
              <a:t>rdf</a:t>
            </a:r>
            <a:r>
              <a:rPr lang="en-US" sz="2400" smtClean="0"/>
              <a:t>:li resource="ftp://ftp.eu.net"/&gt;</a:t>
            </a:r>
          </a:p>
          <a:p>
            <a:pPr>
              <a:buNone/>
            </a:pPr>
            <a:r>
              <a:rPr lang="en-US" sz="2400" smtClean="0"/>
              <a:t>	 &lt;/</a:t>
            </a:r>
            <a:r>
              <a:rPr lang="en-US" sz="2400" i="1" smtClean="0"/>
              <a:t>rdf</a:t>
            </a:r>
            <a:r>
              <a:rPr lang="en-US" sz="2400" smtClean="0"/>
              <a:t>:Alt&gt; </a:t>
            </a:r>
          </a:p>
          <a:p>
            <a:pPr>
              <a:buNone/>
            </a:pPr>
            <a:r>
              <a:rPr lang="en-US" sz="2400" smtClean="0"/>
              <a:t>	&lt;/</a:t>
            </a:r>
            <a:r>
              <a:rPr lang="en-US" sz="2400" i="1" smtClean="0"/>
              <a:t>s</a:t>
            </a:r>
            <a:r>
              <a:rPr lang="en-US" sz="2400" smtClean="0"/>
              <a:t>:DistributionSite&gt; </a:t>
            </a:r>
          </a:p>
          <a:p>
            <a:pPr>
              <a:buNone/>
            </a:pPr>
            <a:r>
              <a:rPr lang="en-US" sz="2400" smtClean="0"/>
              <a:t>&lt;/</a:t>
            </a:r>
            <a:r>
              <a:rPr lang="en-US" sz="2400" i="1" smtClean="0"/>
              <a:t>rdf</a:t>
            </a:r>
            <a:r>
              <a:rPr lang="en-US" sz="2400" smtClean="0"/>
              <a:t>:Description&gt; </a:t>
            </a:r>
          </a:p>
          <a:p>
            <a:pPr>
              <a:buNone/>
            </a:pPr>
            <a:r>
              <a:rPr lang="en-US" sz="2400" smtClean="0"/>
              <a:t>&lt;/</a:t>
            </a:r>
            <a:r>
              <a:rPr lang="en-US" sz="2400" i="1" smtClean="0"/>
              <a:t>rdf</a:t>
            </a:r>
            <a:r>
              <a:rPr lang="en-US" sz="2400" smtClean="0"/>
              <a:t>:RDF&gt;</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lstStyle/>
          <a:p>
            <a:endParaRPr lang="en-US"/>
          </a:p>
        </p:txBody>
      </p:sp>
      <p:sp>
        <p:nvSpPr>
          <p:cNvPr id="3" name="Content Placeholder 2"/>
          <p:cNvSpPr>
            <a:spLocks noGrp="1"/>
          </p:cNvSpPr>
          <p:nvPr>
            <p:ph idx="1"/>
          </p:nvPr>
        </p:nvSpPr>
        <p:spPr>
          <a:xfrm>
            <a:off x="304800" y="1143000"/>
            <a:ext cx="8610600" cy="5334000"/>
          </a:xfrm>
        </p:spPr>
        <p:txBody>
          <a:bodyPr>
            <a:normAutofit fontScale="92500" lnSpcReduction="20000"/>
          </a:bodyPr>
          <a:lstStyle/>
          <a:p>
            <a:pPr>
              <a:buNone/>
            </a:pPr>
            <a:r>
              <a:rPr lang="en-US" smtClean="0">
                <a:latin typeface="Times New Roman" pitchFamily="18" charset="0"/>
                <a:cs typeface="Times New Roman" pitchFamily="18" charset="0"/>
              </a:rPr>
              <a:t>Động vật bao gồm Male và Female</a:t>
            </a:r>
          </a:p>
          <a:p>
            <a:pPr>
              <a:buNone/>
            </a:pPr>
            <a:endParaRPr lang="en-US" smtClean="0"/>
          </a:p>
          <a:p>
            <a:pPr>
              <a:buNone/>
            </a:pPr>
            <a:endParaRPr lang="en-US" smtClean="0"/>
          </a:p>
          <a:p>
            <a:pPr marL="0" indent="0">
              <a:buNone/>
            </a:pPr>
            <a:endParaRPr lang="en-US" smtClean="0">
              <a:latin typeface="Times New Roman" pitchFamily="18" charset="0"/>
              <a:cs typeface="Times New Roman" pitchFamily="18" charset="0"/>
            </a:endParaRPr>
          </a:p>
          <a:p>
            <a:pPr marL="0" indent="0">
              <a:buNone/>
            </a:pPr>
            <a:r>
              <a:rPr lang="en-US" smtClean="0">
                <a:latin typeface="Times New Roman" pitchFamily="18" charset="0"/>
                <a:cs typeface="Times New Roman" pitchFamily="18" charset="0"/>
              </a:rPr>
              <a:t>Male là lớp con của </a:t>
            </a:r>
            <a:r>
              <a:rPr lang="vi-VN" smtClean="0">
                <a:latin typeface="Times New Roman" pitchFamily="18" charset="0"/>
                <a:cs typeface="Times New Roman" pitchFamily="18" charset="0"/>
              </a:rPr>
              <a:t>đối tượng</a:t>
            </a:r>
            <a:r>
              <a:rPr lang="en-US" smtClean="0">
                <a:latin typeface="Times New Roman" pitchFamily="18" charset="0"/>
                <a:cs typeface="Times New Roman" pitchFamily="18" charset="0"/>
              </a:rPr>
              <a:t> được định danh</a:t>
            </a:r>
            <a:r>
              <a:rPr lang="vi-VN" smtClean="0">
                <a:latin typeface="Times New Roman" pitchFamily="18" charset="0"/>
                <a:cs typeface="Times New Roman" pitchFamily="18" charset="0"/>
              </a:rPr>
              <a:t> tài nguyên </a:t>
            </a:r>
            <a:r>
              <a:rPr lang="en-US" smtClean="0">
                <a:latin typeface="Times New Roman" pitchFamily="18" charset="0"/>
                <a:cs typeface="Times New Roman" pitchFamily="18" charset="0"/>
              </a:rPr>
              <a:t>là</a:t>
            </a:r>
            <a:r>
              <a:rPr lang="vi-VN" smtClean="0">
                <a:latin typeface="Times New Roman" pitchFamily="18" charset="0"/>
                <a:cs typeface="Times New Roman" pitchFamily="18" charset="0"/>
              </a:rPr>
              <a:t> </a:t>
            </a:r>
            <a:r>
              <a:rPr lang="en-US" smtClean="0">
                <a:latin typeface="Times New Roman" pitchFamily="18" charset="0"/>
                <a:cs typeface="Times New Roman" pitchFamily="18" charset="0"/>
              </a:rPr>
              <a:t>Animal</a:t>
            </a: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r>
              <a:rPr lang="en-US" smtClean="0">
                <a:latin typeface="Times New Roman" pitchFamily="18" charset="0"/>
                <a:cs typeface="Times New Roman" pitchFamily="18" charset="0"/>
              </a:rPr>
              <a:t>Một số là Female, nhưng, khống có trường hợp nào vừa là Male vừa là Female vi thế nên 2 class này là disjoint </a:t>
            </a:r>
          </a:p>
          <a:p>
            <a:pPr>
              <a:buNone/>
            </a:pPr>
            <a:endParaRPr lang="en-US" smtClean="0"/>
          </a:p>
          <a:p>
            <a:pPr>
              <a:buNone/>
            </a:pPr>
            <a:endParaRPr lang="en-US" smtClean="0"/>
          </a:p>
          <a:p>
            <a:pPr>
              <a:buNone/>
            </a:pPr>
            <a:endParaRPr lang="en-US" smtClean="0"/>
          </a:p>
        </p:txBody>
      </p:sp>
      <p:pic>
        <p:nvPicPr>
          <p:cNvPr id="1027" name="Picture 3"/>
          <p:cNvPicPr>
            <a:picLocks noChangeAspect="1" noChangeArrowheads="1"/>
          </p:cNvPicPr>
          <p:nvPr/>
        </p:nvPicPr>
        <p:blipFill>
          <a:blip r:embed="rId2" cstate="print"/>
          <a:srcRect/>
          <a:stretch>
            <a:fillRect/>
          </a:stretch>
        </p:blipFill>
        <p:spPr bwMode="auto">
          <a:xfrm>
            <a:off x="533400" y="1600200"/>
            <a:ext cx="7162800" cy="116784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685800" y="3810000"/>
            <a:ext cx="6934200" cy="124598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itchFamily="18" charset="0"/>
                <a:cs typeface="Times New Roman" pitchFamily="18" charset="0"/>
              </a:rPr>
              <a:t>SPARQL </a:t>
            </a:r>
            <a:endParaRPr lang="en-US"/>
          </a:p>
        </p:txBody>
      </p:sp>
      <p:sp>
        <p:nvSpPr>
          <p:cNvPr id="3" name="Content Placeholder 2"/>
          <p:cNvSpPr>
            <a:spLocks noGrp="1"/>
          </p:cNvSpPr>
          <p:nvPr>
            <p:ph idx="1"/>
          </p:nvPr>
        </p:nvSpPr>
        <p:spPr>
          <a:xfrm>
            <a:off x="304800" y="1676400"/>
            <a:ext cx="8610600" cy="4525963"/>
          </a:xfrm>
        </p:spPr>
        <p:txBody>
          <a:bodyPr>
            <a:normAutofit fontScale="85000" lnSpcReduction="10000"/>
          </a:bodyPr>
          <a:lstStyle/>
          <a:p>
            <a:pPr algn="just"/>
            <a:r>
              <a:rPr lang="en-US" smtClean="0">
                <a:latin typeface="Times New Roman" pitchFamily="18" charset="0"/>
                <a:cs typeface="Times New Roman" pitchFamily="18" charset="0"/>
              </a:rPr>
              <a:t>M</a:t>
            </a:r>
            <a:r>
              <a:rPr lang="vi-VN" smtClean="0">
                <a:latin typeface="Times New Roman" pitchFamily="18" charset="0"/>
                <a:cs typeface="Times New Roman" pitchFamily="18" charset="0"/>
              </a:rPr>
              <a:t>ột truy vấn SPARQL cũng có thể được thực thi trong bất kỳ cơ sở dữ liệu nào mà có thể được xem như RDF thông qua phần mềm trung gian (middleware). Ví dụ, cơ sở dữ liệu quan hệ có thể được yêu cầu truy vấn với SPARQL bằng việc sử dụng phần mềm ánh xạ cơ sở dữ liệu quan hệ sang RDF - </a:t>
            </a:r>
            <a:r>
              <a:rPr lang="vi-VN" smtClean="0">
                <a:latin typeface="Times New Roman" pitchFamily="18" charset="0"/>
                <a:cs typeface="Times New Roman" pitchFamily="18" charset="0"/>
                <a:hlinkClick r:id="rId2"/>
              </a:rPr>
              <a:t>RDB2RDF</a:t>
            </a:r>
            <a:r>
              <a:rPr lang="vi-VN" smtClean="0">
                <a:latin typeface="Times New Roman" pitchFamily="18" charset="0"/>
                <a:cs typeface="Times New Roman" pitchFamily="18" charset="0"/>
              </a:rPr>
              <a:t> (Relational Database to RDF).</a:t>
            </a:r>
            <a:endParaRPr lang="en-US" smtClean="0">
              <a:latin typeface="Times New Roman" pitchFamily="18" charset="0"/>
              <a:cs typeface="Times New Roman" pitchFamily="18" charset="0"/>
            </a:endParaRPr>
          </a:p>
          <a:p>
            <a:pPr algn="just"/>
            <a:r>
              <a:rPr lang="vi-VN" smtClean="0">
                <a:latin typeface="Times New Roman" pitchFamily="18" charset="0"/>
                <a:cs typeface="Times New Roman" pitchFamily="18" charset="0"/>
              </a:rPr>
              <a:t>Tương phản với SQL, các truy vấn SPARQL không bị ràng buộc phải làm việc bên trong một cơ sở dữ liệu: Các truy vấn liên đoàn (Federated queries) có thể truy cập nhiều kho dữ liệu (các điểm cuối). Hệ quả là, SPARQL vượt qua được các ràng buộc do sự tìm kiếm cục bộ đặt ra.</a:t>
            </a:r>
            <a:endParaRPr lang="en-US">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diễn rỗng</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219200"/>
            <a:ext cx="8372475" cy="528930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381000" y="609600"/>
            <a:ext cx="8486775" cy="5505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a:p>
        </p:txBody>
      </p:sp>
      <p:pic>
        <p:nvPicPr>
          <p:cNvPr id="20483" name="Picture 3"/>
          <p:cNvPicPr>
            <a:picLocks noChangeAspect="1" noChangeArrowheads="1"/>
          </p:cNvPicPr>
          <p:nvPr/>
        </p:nvPicPr>
        <p:blipFill>
          <a:blip r:embed="rId2" cstate="print"/>
          <a:srcRect/>
          <a:stretch>
            <a:fillRect/>
          </a:stretch>
        </p:blipFill>
        <p:spPr bwMode="auto">
          <a:xfrm>
            <a:off x="304800" y="152400"/>
            <a:ext cx="8305800" cy="1224573"/>
          </a:xfrm>
          <a:prstGeom prst="rect">
            <a:avLst/>
          </a:prstGeom>
          <a:noFill/>
          <a:ln w="9525">
            <a:noFill/>
            <a:miter lim="800000"/>
            <a:headEnd/>
            <a:tailEnd/>
          </a:ln>
        </p:spPr>
      </p:pic>
      <p:pic>
        <p:nvPicPr>
          <p:cNvPr id="20484" name="Picture 4"/>
          <p:cNvPicPr>
            <a:picLocks noChangeAspect="1" noChangeArrowheads="1"/>
          </p:cNvPicPr>
          <p:nvPr/>
        </p:nvPicPr>
        <p:blipFill>
          <a:blip r:embed="rId3" cstate="print"/>
          <a:srcRect/>
          <a:stretch>
            <a:fillRect/>
          </a:stretch>
        </p:blipFill>
        <p:spPr bwMode="auto">
          <a:xfrm>
            <a:off x="1524000" y="1295400"/>
            <a:ext cx="5486400" cy="538331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mtClean="0"/>
              <a:t>Các lớp của RDF</a:t>
            </a:r>
            <a:endParaRPr lang="en-US"/>
          </a:p>
        </p:txBody>
      </p:sp>
      <p:sp>
        <p:nvSpPr>
          <p:cNvPr id="3" name="Content Placeholder 2"/>
          <p:cNvSpPr>
            <a:spLocks noGrp="1"/>
          </p:cNvSpPr>
          <p:nvPr>
            <p:ph idx="1"/>
          </p:nvPr>
        </p:nvSpPr>
        <p:spPr>
          <a:xfrm>
            <a:off x="457200" y="838200"/>
            <a:ext cx="8229600" cy="5486400"/>
          </a:xfrm>
        </p:spPr>
        <p:txBody>
          <a:bodyPr>
            <a:normAutofit fontScale="25000" lnSpcReduction="20000"/>
          </a:bodyPr>
          <a:lstStyle/>
          <a:p>
            <a:pPr>
              <a:buNone/>
            </a:pPr>
            <a:r>
              <a:rPr lang="en-US" sz="9600" smtClean="0">
                <a:latin typeface="Times New Roman" pitchFamily="18" charset="0"/>
                <a:cs typeface="Times New Roman" pitchFamily="18" charset="0"/>
              </a:rPr>
              <a:t>RDF/RDFS định nghĩa lớp cơ bản:</a:t>
            </a:r>
          </a:p>
          <a:p>
            <a:pPr>
              <a:buFont typeface="Wingdings" pitchFamily="2" charset="2"/>
              <a:buChar char="ü"/>
            </a:pPr>
            <a:endParaRPr lang="en-US" smtClean="0"/>
          </a:p>
          <a:p>
            <a:pPr>
              <a:buFont typeface="Wingdings" pitchFamily="2" charset="2"/>
              <a:buChar char="ü"/>
            </a:pPr>
            <a:r>
              <a:rPr lang="en-US" sz="9600" b="1" smtClean="0">
                <a:latin typeface="Times New Roman" pitchFamily="18" charset="0"/>
                <a:cs typeface="Times New Roman" pitchFamily="18" charset="0"/>
              </a:rPr>
              <a:t>rdfs:Resource</a:t>
            </a:r>
            <a:r>
              <a:rPr lang="en-US" sz="9600" smtClean="0">
                <a:latin typeface="Times New Roman" pitchFamily="18" charset="0"/>
                <a:cs typeface="Times New Roman" pitchFamily="18" charset="0"/>
              </a:rPr>
              <a:t> (chỉ định đây là một tài nguyên)</a:t>
            </a:r>
          </a:p>
          <a:p>
            <a:pPr>
              <a:buFont typeface="Wingdings" pitchFamily="2" charset="2"/>
              <a:buChar char="ü"/>
            </a:pPr>
            <a:r>
              <a:rPr lang="en-US" sz="9600" b="1" smtClean="0">
                <a:latin typeface="Times New Roman" pitchFamily="18" charset="0"/>
                <a:cs typeface="Times New Roman" pitchFamily="18" charset="0"/>
              </a:rPr>
              <a:t>rdfs:class</a:t>
            </a:r>
            <a:r>
              <a:rPr lang="en-US" sz="9600" smtClean="0">
                <a:latin typeface="Times New Roman" pitchFamily="18" charset="0"/>
                <a:cs typeface="Times New Roman" pitchFamily="18" charset="0"/>
              </a:rPr>
              <a:t> (dùng để tạo một lớp)</a:t>
            </a:r>
          </a:p>
          <a:p>
            <a:pPr>
              <a:buFont typeface="Wingdings" pitchFamily="2" charset="2"/>
              <a:buChar char="ü"/>
            </a:pPr>
            <a:r>
              <a:rPr lang="en-US" sz="9600" b="1" smtClean="0">
                <a:latin typeface="Times New Roman" pitchFamily="18" charset="0"/>
                <a:cs typeface="Times New Roman" pitchFamily="18" charset="0"/>
              </a:rPr>
              <a:t>rdfs:literal</a:t>
            </a:r>
            <a:r>
              <a:rPr lang="en-US" sz="9600" smtClean="0">
                <a:latin typeface="Times New Roman" pitchFamily="18" charset="0"/>
                <a:cs typeface="Times New Roman" pitchFamily="18" charset="0"/>
              </a:rPr>
              <a:t> (lớp các xác định giá trị nguyên thủy: số nguyên, chuỗi...)</a:t>
            </a:r>
          </a:p>
          <a:p>
            <a:pPr>
              <a:buFont typeface="Wingdings" pitchFamily="2" charset="2"/>
              <a:buChar char="ü"/>
            </a:pPr>
            <a:r>
              <a:rPr lang="en-US" sz="9600" b="1" smtClean="0">
                <a:latin typeface="Times New Roman" pitchFamily="18" charset="0"/>
                <a:cs typeface="Times New Roman" pitchFamily="18" charset="0"/>
              </a:rPr>
              <a:t>rdfs:XMLLiteral: </a:t>
            </a:r>
            <a:r>
              <a:rPr lang="en-US" sz="9600" smtClean="0">
                <a:latin typeface="Times New Roman" pitchFamily="18" charset="0"/>
                <a:cs typeface="Times New Roman" pitchFamily="18" charset="0"/>
              </a:rPr>
              <a:t>sử dụng để nhúng XML vào trong RDF, trong định nghĩa kiểu dữ liệu</a:t>
            </a:r>
          </a:p>
          <a:p>
            <a:pPr>
              <a:buFont typeface="Wingdings" pitchFamily="2" charset="2"/>
              <a:buChar char="ü"/>
            </a:pPr>
            <a:r>
              <a:rPr lang="en-US" sz="9600" b="1" smtClean="0">
                <a:latin typeface="Times New Roman" pitchFamily="18" charset="0"/>
                <a:cs typeface="Times New Roman" pitchFamily="18" charset="0"/>
              </a:rPr>
              <a:t>rdfs:container: </a:t>
            </a:r>
            <a:r>
              <a:rPr lang="en-US" sz="9600" smtClean="0">
                <a:latin typeface="Times New Roman" pitchFamily="18" charset="0"/>
                <a:cs typeface="Times New Roman" pitchFamily="18" charset="0"/>
              </a:rPr>
              <a:t>là một supper class vd:  rdf:Bag, rdf:Seq, rdf:Alt.</a:t>
            </a:r>
          </a:p>
          <a:p>
            <a:pPr>
              <a:buFont typeface="Wingdings" pitchFamily="2" charset="2"/>
              <a:buChar char="ü"/>
            </a:pPr>
            <a:r>
              <a:rPr lang="en-US" sz="9600" b="1" smtClean="0">
                <a:latin typeface="Times New Roman" pitchFamily="18" charset="0"/>
                <a:cs typeface="Times New Roman" pitchFamily="18" charset="0"/>
              </a:rPr>
              <a:t>rdfs:ContainerMembershipProperty: </a:t>
            </a:r>
            <a:r>
              <a:rPr lang="en-US" sz="9600" smtClean="0">
                <a:latin typeface="Times New Roman" pitchFamily="18" charset="0"/>
                <a:cs typeface="Times New Roman" pitchFamily="18" charset="0"/>
              </a:rPr>
              <a:t>là kho chứa các thuộc tính con của thành viên của lớp, vd: rdf:_1, rdf:_2, ..., </a:t>
            </a:r>
          </a:p>
          <a:p>
            <a:pPr>
              <a:buFont typeface="Wingdings" pitchFamily="2" charset="2"/>
              <a:buChar char="ü"/>
            </a:pPr>
            <a:r>
              <a:rPr lang="en-US" sz="9600" b="1" smtClean="0">
                <a:latin typeface="Times New Roman" pitchFamily="18" charset="0"/>
                <a:cs typeface="Times New Roman" pitchFamily="18" charset="0"/>
              </a:rPr>
              <a:t>rdfs:Property</a:t>
            </a:r>
            <a:r>
              <a:rPr lang="en-US" sz="9600" smtClean="0">
                <a:latin typeface="Times New Roman" pitchFamily="18" charset="0"/>
                <a:cs typeface="Times New Roman" pitchFamily="18" charset="0"/>
              </a:rPr>
              <a:t> (cho biết tài nguyên lớp này là một thuộc tính – property)</a:t>
            </a:r>
          </a:p>
          <a:p>
            <a:pPr>
              <a:buFont typeface="Wingdings" pitchFamily="2" charset="2"/>
              <a:buChar char="ü"/>
            </a:pPr>
            <a:r>
              <a:rPr lang="en-US" sz="9600" b="1" smtClean="0">
                <a:latin typeface="Times New Roman" pitchFamily="18" charset="0"/>
                <a:cs typeface="Times New Roman" pitchFamily="18" charset="0"/>
              </a:rPr>
              <a:t>rdfs:Statement</a:t>
            </a:r>
            <a:r>
              <a:rPr lang="en-US" sz="9600" smtClean="0">
                <a:latin typeface="Times New Roman" pitchFamily="18" charset="0"/>
                <a:cs typeface="Times New Roman" pitchFamily="18" charset="0"/>
              </a:rPr>
              <a:t> (cho biết tài nguyên lớp này là một phát biểu – statement</a:t>
            </a:r>
            <a:br>
              <a:rPr lang="en-US" sz="9600" smtClean="0">
                <a:latin typeface="Times New Roman" pitchFamily="18" charset="0"/>
                <a:cs typeface="Times New Roman" pitchFamily="18" charset="0"/>
              </a:rPr>
            </a:br>
            <a:endParaRPr lang="en-US" sz="96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Các thuộc tính</a:t>
            </a:r>
            <a:endParaRPr lang="en-US"/>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r>
              <a:rPr lang="en-US" smtClean="0"/>
              <a:t>rdfs:type (xác định kiểu cho một tài nguyên)</a:t>
            </a:r>
          </a:p>
          <a:p>
            <a:r>
              <a:rPr lang="en-US" smtClean="0"/>
              <a:t>rdfs:subClassOf (cho biết ‘lớp con của’)</a:t>
            </a:r>
          </a:p>
          <a:p>
            <a:r>
              <a:rPr lang="en-US" smtClean="0"/>
              <a:t>rdfs:subPropertyOf (cho biết “thuộc tính con của thuộc tính”)</a:t>
            </a:r>
          </a:p>
          <a:p>
            <a:r>
              <a:rPr lang="en-US" smtClean="0"/>
              <a:t>rdfs:domain (chỉ định vùng)</a:t>
            </a:r>
          </a:p>
          <a:p>
            <a:r>
              <a:rPr lang="en-US" smtClean="0"/>
              <a:t>rdfs:range (chỉ định tầm vực)</a:t>
            </a:r>
          </a:p>
          <a:p>
            <a:r>
              <a:rPr lang="en-US" smtClean="0"/>
              <a:t>rdfs:label ( Gán nhãn cho một tài nguyên)</a:t>
            </a:r>
          </a:p>
          <a:p>
            <a:r>
              <a:rPr lang="en-US" smtClean="0"/>
              <a:t>rdfs:comment (Chú thích)</a:t>
            </a:r>
          </a:p>
          <a:p>
            <a:r>
              <a:rPr lang="en-US" smtClean="0"/>
              <a:t>rdf:member (Thành viên của một lớp chứa – Container)</a:t>
            </a:r>
          </a:p>
          <a:p>
            <a:r>
              <a:rPr lang="en-US" smtClean="0"/>
              <a:t>rdf:first (Phần từ đầu tiên trong một danh sách RDF)</a:t>
            </a:r>
          </a:p>
          <a:p>
            <a:r>
              <a:rPr lang="en-US" smtClean="0"/>
              <a:t>rdf:rest (Danh sách các phần tử còn lại)</a:t>
            </a:r>
          </a:p>
          <a:p>
            <a:r>
              <a:rPr lang="en-US" smtClean="0"/>
              <a:t>rdfs:seeAlso (Các thông tin bổ sung)</a:t>
            </a:r>
          </a:p>
          <a:p>
            <a:r>
              <a:rPr lang="en-US" smtClean="0"/>
              <a:t>rdfs:isDefineBy (Được định nghĩa bởi)</a:t>
            </a:r>
          </a:p>
          <a:p>
            <a:r>
              <a:rPr lang="en-US" smtClean="0"/>
              <a:t>rdf:value (Gán một giá trị nào cho chủ thể)</a:t>
            </a:r>
          </a:p>
          <a:p>
            <a:r>
              <a:rPr lang="en-US" smtClean="0"/>
              <a:t>rdf:subject (Chủ thể của một phát biểu)</a:t>
            </a:r>
          </a:p>
          <a:p>
            <a:r>
              <a:rPr lang="en-US" smtClean="0"/>
              <a:t>rdf:predicate (Thuộc tính của một phát biểu)</a:t>
            </a:r>
          </a:p>
          <a:p>
            <a:r>
              <a:rPr lang="en-US" smtClean="0"/>
              <a:t>rdf:object (Giá trị thuộc tính của một phát biểu)</a:t>
            </a:r>
          </a:p>
          <a:p>
            <a:pPr>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smtClean="0"/>
              <a:t>RDF</a:t>
            </a:r>
            <a:endParaRPr lang="en-US"/>
          </a:p>
        </p:txBody>
      </p:sp>
      <p:sp>
        <p:nvSpPr>
          <p:cNvPr id="3" name="Content Placeholder 2"/>
          <p:cNvSpPr>
            <a:spLocks noGrp="1"/>
          </p:cNvSpPr>
          <p:nvPr>
            <p:ph idx="1"/>
          </p:nvPr>
        </p:nvSpPr>
        <p:spPr>
          <a:xfrm>
            <a:off x="0" y="533400"/>
            <a:ext cx="8229600" cy="4525963"/>
          </a:xfrm>
        </p:spPr>
        <p:txBody>
          <a:bodyPr/>
          <a:lstStyle/>
          <a:p>
            <a:r>
              <a:rPr lang="en-US" smtClean="0"/>
              <a:t>Subject: chủ</a:t>
            </a:r>
          </a:p>
          <a:p>
            <a:r>
              <a:rPr lang="en-US" smtClean="0"/>
              <a:t>Predicate: vị</a:t>
            </a:r>
          </a:p>
          <a:p>
            <a:r>
              <a:rPr lang="en-US" smtClean="0"/>
              <a:t>Object:  tân ngữ </a:t>
            </a:r>
            <a:endParaRPr lang="en-US"/>
          </a:p>
        </p:txBody>
      </p:sp>
      <p:pic>
        <p:nvPicPr>
          <p:cNvPr id="21506" name="Picture 2"/>
          <p:cNvPicPr>
            <a:picLocks noChangeAspect="1" noChangeArrowheads="1"/>
          </p:cNvPicPr>
          <p:nvPr/>
        </p:nvPicPr>
        <p:blipFill>
          <a:blip r:embed="rId2" cstate="print"/>
          <a:srcRect/>
          <a:stretch>
            <a:fillRect/>
          </a:stretch>
        </p:blipFill>
        <p:spPr bwMode="auto">
          <a:xfrm>
            <a:off x="1828800" y="2365322"/>
            <a:ext cx="7058025" cy="42926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Ví dụ: Leoonardo daVinci</a:t>
            </a:r>
            <a:endParaRPr lang="en-US"/>
          </a:p>
        </p:txBody>
      </p:sp>
      <p:pic>
        <p:nvPicPr>
          <p:cNvPr id="20483" name="Picture 3"/>
          <p:cNvPicPr>
            <a:picLocks noChangeAspect="1" noChangeArrowheads="1"/>
          </p:cNvPicPr>
          <p:nvPr/>
        </p:nvPicPr>
        <p:blipFill>
          <a:blip r:embed="rId2" cstate="print"/>
          <a:srcRect/>
          <a:stretch>
            <a:fillRect/>
          </a:stretch>
        </p:blipFill>
        <p:spPr bwMode="auto">
          <a:xfrm>
            <a:off x="762000" y="1219200"/>
            <a:ext cx="7696200" cy="1074975"/>
          </a:xfrm>
          <a:prstGeom prst="rect">
            <a:avLst/>
          </a:prstGeom>
          <a:noFill/>
          <a:ln w="9525">
            <a:noFill/>
            <a:miter lim="800000"/>
            <a:headEnd/>
            <a:tailEnd/>
          </a:ln>
        </p:spPr>
      </p:pic>
      <p:pic>
        <p:nvPicPr>
          <p:cNvPr id="20484" name="Picture 4"/>
          <p:cNvPicPr>
            <a:picLocks noChangeAspect="1" noChangeArrowheads="1"/>
          </p:cNvPicPr>
          <p:nvPr/>
        </p:nvPicPr>
        <p:blipFill>
          <a:blip r:embed="rId3" cstate="print"/>
          <a:srcRect/>
          <a:stretch>
            <a:fillRect/>
          </a:stretch>
        </p:blipFill>
        <p:spPr bwMode="auto">
          <a:xfrm>
            <a:off x="685800" y="2590800"/>
            <a:ext cx="7579163" cy="3886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1137</Words>
  <Application>Microsoft Office PowerPoint</Application>
  <PresentationFormat>On-screen Show (4:3)</PresentationFormat>
  <Paragraphs>168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RDF </vt:lpstr>
      <vt:lpstr>RDF </vt:lpstr>
      <vt:lpstr>RDF </vt:lpstr>
      <vt:lpstr>SPARQL </vt:lpstr>
      <vt:lpstr>Slide 5</vt:lpstr>
      <vt:lpstr>Các lớp của RDF</vt:lpstr>
      <vt:lpstr>Các thuộc tính</vt:lpstr>
      <vt:lpstr>RDF</vt:lpstr>
      <vt:lpstr>Ví dụ: Leoonardo daVinci</vt:lpstr>
      <vt:lpstr>RDF</vt:lpstr>
      <vt:lpstr>Một số phép quan hệ </vt:lpstr>
      <vt:lpstr>Lớp</vt:lpstr>
      <vt:lpstr>Lớp con vs thuộc tính</vt:lpstr>
      <vt:lpstr>Slide 14</vt:lpstr>
      <vt:lpstr>Slide 15</vt:lpstr>
      <vt:lpstr>Tồn tại</vt:lpstr>
      <vt:lpstr>Tồn tại có tham số</vt:lpstr>
      <vt:lpstr>Tự hạn chế chính nó</vt:lpstr>
      <vt:lpstr>RDF</vt:lpstr>
      <vt:lpstr>Slide 20</vt:lpstr>
      <vt:lpstr>Slide 21</vt:lpstr>
      <vt:lpstr>Slide 22</vt:lpstr>
      <vt:lpstr>Slide 23</vt:lpstr>
      <vt:lpstr>Trường hợp đặc biệt của Thuộc tính </vt:lpstr>
      <vt:lpstr>Phần tử &lt;rdf:Bag&gt;  </vt:lpstr>
      <vt:lpstr> &lt;rdf:Seq&gt; </vt:lpstr>
      <vt:lpstr>&lt;rdf:Alt&gt; </vt:lpstr>
      <vt:lpstr>Thuộc tính rdf:parseType="Collection" </vt:lpstr>
      <vt:lpstr>Slide 29</vt:lpstr>
      <vt:lpstr>Cụ thể về RDF</vt:lpstr>
      <vt:lpstr>Creator</vt:lpstr>
      <vt:lpstr>Cho sơ đồ sau</vt:lpstr>
      <vt:lpstr>Slide 33</vt:lpstr>
      <vt:lpstr>Slide 34</vt:lpstr>
      <vt:lpstr>Simple Bag container</vt:lpstr>
      <vt:lpstr>Slide 36</vt:lpstr>
      <vt:lpstr>Alt example</vt:lpstr>
      <vt:lpstr> written in RDF/XML </vt:lpstr>
      <vt:lpstr>Slide 39</vt:lpstr>
      <vt:lpstr>Biểu diễn rỗng</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RDF </dc:title>
  <dc:creator>HB</dc:creator>
  <cp:lastModifiedBy>HB</cp:lastModifiedBy>
  <cp:revision>83</cp:revision>
  <dcterms:created xsi:type="dcterms:W3CDTF">2006-08-16T00:00:00Z</dcterms:created>
  <dcterms:modified xsi:type="dcterms:W3CDTF">2019-08-28T16:40:27Z</dcterms:modified>
</cp:coreProperties>
</file>