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8" r:id="rId4"/>
    <p:sldId id="279" r:id="rId5"/>
    <p:sldId id="271" r:id="rId6"/>
    <p:sldId id="280" r:id="rId7"/>
    <p:sldId id="257" r:id="rId8"/>
    <p:sldId id="258" r:id="rId9"/>
    <p:sldId id="259" r:id="rId10"/>
    <p:sldId id="260" r:id="rId11"/>
    <p:sldId id="261" r:id="rId12"/>
    <p:sldId id="262" r:id="rId13"/>
    <p:sldId id="263" r:id="rId14"/>
    <p:sldId id="264" r:id="rId15"/>
    <p:sldId id="266" r:id="rId16"/>
    <p:sldId id="265" r:id="rId17"/>
    <p:sldId id="267" r:id="rId18"/>
    <p:sldId id="268" r:id="rId19"/>
    <p:sldId id="269" r:id="rId20"/>
    <p:sldId id="276" r:id="rId21"/>
    <p:sldId id="272" r:id="rId22"/>
    <p:sldId id="273" r:id="rId23"/>
    <p:sldId id="274" r:id="rId24"/>
    <p:sldId id="275"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6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SPARQL </a:t>
            </a:r>
            <a:endParaRPr lang="en-US"/>
          </a:p>
        </p:txBody>
      </p:sp>
      <p:sp>
        <p:nvSpPr>
          <p:cNvPr id="3" name="Subtitle 2"/>
          <p:cNvSpPr>
            <a:spLocks noGrp="1"/>
          </p:cNvSpPr>
          <p:nvPr>
            <p:ph type="subTitle" idx="1"/>
          </p:nvPr>
        </p:nvSpPr>
        <p:spPr/>
        <p:txBody>
          <a:bodyPr/>
          <a:lstStyle/>
          <a:p>
            <a:r>
              <a:rPr lang="en-US" smtClean="0">
                <a:solidFill>
                  <a:srgbClr val="0070C0"/>
                </a:solidFill>
              </a:rPr>
              <a:t>PROTOCOL AND RDF QUERY LANGUAGE</a:t>
            </a:r>
            <a:endParaRPr lang="en-US">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với bảng dữ liệu sau</a:t>
            </a:r>
            <a:endParaRPr lang="en-US"/>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228600" y="2362200"/>
            <a:ext cx="8700117" cy="3048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1143000"/>
          </a:xfrm>
        </p:spPr>
        <p:txBody>
          <a:bodyPr/>
          <a:lstStyle/>
          <a:p>
            <a:r>
              <a:rPr lang="en-US" smtClean="0"/>
              <a:t>SPARQL</a:t>
            </a:r>
            <a:endParaRPr lang="en-US"/>
          </a:p>
        </p:txBody>
      </p:sp>
      <p:sp>
        <p:nvSpPr>
          <p:cNvPr id="3" name="Content Placeholder 2"/>
          <p:cNvSpPr>
            <a:spLocks noGrp="1"/>
          </p:cNvSpPr>
          <p:nvPr>
            <p:ph idx="1"/>
          </p:nvPr>
        </p:nvSpPr>
        <p:spPr/>
        <p:txBody>
          <a:bodyPr/>
          <a:lstStyle/>
          <a:p>
            <a:endParaRPr lang="en-US"/>
          </a:p>
        </p:txBody>
      </p:sp>
      <p:pic>
        <p:nvPicPr>
          <p:cNvPr id="3077" name="Picture 5"/>
          <p:cNvPicPr>
            <a:picLocks noChangeAspect="1" noChangeArrowheads="1"/>
          </p:cNvPicPr>
          <p:nvPr/>
        </p:nvPicPr>
        <p:blipFill>
          <a:blip r:embed="rId2" cstate="print"/>
          <a:srcRect/>
          <a:stretch>
            <a:fillRect/>
          </a:stretch>
        </p:blipFill>
        <p:spPr bwMode="auto">
          <a:xfrm>
            <a:off x="4191000" y="381000"/>
            <a:ext cx="4657725" cy="600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Truy vấn trong SPARQL </a:t>
            </a:r>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cstate="print"/>
          <a:srcRect/>
          <a:stretch>
            <a:fillRect/>
          </a:stretch>
        </p:blipFill>
        <p:spPr bwMode="auto">
          <a:xfrm>
            <a:off x="381000" y="1600200"/>
            <a:ext cx="8505825" cy="4457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143000" y="1600200"/>
            <a:ext cx="6784848" cy="5029200"/>
          </a:xfrm>
          <a:prstGeom prst="rect">
            <a:avLst/>
          </a:prstGeom>
          <a:noFill/>
          <a:ln w="9525">
            <a:noFill/>
            <a:miter lim="800000"/>
            <a:headEnd/>
            <a:tailEnd/>
          </a:ln>
        </p:spPr>
      </p:pic>
      <p:sp>
        <p:nvSpPr>
          <p:cNvPr id="5" name="TextBox 4"/>
          <p:cNvSpPr txBox="1"/>
          <p:nvPr/>
        </p:nvSpPr>
        <p:spPr>
          <a:xfrm>
            <a:off x="6477000" y="3352800"/>
            <a:ext cx="1340816" cy="584775"/>
          </a:xfrm>
          <a:prstGeom prst="rect">
            <a:avLst/>
          </a:prstGeom>
          <a:noFill/>
        </p:spPr>
        <p:txBody>
          <a:bodyPr wrap="none" rtlCol="0">
            <a:spAutoFit/>
          </a:bodyPr>
          <a:lstStyle/>
          <a:p>
            <a:r>
              <a:rPr lang="en-US" sz="3200" smtClean="0">
                <a:solidFill>
                  <a:srgbClr val="FF0000"/>
                </a:solidFill>
              </a:rPr>
              <a:t>QUERY</a:t>
            </a:r>
            <a:endParaRPr lang="en-US" sz="3200">
              <a:solidFill>
                <a:srgbClr val="FF0000"/>
              </a:solidFill>
            </a:endParaRPr>
          </a:p>
        </p:txBody>
      </p:sp>
      <p:sp>
        <p:nvSpPr>
          <p:cNvPr id="6" name="TextBox 5"/>
          <p:cNvSpPr txBox="1"/>
          <p:nvPr/>
        </p:nvSpPr>
        <p:spPr>
          <a:xfrm>
            <a:off x="6477000" y="4648200"/>
            <a:ext cx="1399294" cy="584775"/>
          </a:xfrm>
          <a:prstGeom prst="rect">
            <a:avLst/>
          </a:prstGeom>
          <a:noFill/>
        </p:spPr>
        <p:txBody>
          <a:bodyPr wrap="none" rtlCol="0">
            <a:spAutoFit/>
          </a:bodyPr>
          <a:lstStyle/>
          <a:p>
            <a:r>
              <a:rPr lang="en-US" sz="3200" smtClean="0">
                <a:solidFill>
                  <a:srgbClr val="FF0000"/>
                </a:solidFill>
              </a:rPr>
              <a:t>RESULT</a:t>
            </a:r>
            <a:endParaRPr lang="en-US" sz="32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981200" y="685800"/>
            <a:ext cx="5181600" cy="6021454"/>
          </a:xfrm>
          <a:prstGeom prst="rect">
            <a:avLst/>
          </a:prstGeom>
          <a:noFill/>
          <a:ln w="9525">
            <a:noFill/>
            <a:miter lim="800000"/>
            <a:headEnd/>
            <a:tailEnd/>
          </a:ln>
        </p:spPr>
      </p:pic>
      <p:sp>
        <p:nvSpPr>
          <p:cNvPr id="5" name="TextBox 4"/>
          <p:cNvSpPr txBox="1"/>
          <p:nvPr/>
        </p:nvSpPr>
        <p:spPr>
          <a:xfrm>
            <a:off x="6781800" y="2743200"/>
            <a:ext cx="1340816" cy="584775"/>
          </a:xfrm>
          <a:prstGeom prst="rect">
            <a:avLst/>
          </a:prstGeom>
          <a:noFill/>
        </p:spPr>
        <p:txBody>
          <a:bodyPr wrap="none" rtlCol="0">
            <a:spAutoFit/>
          </a:bodyPr>
          <a:lstStyle/>
          <a:p>
            <a:r>
              <a:rPr lang="en-US" sz="3200" smtClean="0">
                <a:solidFill>
                  <a:srgbClr val="FF0000"/>
                </a:solidFill>
              </a:rPr>
              <a:t>QUERY</a:t>
            </a:r>
            <a:endParaRPr lang="en-US" sz="3200">
              <a:solidFill>
                <a:srgbClr val="FF0000"/>
              </a:solidFill>
            </a:endParaRPr>
          </a:p>
        </p:txBody>
      </p:sp>
      <p:sp>
        <p:nvSpPr>
          <p:cNvPr id="6" name="TextBox 5"/>
          <p:cNvSpPr txBox="1"/>
          <p:nvPr/>
        </p:nvSpPr>
        <p:spPr>
          <a:xfrm>
            <a:off x="6858000" y="4572000"/>
            <a:ext cx="1399294" cy="584775"/>
          </a:xfrm>
          <a:prstGeom prst="rect">
            <a:avLst/>
          </a:prstGeom>
          <a:noFill/>
        </p:spPr>
        <p:txBody>
          <a:bodyPr wrap="none" rtlCol="0">
            <a:spAutoFit/>
          </a:bodyPr>
          <a:lstStyle/>
          <a:p>
            <a:r>
              <a:rPr lang="en-US" sz="3200" smtClean="0">
                <a:solidFill>
                  <a:srgbClr val="FF0000"/>
                </a:solidFill>
              </a:rPr>
              <a:t>RESULT</a:t>
            </a:r>
            <a:endParaRPr lang="en-US" sz="32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914400" y="1600200"/>
            <a:ext cx="7115175" cy="46958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2057400" y="1066800"/>
            <a:ext cx="4641085" cy="5334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Không tồn tại</a:t>
            </a:r>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042988" y="1157288"/>
            <a:ext cx="7058025" cy="4543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hợp</a:t>
            </a:r>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990600" y="1600200"/>
            <a:ext cx="7610925" cy="5029200"/>
          </a:xfrm>
          <a:prstGeom prst="rect">
            <a:avLst/>
          </a:prstGeom>
          <a:noFill/>
          <a:ln w="9525">
            <a:noFill/>
            <a:miter lim="800000"/>
            <a:headEnd/>
            <a:tailEnd/>
          </a:ln>
        </p:spPr>
      </p:pic>
      <p:sp>
        <p:nvSpPr>
          <p:cNvPr id="5" name="TextBox 4"/>
          <p:cNvSpPr txBox="1"/>
          <p:nvPr/>
        </p:nvSpPr>
        <p:spPr>
          <a:xfrm>
            <a:off x="5943600" y="2819400"/>
            <a:ext cx="990600" cy="523220"/>
          </a:xfrm>
          <a:prstGeom prst="rect">
            <a:avLst/>
          </a:prstGeom>
          <a:noFill/>
        </p:spPr>
        <p:txBody>
          <a:bodyPr wrap="square" rtlCol="0">
            <a:spAutoFit/>
          </a:bodyPr>
          <a:lstStyle/>
          <a:p>
            <a:r>
              <a:rPr lang="en-US" sz="2800" b="1" smtClean="0">
                <a:solidFill>
                  <a:srgbClr val="FF0000"/>
                </a:solidFill>
              </a:rPr>
              <a:t>BIND</a:t>
            </a:r>
            <a:endParaRPr lang="en-US" sz="2800" b="1">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Nối nội dung</a:t>
            </a:r>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347257" y="1219200"/>
            <a:ext cx="7387043" cy="4962525"/>
          </a:xfrm>
          <a:prstGeom prst="rect">
            <a:avLst/>
          </a:prstGeom>
          <a:noFill/>
          <a:ln w="9525">
            <a:noFill/>
            <a:miter lim="800000"/>
            <a:headEnd/>
            <a:tailEnd/>
          </a:ln>
        </p:spPr>
      </p:pic>
      <p:sp>
        <p:nvSpPr>
          <p:cNvPr id="5" name="TextBox 4"/>
          <p:cNvSpPr txBox="1"/>
          <p:nvPr/>
        </p:nvSpPr>
        <p:spPr>
          <a:xfrm>
            <a:off x="5791200" y="2133600"/>
            <a:ext cx="1585883" cy="584775"/>
          </a:xfrm>
          <a:prstGeom prst="rect">
            <a:avLst/>
          </a:prstGeom>
          <a:noFill/>
        </p:spPr>
        <p:txBody>
          <a:bodyPr wrap="none" rtlCol="0">
            <a:spAutoFit/>
          </a:bodyPr>
          <a:lstStyle/>
          <a:p>
            <a:r>
              <a:rPr lang="en-US" sz="3200" b="1" smtClean="0">
                <a:solidFill>
                  <a:srgbClr val="FF0000"/>
                </a:solidFill>
              </a:rPr>
              <a:t>CONCAT</a:t>
            </a:r>
            <a:endParaRPr lang="en-US" sz="3200" b="1">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SPARQL </a:t>
            </a:r>
            <a:endParaRPr lang="en-US"/>
          </a:p>
        </p:txBody>
      </p:sp>
      <p:sp>
        <p:nvSpPr>
          <p:cNvPr id="3" name="Content Placeholder 2"/>
          <p:cNvSpPr>
            <a:spLocks noGrp="1"/>
          </p:cNvSpPr>
          <p:nvPr>
            <p:ph idx="1"/>
          </p:nvPr>
        </p:nvSpPr>
        <p:spPr>
          <a:xfrm>
            <a:off x="457200" y="1219200"/>
            <a:ext cx="8229600" cy="4906963"/>
          </a:xfrm>
        </p:spPr>
        <p:txBody>
          <a:bodyPr>
            <a:normAutofit/>
          </a:bodyPr>
          <a:lstStyle/>
          <a:p>
            <a:pPr marL="0" indent="0">
              <a:buFont typeface="Wingdings" pitchFamily="2" charset="2"/>
              <a:buChar char="ü"/>
            </a:pPr>
            <a:r>
              <a:rPr lang="en-US" smtClean="0"/>
              <a:t>    </a:t>
            </a:r>
            <a:r>
              <a:rPr lang="vi-VN" sz="2800" smtClean="0">
                <a:latin typeface="+mj-lt"/>
              </a:rPr>
              <a:t>SPARQL (phát âm là theo từ "sparkle" trong tiếng Anh) là một ngôn ngữ truy vấn RDF, tên của nó là một từ viết tắt của giao thức SPARQL và ngôn ngữ truy vấn RDF . </a:t>
            </a:r>
            <a:endParaRPr lang="en-US" sz="2800" smtClean="0">
              <a:latin typeface="+mj-lt"/>
            </a:endParaRPr>
          </a:p>
          <a:p>
            <a:pPr marL="0" indent="0">
              <a:buFont typeface="Wingdings" pitchFamily="2" charset="2"/>
              <a:buChar char="ü"/>
            </a:pPr>
            <a:r>
              <a:rPr lang="en-US" sz="2800" smtClean="0">
                <a:latin typeface="+mj-lt"/>
              </a:rPr>
              <a:t>   </a:t>
            </a:r>
            <a:r>
              <a:rPr lang="vi-VN" sz="2800" smtClean="0">
                <a:latin typeface="+mj-lt"/>
              </a:rPr>
              <a:t>SPARQL được tạo ra là một chuẩn để truy cập dữ liệu RDF của World Wide Web Consortium, và được coi là một trong những công nghệ chủ chốt của web semantic. </a:t>
            </a:r>
            <a:endParaRPr lang="en-US" sz="2800" smtClean="0">
              <a:latin typeface="+mj-lt"/>
            </a:endParaRPr>
          </a:p>
          <a:p>
            <a:pPr marL="0" indent="0">
              <a:buFont typeface="Wingdings" pitchFamily="2" charset="2"/>
              <a:buChar char="ü"/>
            </a:pPr>
            <a:r>
              <a:rPr lang="vi-VN" sz="2800" smtClean="0">
                <a:latin typeface="+mj-lt"/>
              </a:rPr>
              <a:t>Ngày 15 tháng 2008, SPARQL đã trở thành một </a:t>
            </a:r>
            <a:r>
              <a:rPr lang="en-US" sz="2800" smtClean="0">
                <a:latin typeface="Times New Roman" pitchFamily="18" charset="0"/>
                <a:cs typeface="Times New Roman" pitchFamily="18" charset="0"/>
              </a:rPr>
              <a:t>chuẩn</a:t>
            </a:r>
            <a:r>
              <a:rPr lang="en-US" sz="2800" smtClean="0">
                <a:latin typeface="+mj-lt"/>
              </a:rPr>
              <a:t> </a:t>
            </a:r>
            <a:r>
              <a:rPr lang="vi-VN" sz="2800" smtClean="0">
                <a:latin typeface="+mj-lt"/>
              </a:rPr>
              <a:t>chính thức của W3C.</a:t>
            </a:r>
          </a:p>
          <a:p>
            <a:pPr>
              <a:buNone/>
            </a:pPr>
            <a:endParaRPr lang="vi-VN"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US" smtClean="0"/>
              <a:t>SERVICE</a:t>
            </a:r>
            <a:endParaRPr lang="en-US"/>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vi-VN" sz="2900" smtClean="0">
                <a:latin typeface="+mj-lt"/>
              </a:rPr>
              <a:t>là một tính năng của SPARQL 1.1 cho phép thực hiện truy vấn để thực hiện giao thức SPARQL đến một điểm cuối SPARQL khác.</a:t>
            </a:r>
            <a:endParaRPr lang="en-US" sz="2900" smtClean="0">
              <a:latin typeface="+mj-lt"/>
            </a:endParaRPr>
          </a:p>
          <a:p>
            <a:pPr marL="0" indent="0">
              <a:buNone/>
            </a:pPr>
            <a:r>
              <a:rPr lang="en-US" smtClean="0">
                <a:latin typeface="Times New Roman" pitchFamily="18" charset="0"/>
                <a:cs typeface="Times New Roman" pitchFamily="18" charset="0"/>
              </a:rPr>
              <a:t>Ví dụ</a:t>
            </a:r>
            <a:endParaRPr lang="en-US">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600199" y="3124200"/>
            <a:ext cx="6162431" cy="2895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mtClean="0"/>
              <a:t>Filter </a:t>
            </a:r>
            <a:endParaRPr lang="en-US"/>
          </a:p>
        </p:txBody>
      </p:sp>
      <p:sp>
        <p:nvSpPr>
          <p:cNvPr id="3" name="Content Placeholder 2"/>
          <p:cNvSpPr>
            <a:spLocks noGrp="1"/>
          </p:cNvSpPr>
          <p:nvPr>
            <p:ph idx="1"/>
          </p:nvPr>
        </p:nvSpPr>
        <p:spPr>
          <a:xfrm>
            <a:off x="457200" y="914400"/>
            <a:ext cx="8229600" cy="5211763"/>
          </a:xfrm>
        </p:spPr>
        <p:txBody>
          <a:bodyPr/>
          <a:lstStyle/>
          <a:p>
            <a:pPr>
              <a:buNone/>
            </a:pPr>
            <a:r>
              <a:rPr lang="en-US" smtClean="0"/>
              <a:t>Bộ dữ liệu</a:t>
            </a:r>
            <a:endParaRPr lang="en-US"/>
          </a:p>
        </p:txBody>
      </p:sp>
      <p:pic>
        <p:nvPicPr>
          <p:cNvPr id="2053" name="Picture 5"/>
          <p:cNvPicPr>
            <a:picLocks noChangeAspect="1" noChangeArrowheads="1"/>
          </p:cNvPicPr>
          <p:nvPr/>
        </p:nvPicPr>
        <p:blipFill>
          <a:blip r:embed="rId2" cstate="print"/>
          <a:srcRect/>
          <a:stretch>
            <a:fillRect/>
          </a:stretch>
        </p:blipFill>
        <p:spPr bwMode="auto">
          <a:xfrm>
            <a:off x="228600" y="1676400"/>
            <a:ext cx="8680436" cy="4724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a:t>
            </a:r>
            <a:endParaRPr lang="en-US"/>
          </a:p>
        </p:txBody>
      </p:sp>
      <p:sp>
        <p:nvSpPr>
          <p:cNvPr id="3" name="Content Placeholder 2"/>
          <p:cNvSpPr>
            <a:spLocks noGrp="1"/>
          </p:cNvSpPr>
          <p:nvPr>
            <p:ph idx="1"/>
          </p:nvPr>
        </p:nvSpPr>
        <p:spPr/>
        <p:txBody>
          <a:bodyPr/>
          <a:lstStyle/>
          <a:p>
            <a:pPr>
              <a:buNone/>
            </a:pPr>
            <a:r>
              <a:rPr lang="en-US" b="1" smtClean="0">
                <a:solidFill>
                  <a:srgbClr val="FF0000"/>
                </a:solidFill>
              </a:rPr>
              <a:t>Câu truy vấn </a:t>
            </a:r>
            <a:endParaRPr lang="en-US" b="1">
              <a:solidFill>
                <a:srgbClr val="FF0000"/>
              </a:solidFill>
            </a:endParaRPr>
          </a:p>
        </p:txBody>
      </p:sp>
      <p:pic>
        <p:nvPicPr>
          <p:cNvPr id="4" name="Picture 3"/>
          <p:cNvPicPr>
            <a:picLocks noChangeAspect="1" noChangeArrowheads="1"/>
          </p:cNvPicPr>
          <p:nvPr/>
        </p:nvPicPr>
        <p:blipFill>
          <a:blip r:embed="rId2" cstate="print"/>
          <a:srcRect/>
          <a:stretch>
            <a:fillRect/>
          </a:stretch>
        </p:blipFill>
        <p:spPr bwMode="auto">
          <a:xfrm>
            <a:off x="1219200" y="2362200"/>
            <a:ext cx="3838575" cy="1876425"/>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1371600" y="5029200"/>
            <a:ext cx="2943225" cy="1076325"/>
          </a:xfrm>
          <a:prstGeom prst="rect">
            <a:avLst/>
          </a:prstGeom>
          <a:noFill/>
          <a:ln w="9525">
            <a:noFill/>
            <a:miter lim="800000"/>
            <a:headEnd/>
            <a:tailEnd/>
          </a:ln>
        </p:spPr>
      </p:pic>
      <p:sp>
        <p:nvSpPr>
          <p:cNvPr id="6" name="TextBox 5"/>
          <p:cNvSpPr txBox="1"/>
          <p:nvPr/>
        </p:nvSpPr>
        <p:spPr>
          <a:xfrm>
            <a:off x="609600" y="4267200"/>
            <a:ext cx="1693284" cy="584775"/>
          </a:xfrm>
          <a:prstGeom prst="rect">
            <a:avLst/>
          </a:prstGeom>
          <a:noFill/>
        </p:spPr>
        <p:txBody>
          <a:bodyPr wrap="none" rtlCol="0">
            <a:spAutoFit/>
          </a:bodyPr>
          <a:lstStyle/>
          <a:p>
            <a:r>
              <a:rPr lang="en-US" sz="3200" b="1" smtClean="0">
                <a:solidFill>
                  <a:srgbClr val="FF0000"/>
                </a:solidFill>
              </a:rPr>
              <a:t>KẾT QUẢ</a:t>
            </a:r>
            <a:endParaRPr lang="en-US" sz="3200" b="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Từ khóa Optional</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457200" y="1371600"/>
            <a:ext cx="6725945" cy="2514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04800" y="4343400"/>
            <a:ext cx="8458200" cy="1035947"/>
          </a:xfrm>
          <a:prstGeom prst="rect">
            <a:avLst/>
          </a:prstGeom>
          <a:noFill/>
          <a:ln w="9525">
            <a:solidFill>
              <a:schemeClr val="accent1"/>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Từ khóa Union</a:t>
            </a:r>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685800" y="1676400"/>
            <a:ext cx="7258050" cy="20288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 </a:t>
            </a:r>
            <a:r>
              <a:rPr lang="en-US" smtClean="0"/>
              <a:t>by</a:t>
            </a:r>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828800" y="2971800"/>
            <a:ext cx="5486400" cy="23145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vi-VN" smtClean="0"/>
              <a:t>SPARQL </a:t>
            </a:r>
            <a:endParaRPr lang="en-US"/>
          </a:p>
        </p:txBody>
      </p:sp>
      <p:sp>
        <p:nvSpPr>
          <p:cNvPr id="3" name="Content Placeholder 2"/>
          <p:cNvSpPr>
            <a:spLocks noGrp="1"/>
          </p:cNvSpPr>
          <p:nvPr>
            <p:ph idx="1"/>
          </p:nvPr>
        </p:nvSpPr>
        <p:spPr>
          <a:xfrm>
            <a:off x="457200" y="914400"/>
            <a:ext cx="8229600" cy="5211763"/>
          </a:xfrm>
        </p:spPr>
        <p:txBody>
          <a:bodyPr>
            <a:normAutofit/>
          </a:bodyPr>
          <a:lstStyle/>
          <a:p>
            <a:pPr marL="0" indent="0">
              <a:buNone/>
            </a:pPr>
            <a:r>
              <a:rPr lang="vi-VN" sz="2800" smtClean="0">
                <a:latin typeface="+mj-lt"/>
              </a:rPr>
              <a:t>SPARQL coi dữ liệu như là đồ họa (graph) có định hướng, được gắn nhãn, điều đó được trình bày nội bộ bên trong như là bộ 3 gồm chủ ngữ, vị ngữ và bổ ngữ (subject, predicate and object).</a:t>
            </a:r>
            <a:endParaRPr lang="en-US" sz="2800">
              <a:latin typeface="+mj-lt"/>
            </a:endParaRPr>
          </a:p>
        </p:txBody>
      </p:sp>
      <p:pic>
        <p:nvPicPr>
          <p:cNvPr id="1026" name="Picture 2" descr="rdf-graph-ex3-sparql.png"/>
          <p:cNvPicPr>
            <a:picLocks noChangeAspect="1" noChangeArrowheads="1"/>
          </p:cNvPicPr>
          <p:nvPr/>
        </p:nvPicPr>
        <p:blipFill>
          <a:blip r:embed="rId2" cstate="print"/>
          <a:srcRect/>
          <a:stretch>
            <a:fillRect/>
          </a:stretch>
        </p:blipFill>
        <p:spPr bwMode="auto">
          <a:xfrm>
            <a:off x="1828800" y="2819400"/>
            <a:ext cx="5334000" cy="331673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t>SPARQL </a:t>
            </a:r>
            <a:endParaRPr lang="en-US"/>
          </a:p>
        </p:txBody>
      </p:sp>
      <p:sp>
        <p:nvSpPr>
          <p:cNvPr id="3" name="Content Placeholder 2"/>
          <p:cNvSpPr>
            <a:spLocks noGrp="1"/>
          </p:cNvSpPr>
          <p:nvPr>
            <p:ph idx="1"/>
          </p:nvPr>
        </p:nvSpPr>
        <p:spPr>
          <a:xfrm>
            <a:off x="457200" y="1524000"/>
            <a:ext cx="8229600" cy="4602163"/>
          </a:xfrm>
        </p:spPr>
        <p:txBody>
          <a:bodyPr>
            <a:normAutofit fontScale="92500" lnSpcReduction="10000"/>
          </a:bodyPr>
          <a:lstStyle/>
          <a:p>
            <a:pPr algn="just">
              <a:buNone/>
            </a:pPr>
            <a:r>
              <a:rPr lang="vi-VN" sz="2800" smtClean="0">
                <a:latin typeface="+mj-lt"/>
              </a:rPr>
              <a:t>Hệt như SQL cho phép người sử dụng truy xuất và sửa đổi dữ liệu trong cơ sở dữ liệu quan hệ</a:t>
            </a:r>
            <a:endParaRPr lang="en-US" sz="2800" smtClean="0">
              <a:latin typeface="+mj-lt"/>
            </a:endParaRPr>
          </a:p>
          <a:p>
            <a:pPr algn="just">
              <a:buNone/>
            </a:pPr>
            <a:r>
              <a:rPr lang="vi-VN" sz="2800" smtClean="0">
                <a:latin typeface="+mj-lt"/>
              </a:rPr>
              <a:t>SPARQL cũng có thể được thực thi trong bất kỳ cơ sở dữ liệu nào mà có thể được xem như RDF thông qua phần mềm trung gian (middleware). Ví dụ, cơ sở dữ liệu quan hệ có thể được yêu cầu truy vấn với SPARQL bằng việc sử dụng phần mềm ánh xạ cơ sở dữ liệu quan hệ sang RDF - RDB2RDF (Relational Database to RDF).</a:t>
            </a:r>
            <a:endParaRPr lang="en-US" sz="2800" smtClean="0">
              <a:latin typeface="+mj-lt"/>
            </a:endParaRPr>
          </a:p>
          <a:p>
            <a:pPr algn="just">
              <a:buNone/>
            </a:pPr>
            <a:r>
              <a:rPr lang="vi-VN" sz="2800" smtClean="0">
                <a:latin typeface="+mj-lt"/>
              </a:rPr>
              <a:t>Sức mạnh của SPARQL cùng với sự mềm dẻo của RDF có thể dẫn tới các chi phí phát triển thấp hơn khi mà việc pha trộn các kết quả từ nhiều nguồn dữ liệu là dễ dàng hơn</a:t>
            </a:r>
            <a:r>
              <a:rPr lang="vi-VN" sz="2800" smtClean="0"/>
              <a:t>.</a:t>
            </a:r>
            <a:endParaRPr lang="en-US" sz="280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mn-lt"/>
              </a:rPr>
              <a:t>SPARQL </a:t>
            </a:r>
            <a:endParaRPr lang="en-US">
              <a:latin typeface="+mn-lt"/>
            </a:endParaRPr>
          </a:p>
        </p:txBody>
      </p:sp>
      <p:sp>
        <p:nvSpPr>
          <p:cNvPr id="3" name="Content Placeholder 2"/>
          <p:cNvSpPr>
            <a:spLocks noGrp="1"/>
          </p:cNvSpPr>
          <p:nvPr>
            <p:ph idx="1"/>
          </p:nvPr>
        </p:nvSpPr>
        <p:spPr/>
        <p:txBody>
          <a:bodyPr>
            <a:normAutofit/>
          </a:bodyPr>
          <a:lstStyle/>
          <a:p>
            <a:pPr marL="0" indent="0">
              <a:buNone/>
            </a:pPr>
            <a:r>
              <a:rPr lang="vi-VN" sz="2900" b="1" smtClean="0">
                <a:latin typeface="+mj-lt"/>
              </a:rPr>
              <a:t>SPARQL</a:t>
            </a:r>
            <a:r>
              <a:rPr lang="vi-VN" sz="2900" smtClean="0">
                <a:latin typeface="+mj-lt"/>
              </a:rPr>
              <a:t> cho phép người dùng viết các truy vấn rõ ràng. Ví dụ, truy vấn sau đây trả về tên và email của từng người</a:t>
            </a:r>
            <a:endParaRPr lang="en-US" sz="2900" smtClean="0">
              <a:latin typeface="+mj-lt"/>
            </a:endParaRPr>
          </a:p>
          <a:p>
            <a:pPr>
              <a:buNone/>
            </a:pPr>
            <a:endParaRPr lang="en-US"/>
          </a:p>
        </p:txBody>
      </p:sp>
      <p:pic>
        <p:nvPicPr>
          <p:cNvPr id="1026" name="Picture 2"/>
          <p:cNvPicPr>
            <a:picLocks noChangeAspect="1" noChangeArrowheads="1"/>
          </p:cNvPicPr>
          <p:nvPr/>
        </p:nvPicPr>
        <p:blipFill>
          <a:blip r:embed="rId2" cstate="print"/>
          <a:srcRect/>
          <a:stretch>
            <a:fillRect/>
          </a:stretch>
        </p:blipFill>
        <p:spPr bwMode="auto">
          <a:xfrm>
            <a:off x="1066800" y="3352800"/>
            <a:ext cx="6445218" cy="2438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từ khóa</a:t>
            </a:r>
            <a:endParaRPr lang="en-US"/>
          </a:p>
        </p:txBody>
      </p:sp>
      <p:sp>
        <p:nvSpPr>
          <p:cNvPr id="3" name="Content Placeholder 2"/>
          <p:cNvSpPr>
            <a:spLocks noGrp="1"/>
          </p:cNvSpPr>
          <p:nvPr>
            <p:ph idx="1"/>
          </p:nvPr>
        </p:nvSpPr>
        <p:spPr/>
        <p:txBody>
          <a:bodyPr>
            <a:normAutofit fontScale="70000" lnSpcReduction="20000"/>
          </a:bodyPr>
          <a:lstStyle/>
          <a:p>
            <a:pPr marL="514350" indent="-514350">
              <a:buNone/>
            </a:pPr>
            <a:r>
              <a:rPr lang="en-US" smtClean="0"/>
              <a:t>PREFIX 		Chỉ định tên cho một URI</a:t>
            </a:r>
          </a:p>
          <a:p>
            <a:pPr marL="514350" indent="-514350">
              <a:buNone/>
            </a:pPr>
            <a:r>
              <a:rPr lang="en-US" smtClean="0"/>
              <a:t>SELECT 		Trả về tất cả hoặc vài giá trị biến theo mệnh đề</a:t>
            </a:r>
          </a:p>
          <a:p>
            <a:pPr marL="514350" indent="-514350">
              <a:buNone/>
            </a:pPr>
            <a:r>
              <a:rPr lang="en-US" smtClean="0"/>
              <a:t>WHERE</a:t>
            </a:r>
          </a:p>
          <a:p>
            <a:pPr marL="514350" indent="-514350">
              <a:buNone/>
            </a:pPr>
            <a:r>
              <a:rPr lang="en-US" smtClean="0"/>
              <a:t>CONSTRUCT 	Trả về một đồ thị RDF với các biến liên quan</a:t>
            </a:r>
          </a:p>
          <a:p>
            <a:pPr marL="514350" indent="-514350">
              <a:buNone/>
            </a:pPr>
            <a:r>
              <a:rPr lang="en-US" smtClean="0"/>
              <a:t>DESCRIBE 		Trả về một “mô tả” của tài nguyên tìm được</a:t>
            </a:r>
          </a:p>
          <a:p>
            <a:pPr marL="514350" indent="-514350">
              <a:buNone/>
            </a:pPr>
            <a:r>
              <a:rPr lang="en-US" smtClean="0"/>
              <a:t>ASK 			Trả về kết quả tìm một mẫu đồ thị có hay không</a:t>
            </a:r>
          </a:p>
          <a:p>
            <a:pPr marL="514350" indent="-514350">
              <a:buNone/>
            </a:pPr>
            <a:r>
              <a:rPr lang="en-US" smtClean="0"/>
              <a:t>WHERE 		Danh sách, tức là kết nối mẫu (đồ thị) truy vấn</a:t>
            </a:r>
          </a:p>
          <a:p>
            <a:pPr marL="514350" indent="-514350">
              <a:buNone/>
            </a:pPr>
            <a:r>
              <a:rPr lang="en-US" smtClean="0"/>
              <a:t>OPTIONAL 		Danh sách, tức là kết nối các mẫu (đồ thị) truy vấn tùy chọn</a:t>
            </a:r>
          </a:p>
          <a:p>
            <a:pPr marL="514350" indent="-514350">
              <a:buNone/>
            </a:pPr>
            <a:r>
              <a:rPr lang="en-US" smtClean="0"/>
              <a:t>AND 			Biểu thức logic (để lọc các giá trị)</a:t>
            </a:r>
          </a:p>
          <a:p>
            <a:pPr>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triple là gì (Bộ ba)</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1371600" y="1676400"/>
            <a:ext cx="6181725" cy="65722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295400" y="3733800"/>
            <a:ext cx="6934200" cy="23914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linds(horizontal)">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609600" y="2057400"/>
            <a:ext cx="7924800" cy="36227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Sử dụng URI</a:t>
            </a:r>
            <a:endParaRPr lang="en-US"/>
          </a:p>
        </p:txBody>
      </p:sp>
      <p:sp>
        <p:nvSpPr>
          <p:cNvPr id="3" name="Content Placeholder 2"/>
          <p:cNvSpPr>
            <a:spLocks noGrp="1"/>
          </p:cNvSpPr>
          <p:nvPr>
            <p:ph idx="1"/>
          </p:nvPr>
        </p:nvSpPr>
        <p:spPr>
          <a:xfrm>
            <a:off x="457200" y="1371600"/>
            <a:ext cx="8229600" cy="4525963"/>
          </a:xfrm>
        </p:spPr>
        <p:txBody>
          <a:bodyPr/>
          <a:lstStyle/>
          <a:p>
            <a:r>
              <a:rPr lang="en-US" smtClean="0"/>
              <a:t>Uniform Resource Identifiers trong SPARQL</a:t>
            </a:r>
          </a:p>
          <a:p>
            <a:endParaRPr lang="en-US" smtClean="0"/>
          </a:p>
          <a:p>
            <a:endParaRPr lang="en-US" smtClean="0"/>
          </a:p>
          <a:p>
            <a:endParaRPr lang="en-US" smtClean="0"/>
          </a:p>
          <a:p>
            <a:pPr>
              <a:buNone/>
            </a:pPr>
            <a:r>
              <a:rPr lang="en-US" smtClean="0"/>
              <a:t>Ví dụ cách biểu diễn thông tin trong SPARQL</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457200" y="2057400"/>
            <a:ext cx="8484514" cy="16002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447800" y="4419600"/>
            <a:ext cx="5924550" cy="22288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TotalTime>
  <Words>390</Words>
  <Application>Microsoft Office PowerPoint</Application>
  <PresentationFormat>On-screen Show (4:3)</PresentationFormat>
  <Paragraphs>54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SPARQL </vt:lpstr>
      <vt:lpstr>SPARQL </vt:lpstr>
      <vt:lpstr>SPARQL </vt:lpstr>
      <vt:lpstr>SPARQL </vt:lpstr>
      <vt:lpstr>SPARQL </vt:lpstr>
      <vt:lpstr>Một số từ khóa</vt:lpstr>
      <vt:lpstr>A triple là gì (Bộ ba)</vt:lpstr>
      <vt:lpstr>Slide 8</vt:lpstr>
      <vt:lpstr>Sử dụng URI</vt:lpstr>
      <vt:lpstr>Ví dụ với bảng dữ liệu sau</vt:lpstr>
      <vt:lpstr>SPARQL</vt:lpstr>
      <vt:lpstr>Truy vấn trong SPARQL </vt:lpstr>
      <vt:lpstr>Slide 13</vt:lpstr>
      <vt:lpstr>Slide 14</vt:lpstr>
      <vt:lpstr>Slide 15</vt:lpstr>
      <vt:lpstr>Slide 16</vt:lpstr>
      <vt:lpstr>Không tồn tại</vt:lpstr>
      <vt:lpstr>Kết hợp</vt:lpstr>
      <vt:lpstr>Nối nội dung</vt:lpstr>
      <vt:lpstr>SERVICE</vt:lpstr>
      <vt:lpstr>Filter </vt:lpstr>
      <vt:lpstr>Filter</vt:lpstr>
      <vt:lpstr>Từ khóa Optional</vt:lpstr>
      <vt:lpstr>Từ khóa Union</vt:lpstr>
      <vt:lpstr>Group by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SPARQL </dc:title>
  <dc:creator>HB</dc:creator>
  <cp:lastModifiedBy>HB</cp:lastModifiedBy>
  <cp:revision>107</cp:revision>
  <dcterms:created xsi:type="dcterms:W3CDTF">2006-08-16T00:00:00Z</dcterms:created>
  <dcterms:modified xsi:type="dcterms:W3CDTF">2019-08-18T07:30:56Z</dcterms:modified>
</cp:coreProperties>
</file>