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1" r:id="rId6"/>
    <p:sldId id="262" r:id="rId7"/>
    <p:sldId id="263" r:id="rId8"/>
    <p:sldId id="264" r:id="rId9"/>
    <p:sldId id="265" r:id="rId10"/>
    <p:sldId id="267" r:id="rId11"/>
    <p:sldId id="268" r:id="rId12"/>
    <p:sldId id="266" r:id="rId13"/>
    <p:sldId id="270" r:id="rId14"/>
    <p:sldId id="272" r:id="rId15"/>
    <p:sldId id="269" r:id="rId16"/>
    <p:sldId id="273" r:id="rId17"/>
    <p:sldId id="275" r:id="rId18"/>
    <p:sldId id="279" r:id="rId19"/>
    <p:sldId id="278" r:id="rId20"/>
    <p:sldId id="277" r:id="rId21"/>
    <p:sldId id="276"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2"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graphviz.org/downloa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rotege.stanford.edu/download/protege/4.3/installanywhere/Web_Installer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Phần mềm </a:t>
            </a:r>
            <a:r>
              <a:rPr lang="en-US" smtClean="0"/>
              <a:t>Protege </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smtClean="0"/>
              <a:t>Data Properties</a:t>
            </a:r>
            <a:endParaRPr lang="en-US"/>
          </a:p>
        </p:txBody>
      </p:sp>
      <p:sp>
        <p:nvSpPr>
          <p:cNvPr id="3" name="Content Placeholder 2"/>
          <p:cNvSpPr>
            <a:spLocks noGrp="1"/>
          </p:cNvSpPr>
          <p:nvPr>
            <p:ph idx="1"/>
          </p:nvPr>
        </p:nvSpPr>
        <p:spPr>
          <a:xfrm>
            <a:off x="381000" y="762000"/>
            <a:ext cx="8229600" cy="5486400"/>
          </a:xfrm>
        </p:spPr>
        <p:txBody>
          <a:bodyPr>
            <a:normAutofit/>
          </a:bodyPr>
          <a:lstStyle/>
          <a:p>
            <a:pPr marL="0" indent="0">
              <a:buNone/>
            </a:pPr>
            <a:r>
              <a:rPr lang="en-US" sz="2800" smtClean="0">
                <a:latin typeface="Times New Roman" pitchFamily="18" charset="0"/>
                <a:cs typeface="Times New Roman" pitchFamily="18" charset="0"/>
              </a:rPr>
              <a:t>Tạo các thuộc tính </a:t>
            </a:r>
            <a:r>
              <a:rPr lang="en-US" sz="2800" b="1" smtClean="0">
                <a:latin typeface="Times New Roman" pitchFamily="18" charset="0"/>
                <a:cs typeface="Times New Roman" pitchFamily="18" charset="0"/>
              </a:rPr>
              <a:t>name</a:t>
            </a:r>
            <a:r>
              <a:rPr lang="en-US" sz="2800" smtClean="0">
                <a:latin typeface="Times New Roman" pitchFamily="18" charset="0"/>
                <a:cs typeface="Times New Roman" pitchFamily="18" charset="0"/>
              </a:rPr>
              <a:t> và </a:t>
            </a:r>
            <a:r>
              <a:rPr lang="en-US" sz="2800" b="1" smtClean="0">
                <a:latin typeface="Times New Roman" pitchFamily="18" charset="0"/>
                <a:cs typeface="Times New Roman" pitchFamily="18" charset="0"/>
              </a:rPr>
              <a:t>ID</a:t>
            </a:r>
            <a:r>
              <a:rPr lang="en-US" sz="2800" smtClean="0">
                <a:latin typeface="Times New Roman" pitchFamily="18" charset="0"/>
                <a:cs typeface="Times New Roman" pitchFamily="18" charset="0"/>
              </a:rPr>
              <a:t> cho class student và lecturer</a:t>
            </a:r>
            <a:endParaRPr lang="en-US" sz="280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33400" y="1676400"/>
            <a:ext cx="8305799" cy="393158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4800" y="3048000"/>
            <a:ext cx="2190750" cy="1857375"/>
          </a:xfrm>
          <a:prstGeom prst="rect">
            <a:avLst/>
          </a:prstGeom>
          <a:noFill/>
          <a:ln w="9525">
            <a:solidFill>
              <a:schemeClr val="tx1"/>
            </a:solidFill>
            <a:miter lim="800000"/>
            <a:headEnd/>
            <a:tailEnd/>
          </a:ln>
        </p:spPr>
      </p:pic>
      <p:cxnSp>
        <p:nvCxnSpPr>
          <p:cNvPr id="7" name="Straight Arrow Connector 6"/>
          <p:cNvCxnSpPr/>
          <p:nvPr/>
        </p:nvCxnSpPr>
        <p:spPr>
          <a:xfrm>
            <a:off x="914400" y="2590800"/>
            <a:ext cx="381000" cy="457200"/>
          </a:xfrm>
          <a:prstGeom prst="straightConnector1">
            <a:avLst/>
          </a:prstGeom>
          <a:ln w="2222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4" cstate="print"/>
          <a:srcRect/>
          <a:stretch>
            <a:fillRect/>
          </a:stretch>
        </p:blipFill>
        <p:spPr bwMode="auto">
          <a:xfrm>
            <a:off x="2819400" y="4448175"/>
            <a:ext cx="6324600" cy="2409825"/>
          </a:xfrm>
          <a:prstGeom prst="rect">
            <a:avLst/>
          </a:prstGeom>
          <a:noFill/>
          <a:ln w="9525">
            <a:noFill/>
            <a:miter lim="800000"/>
            <a:headEnd/>
            <a:tailEnd/>
          </a:ln>
        </p:spPr>
      </p:pic>
      <p:cxnSp>
        <p:nvCxnSpPr>
          <p:cNvPr id="11" name="Straight Arrow Connector 10"/>
          <p:cNvCxnSpPr/>
          <p:nvPr/>
        </p:nvCxnSpPr>
        <p:spPr>
          <a:xfrm>
            <a:off x="7086600" y="4267200"/>
            <a:ext cx="0" cy="685800"/>
          </a:xfrm>
          <a:prstGeom prst="straightConnector1">
            <a:avLst/>
          </a:prstGeom>
          <a:ln w="317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28800" y="4419600"/>
            <a:ext cx="393056" cy="584775"/>
          </a:xfrm>
          <a:prstGeom prst="rect">
            <a:avLst/>
          </a:prstGeom>
          <a:noFill/>
        </p:spPr>
        <p:txBody>
          <a:bodyPr wrap="none" rtlCol="0">
            <a:spAutoFit/>
          </a:bodyPr>
          <a:lstStyle/>
          <a:p>
            <a:r>
              <a:rPr lang="en-US" sz="3200" b="1" smtClean="0">
                <a:solidFill>
                  <a:srgbClr val="FF0000"/>
                </a:solidFill>
              </a:rPr>
              <a:t>1</a:t>
            </a:r>
            <a:endParaRPr lang="en-US" sz="3200" b="1">
              <a:solidFill>
                <a:srgbClr val="FF0000"/>
              </a:solidFill>
            </a:endParaRPr>
          </a:p>
        </p:txBody>
      </p:sp>
      <p:sp>
        <p:nvSpPr>
          <p:cNvPr id="13" name="TextBox 12"/>
          <p:cNvSpPr txBox="1"/>
          <p:nvPr/>
        </p:nvSpPr>
        <p:spPr>
          <a:xfrm>
            <a:off x="4419600" y="4953000"/>
            <a:ext cx="393056" cy="584775"/>
          </a:xfrm>
          <a:prstGeom prst="rect">
            <a:avLst/>
          </a:prstGeom>
          <a:noFill/>
        </p:spPr>
        <p:txBody>
          <a:bodyPr wrap="none" rtlCol="0">
            <a:spAutoFit/>
          </a:bodyPr>
          <a:lstStyle/>
          <a:p>
            <a:r>
              <a:rPr lang="en-US" sz="3200" b="1" smtClean="0">
                <a:solidFill>
                  <a:srgbClr val="FF0000"/>
                </a:solidFill>
              </a:rPr>
              <a:t>2</a:t>
            </a:r>
            <a:endParaRPr lang="en-US" sz="32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smtClean="0"/>
              <a:t>Data Properties</a:t>
            </a:r>
            <a:endParaRPr lang="en-US"/>
          </a:p>
        </p:txBody>
      </p:sp>
      <p:sp>
        <p:nvSpPr>
          <p:cNvPr id="3" name="Content Placeholder 2"/>
          <p:cNvSpPr>
            <a:spLocks noGrp="1"/>
          </p:cNvSpPr>
          <p:nvPr>
            <p:ph idx="1"/>
          </p:nvPr>
        </p:nvSpPr>
        <p:spPr>
          <a:xfrm>
            <a:off x="228600" y="838200"/>
            <a:ext cx="8686800" cy="5486400"/>
          </a:xfrm>
        </p:spPr>
        <p:txBody>
          <a:bodyPr>
            <a:normAutofit/>
          </a:bodyPr>
          <a:lstStyle/>
          <a:p>
            <a:pPr marL="514350" indent="-514350">
              <a:buAutoNum type="arabicPeriod"/>
            </a:pPr>
            <a:r>
              <a:rPr lang="en-US" sz="2800" smtClean="0">
                <a:latin typeface="Times New Roman" pitchFamily="18" charset="0"/>
                <a:cs typeface="Times New Roman" pitchFamily="18" charset="0"/>
              </a:rPr>
              <a:t>Tạo mới các thuộc tính của Data ví dụ first_name, last_name, staffID, studentID</a:t>
            </a:r>
          </a:p>
          <a:p>
            <a:pPr marL="514350" indent="-514350">
              <a:buAutoNum type="arabicPeriod"/>
            </a:pPr>
            <a:r>
              <a:rPr lang="en-US" sz="2800" smtClean="0">
                <a:latin typeface="Times New Roman" pitchFamily="18" charset="0"/>
                <a:cs typeface="Times New Roman" pitchFamily="18" charset="0"/>
              </a:rPr>
              <a:t>Tạo miêu tả thuộc tính (Description) ví dụ last_name và first_name đều ứng dụng được cho cả lecturer và student, nên domain (miền) của nó là person, phạm vi là string. Còn staffID và studentID thì domain tương ứng cho student và lecturer và phạm vi là kiểu int </a:t>
            </a:r>
            <a:endParaRPr lang="en-US" sz="280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457200" y="4876800"/>
            <a:ext cx="2190750" cy="1857375"/>
          </a:xfrm>
          <a:prstGeom prst="rect">
            <a:avLst/>
          </a:prstGeom>
          <a:noFill/>
          <a:ln w="9525">
            <a:solidFill>
              <a:schemeClr val="tx1"/>
            </a:solid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819400" y="4448175"/>
            <a:ext cx="6324600" cy="2409825"/>
          </a:xfrm>
          <a:prstGeom prst="rect">
            <a:avLst/>
          </a:prstGeom>
          <a:noFill/>
          <a:ln w="9525">
            <a:noFill/>
            <a:miter lim="800000"/>
            <a:headEnd/>
            <a:tailEnd/>
          </a:ln>
        </p:spPr>
      </p:pic>
      <p:sp>
        <p:nvSpPr>
          <p:cNvPr id="12" name="TextBox 11"/>
          <p:cNvSpPr txBox="1"/>
          <p:nvPr/>
        </p:nvSpPr>
        <p:spPr>
          <a:xfrm>
            <a:off x="1981200" y="5562600"/>
            <a:ext cx="393056" cy="584775"/>
          </a:xfrm>
          <a:prstGeom prst="rect">
            <a:avLst/>
          </a:prstGeom>
          <a:noFill/>
        </p:spPr>
        <p:txBody>
          <a:bodyPr wrap="none" rtlCol="0">
            <a:spAutoFit/>
          </a:bodyPr>
          <a:lstStyle/>
          <a:p>
            <a:r>
              <a:rPr lang="en-US" sz="3200" b="1" smtClean="0">
                <a:solidFill>
                  <a:srgbClr val="FF0000"/>
                </a:solidFill>
              </a:rPr>
              <a:t>1</a:t>
            </a:r>
            <a:endParaRPr lang="en-US" sz="3200" b="1">
              <a:solidFill>
                <a:srgbClr val="FF0000"/>
              </a:solidFill>
            </a:endParaRPr>
          </a:p>
        </p:txBody>
      </p:sp>
      <p:sp>
        <p:nvSpPr>
          <p:cNvPr id="13" name="TextBox 12"/>
          <p:cNvSpPr txBox="1"/>
          <p:nvPr/>
        </p:nvSpPr>
        <p:spPr>
          <a:xfrm>
            <a:off x="4419600" y="4953000"/>
            <a:ext cx="393056" cy="584775"/>
          </a:xfrm>
          <a:prstGeom prst="rect">
            <a:avLst/>
          </a:prstGeom>
          <a:noFill/>
        </p:spPr>
        <p:txBody>
          <a:bodyPr wrap="none" rtlCol="0">
            <a:spAutoFit/>
          </a:bodyPr>
          <a:lstStyle/>
          <a:p>
            <a:r>
              <a:rPr lang="en-US" sz="3200" b="1" smtClean="0">
                <a:solidFill>
                  <a:srgbClr val="FF0000"/>
                </a:solidFill>
              </a:rPr>
              <a:t>2</a:t>
            </a:r>
            <a:endParaRPr lang="en-US" sz="3200" b="1">
              <a:solidFill>
                <a:srgbClr val="FF0000"/>
              </a:solidFill>
            </a:endParaRPr>
          </a:p>
        </p:txBody>
      </p:sp>
      <p:sp>
        <p:nvSpPr>
          <p:cNvPr id="14" name="Left Arrow 13"/>
          <p:cNvSpPr/>
          <p:nvPr/>
        </p:nvSpPr>
        <p:spPr>
          <a:xfrm>
            <a:off x="4343400" y="5638800"/>
            <a:ext cx="1066800" cy="228600"/>
          </a:xfrm>
          <a:prstGeom prst="lef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a:off x="4343400" y="6172200"/>
            <a:ext cx="914400" cy="228600"/>
          </a:xfrm>
          <a:prstGeom prst="lef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181600" y="6019800"/>
            <a:ext cx="1176925" cy="461665"/>
          </a:xfrm>
          <a:prstGeom prst="rect">
            <a:avLst/>
          </a:prstGeom>
          <a:noFill/>
        </p:spPr>
        <p:txBody>
          <a:bodyPr wrap="none" rtlCol="0">
            <a:spAutoFit/>
          </a:bodyPr>
          <a:lstStyle/>
          <a:p>
            <a:r>
              <a:rPr lang="en-US" sz="2400" smtClean="0">
                <a:solidFill>
                  <a:schemeClr val="accent6">
                    <a:lumMod val="75000"/>
                  </a:schemeClr>
                </a:solidFill>
              </a:rPr>
              <a:t>Phạm vi</a:t>
            </a:r>
            <a:endParaRPr lang="en-US" sz="2400">
              <a:solidFill>
                <a:schemeClr val="accent6">
                  <a:lumMod val="75000"/>
                </a:schemeClr>
              </a:solidFill>
            </a:endParaRPr>
          </a:p>
        </p:txBody>
      </p:sp>
      <p:sp>
        <p:nvSpPr>
          <p:cNvPr id="17" name="TextBox 16"/>
          <p:cNvSpPr txBox="1"/>
          <p:nvPr/>
        </p:nvSpPr>
        <p:spPr>
          <a:xfrm>
            <a:off x="5334000" y="5562600"/>
            <a:ext cx="833883" cy="461665"/>
          </a:xfrm>
          <a:prstGeom prst="rect">
            <a:avLst/>
          </a:prstGeom>
          <a:noFill/>
        </p:spPr>
        <p:txBody>
          <a:bodyPr wrap="none" rtlCol="0">
            <a:spAutoFit/>
          </a:bodyPr>
          <a:lstStyle/>
          <a:p>
            <a:r>
              <a:rPr lang="en-US" sz="2400" smtClean="0">
                <a:solidFill>
                  <a:schemeClr val="accent6">
                    <a:lumMod val="75000"/>
                  </a:schemeClr>
                </a:solidFill>
              </a:rPr>
              <a:t>Miền</a:t>
            </a:r>
            <a:endParaRPr lang="en-US" sz="2400">
              <a:solidFill>
                <a:schemeClr val="accent6">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600" smtClean="0">
                <a:latin typeface="Times New Roman" pitchFamily="18" charset="0"/>
                <a:cs typeface="Times New Roman" pitchFamily="18" charset="0"/>
              </a:rPr>
              <a:t>Tạo dữ liệu (Individual data)</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4983163"/>
          </a:xfrm>
        </p:spPr>
        <p:txBody>
          <a:bodyPr>
            <a:normAutofit/>
          </a:bodyPr>
          <a:lstStyle/>
          <a:p>
            <a:pPr marL="0" indent="0" algn="just">
              <a:buNone/>
            </a:pPr>
            <a:r>
              <a:rPr lang="en-US" sz="2800" smtClean="0">
                <a:latin typeface="Times New Roman" pitchFamily="18" charset="0"/>
                <a:cs typeface="Times New Roman" pitchFamily="18" charset="0"/>
              </a:rPr>
              <a:t>Bắt đầu tạo những dữ liệu riêng cho các class, ví dụ tạo thông </a:t>
            </a:r>
            <a:r>
              <a:rPr lang="en-US" sz="2800" b="1" smtClean="0">
                <a:latin typeface="Times New Roman" pitchFamily="18" charset="0"/>
                <a:cs typeface="Times New Roman" pitchFamily="18" charset="0"/>
              </a:rPr>
              <a:t>môn học </a:t>
            </a:r>
            <a:r>
              <a:rPr lang="en-US" sz="2800" smtClean="0">
                <a:latin typeface="Times New Roman" pitchFamily="18" charset="0"/>
                <a:cs typeface="Times New Roman" pitchFamily="18" charset="0"/>
              </a:rPr>
              <a:t>liên quan đến CS, Math, thông tin về </a:t>
            </a:r>
            <a:r>
              <a:rPr lang="en-US" sz="2800" b="1" smtClean="0">
                <a:latin typeface="Times New Roman" pitchFamily="18" charset="0"/>
                <a:cs typeface="Times New Roman" pitchFamily="18" charset="0"/>
              </a:rPr>
              <a:t>giáo viên (lecturer)</a:t>
            </a:r>
            <a:r>
              <a:rPr lang="en-US" sz="2800" smtClean="0">
                <a:latin typeface="Times New Roman" pitchFamily="18" charset="0"/>
                <a:cs typeface="Times New Roman" pitchFamily="18" charset="0"/>
              </a:rPr>
              <a:t>, </a:t>
            </a:r>
            <a:r>
              <a:rPr lang="en-US" sz="2800" b="1" smtClean="0">
                <a:latin typeface="Times New Roman" pitchFamily="18" charset="0"/>
                <a:cs typeface="Times New Roman" pitchFamily="18" charset="0"/>
              </a:rPr>
              <a:t>sinh viên (student)</a:t>
            </a:r>
            <a:endParaRPr lang="en-US" sz="2800" b="1">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676400" y="2133600"/>
            <a:ext cx="6191250" cy="4516413"/>
          </a:xfrm>
          <a:prstGeom prst="rect">
            <a:avLst/>
          </a:prstGeom>
          <a:noFill/>
          <a:ln w="9525">
            <a:solidFill>
              <a:schemeClr val="accent1">
                <a:shade val="50000"/>
              </a:schemeClr>
            </a:solidFill>
            <a:miter lim="800000"/>
            <a:headEnd/>
            <a:tailEnd/>
          </a:ln>
        </p:spPr>
      </p:pic>
      <p:sp>
        <p:nvSpPr>
          <p:cNvPr id="5" name="Rectangle 4"/>
          <p:cNvSpPr/>
          <p:nvPr/>
        </p:nvSpPr>
        <p:spPr>
          <a:xfrm>
            <a:off x="4800600" y="3124200"/>
            <a:ext cx="914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019800" y="3124200"/>
            <a:ext cx="2797945" cy="1200329"/>
          </a:xfrm>
          <a:prstGeom prst="rect">
            <a:avLst/>
          </a:prstGeom>
          <a:noFill/>
        </p:spPr>
        <p:txBody>
          <a:bodyPr wrap="none" rtlCol="0">
            <a:spAutoFit/>
          </a:bodyPr>
          <a:lstStyle/>
          <a:p>
            <a:r>
              <a:rPr lang="en-US" sz="2400" smtClean="0">
                <a:solidFill>
                  <a:srgbClr val="FF0000"/>
                </a:solidFill>
              </a:rPr>
              <a:t>Add mới một cá thể</a:t>
            </a:r>
          </a:p>
          <a:p>
            <a:r>
              <a:rPr lang="en-US" sz="2400" smtClean="0">
                <a:solidFill>
                  <a:srgbClr val="FF0000"/>
                </a:solidFill>
              </a:rPr>
              <a:t>Hoặc xóa một cá thể </a:t>
            </a:r>
          </a:p>
          <a:p>
            <a:r>
              <a:rPr lang="en-US" sz="2400" smtClean="0">
                <a:solidFill>
                  <a:srgbClr val="FF0000"/>
                </a:solidFill>
              </a:rPr>
              <a:t>Có sẵn</a:t>
            </a:r>
            <a:endParaRPr lang="en-US" sz="2400">
              <a:solidFill>
                <a:srgbClr val="FF0000"/>
              </a:solidFill>
            </a:endParaRPr>
          </a:p>
        </p:txBody>
      </p:sp>
      <p:sp>
        <p:nvSpPr>
          <p:cNvPr id="7" name="Right Arrow 6"/>
          <p:cNvSpPr/>
          <p:nvPr/>
        </p:nvSpPr>
        <p:spPr>
          <a:xfrm>
            <a:off x="5791200" y="3276600"/>
            <a:ext cx="228600"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t>Individual selection</a:t>
            </a:r>
            <a:endParaRPr lang="en-US"/>
          </a:p>
        </p:txBody>
      </p:sp>
      <p:sp>
        <p:nvSpPr>
          <p:cNvPr id="3" name="Content Placeholder 2"/>
          <p:cNvSpPr>
            <a:spLocks noGrp="1"/>
          </p:cNvSpPr>
          <p:nvPr>
            <p:ph idx="1"/>
          </p:nvPr>
        </p:nvSpPr>
        <p:spPr>
          <a:xfrm>
            <a:off x="381000" y="914400"/>
            <a:ext cx="8229600" cy="4525963"/>
          </a:xfrm>
        </p:spPr>
        <p:txBody>
          <a:bodyPr>
            <a:normAutofit/>
          </a:bodyPr>
          <a:lstStyle/>
          <a:p>
            <a:pPr>
              <a:buNone/>
            </a:pPr>
            <a:r>
              <a:rPr lang="en-US" sz="2800" smtClean="0"/>
              <a:t>Khởi tạo các individual cho các môn học như CS.</a:t>
            </a:r>
          </a:p>
          <a:p>
            <a:pPr marL="0" indent="0">
              <a:buNone/>
            </a:pPr>
            <a:r>
              <a:rPr lang="en-US" sz="2800" smtClean="0"/>
              <a:t>Trong ví dụ là tạo các môn học cụ thể như CS1, CS2 =&gt; các môn học này có type là thuộc class CS</a:t>
            </a:r>
            <a:endParaRPr lang="en-US" sz="2800"/>
          </a:p>
        </p:txBody>
      </p:sp>
      <p:pic>
        <p:nvPicPr>
          <p:cNvPr id="3074" name="Picture 2"/>
          <p:cNvPicPr>
            <a:picLocks noChangeAspect="1" noChangeArrowheads="1"/>
          </p:cNvPicPr>
          <p:nvPr/>
        </p:nvPicPr>
        <p:blipFill>
          <a:blip r:embed="rId2" cstate="print"/>
          <a:srcRect/>
          <a:stretch>
            <a:fillRect/>
          </a:stretch>
        </p:blipFill>
        <p:spPr bwMode="auto">
          <a:xfrm>
            <a:off x="609600" y="2362200"/>
            <a:ext cx="8077200" cy="4312553"/>
          </a:xfrm>
          <a:prstGeom prst="rect">
            <a:avLst/>
          </a:prstGeom>
          <a:noFill/>
          <a:ln w="9525">
            <a:solidFill>
              <a:srgbClr val="FF0000"/>
            </a:solidFill>
            <a:miter lim="800000"/>
            <a:headEnd/>
            <a:tailEnd/>
          </a:ln>
        </p:spPr>
      </p:pic>
      <p:sp>
        <p:nvSpPr>
          <p:cNvPr id="5" name="Rectangle 4"/>
          <p:cNvSpPr/>
          <p:nvPr/>
        </p:nvSpPr>
        <p:spPr>
          <a:xfrm>
            <a:off x="6400800" y="5257800"/>
            <a:ext cx="21336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05200" y="3048000"/>
            <a:ext cx="17526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smtClean="0"/>
              <a:t>Individual selection</a:t>
            </a:r>
            <a:endParaRPr lang="en-US"/>
          </a:p>
        </p:txBody>
      </p:sp>
      <p:sp>
        <p:nvSpPr>
          <p:cNvPr id="3" name="Content Placeholder 2"/>
          <p:cNvSpPr>
            <a:spLocks noGrp="1"/>
          </p:cNvSpPr>
          <p:nvPr>
            <p:ph idx="1"/>
          </p:nvPr>
        </p:nvSpPr>
        <p:spPr>
          <a:xfrm>
            <a:off x="381000" y="762000"/>
            <a:ext cx="8229600" cy="4525963"/>
          </a:xfrm>
        </p:spPr>
        <p:txBody>
          <a:bodyPr>
            <a:normAutofit/>
          </a:bodyPr>
          <a:lstStyle/>
          <a:p>
            <a:pPr>
              <a:buNone/>
            </a:pPr>
            <a:r>
              <a:rPr lang="en-US" sz="2800" smtClean="0"/>
              <a:t>Khởi tạo các individual cho các môn học như CS.</a:t>
            </a:r>
          </a:p>
          <a:p>
            <a:pPr marL="0" indent="0">
              <a:buNone/>
            </a:pPr>
            <a:r>
              <a:rPr lang="en-US" sz="2800" smtClean="0"/>
              <a:t>Trong ví dụ là tạo các môn học cụ thể như M1, M2 =&gt; các môn học này có type là thuộc class Math</a:t>
            </a:r>
            <a:endParaRPr lang="en-US" sz="2800"/>
          </a:p>
        </p:txBody>
      </p:sp>
      <p:pic>
        <p:nvPicPr>
          <p:cNvPr id="4098" name="Picture 2"/>
          <p:cNvPicPr>
            <a:picLocks noChangeAspect="1" noChangeArrowheads="1"/>
          </p:cNvPicPr>
          <p:nvPr/>
        </p:nvPicPr>
        <p:blipFill>
          <a:blip r:embed="rId2" cstate="print"/>
          <a:srcRect/>
          <a:stretch>
            <a:fillRect/>
          </a:stretch>
        </p:blipFill>
        <p:spPr bwMode="auto">
          <a:xfrm>
            <a:off x="838200" y="2209800"/>
            <a:ext cx="7315200" cy="4436962"/>
          </a:xfrm>
          <a:prstGeom prst="rect">
            <a:avLst/>
          </a:prstGeom>
          <a:noFill/>
          <a:ln w="9525">
            <a:solidFill>
              <a:srgbClr val="FF0000"/>
            </a:solidFill>
            <a:miter lim="800000"/>
            <a:headEnd/>
            <a:tailEnd/>
          </a:ln>
        </p:spPr>
      </p:pic>
      <p:sp>
        <p:nvSpPr>
          <p:cNvPr id="8" name="Rectangle 7"/>
          <p:cNvSpPr/>
          <p:nvPr/>
        </p:nvSpPr>
        <p:spPr>
          <a:xfrm>
            <a:off x="3352800" y="4038600"/>
            <a:ext cx="914400" cy="30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15000" y="5181600"/>
            <a:ext cx="1828800" cy="685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smtClean="0">
                <a:latin typeface="Times New Roman" pitchFamily="18" charset="0"/>
                <a:cs typeface="Times New Roman" pitchFamily="18" charset="0"/>
              </a:rPr>
              <a:t>Tạo dữ liệu (Object property)</a:t>
            </a:r>
            <a:endParaRPr lang="en-US"/>
          </a:p>
        </p:txBody>
      </p:sp>
      <p:sp>
        <p:nvSpPr>
          <p:cNvPr id="3" name="Content Placeholder 2"/>
          <p:cNvSpPr>
            <a:spLocks noGrp="1"/>
          </p:cNvSpPr>
          <p:nvPr>
            <p:ph idx="1"/>
          </p:nvPr>
        </p:nvSpPr>
        <p:spPr>
          <a:xfrm>
            <a:off x="381000" y="685800"/>
            <a:ext cx="8458200" cy="5211763"/>
          </a:xfrm>
        </p:spPr>
        <p:txBody>
          <a:bodyPr>
            <a:normAutofit/>
          </a:bodyPr>
          <a:lstStyle/>
          <a:p>
            <a:pPr marL="0" indent="0">
              <a:buNone/>
            </a:pPr>
            <a:r>
              <a:rPr lang="en-US" sz="2800" smtClean="0">
                <a:latin typeface="Times New Roman" pitchFamily="18" charset="0"/>
                <a:cs typeface="Times New Roman" pitchFamily="18" charset="0"/>
              </a:rPr>
              <a:t>Ví dụ tạo một cá thể student3 , phải lựa chọn Type (kiểu) là student trong Type </a:t>
            </a:r>
            <a:r>
              <a:rPr lang="en-US" sz="2800" smtClean="0">
                <a:solidFill>
                  <a:srgbClr val="FF0000"/>
                </a:solidFill>
                <a:latin typeface="Times New Roman" pitchFamily="18" charset="0"/>
                <a:cs typeface="Times New Roman" pitchFamily="18" charset="0"/>
              </a:rPr>
              <a:t>(*) </a:t>
            </a:r>
            <a:r>
              <a:rPr lang="en-US" sz="2800" smtClean="0">
                <a:latin typeface="Times New Roman" pitchFamily="18" charset="0"/>
                <a:cs typeface="Times New Roman" pitchFamily="18" charset="0"/>
              </a:rPr>
              <a:t>và student3 tham gia học các môn gì trong Object property assertions ví dụ (CS1, CS2 và M2) </a:t>
            </a:r>
            <a:r>
              <a:rPr lang="en-US" sz="2800" smtClean="0">
                <a:solidFill>
                  <a:srgbClr val="C00000"/>
                </a:solidFill>
                <a:latin typeface="Times New Roman" pitchFamily="18" charset="0"/>
                <a:cs typeface="Times New Roman" pitchFamily="18" charset="0"/>
              </a:rPr>
              <a:t>(**)</a:t>
            </a:r>
            <a:endParaRPr lang="en-US" sz="2800">
              <a:solidFill>
                <a:srgbClr val="C00000"/>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1600200" y="2438400"/>
            <a:ext cx="7391400" cy="4191292"/>
          </a:xfrm>
          <a:prstGeom prst="rect">
            <a:avLst/>
          </a:prstGeom>
          <a:noFill/>
          <a:ln w="9525">
            <a:solidFill>
              <a:srgbClr val="C00000"/>
            </a:solidFill>
            <a:miter lim="800000"/>
            <a:headEnd/>
            <a:tailEnd/>
          </a:ln>
        </p:spPr>
      </p:pic>
      <p:sp>
        <p:nvSpPr>
          <p:cNvPr id="8" name="TextBox 7"/>
          <p:cNvSpPr txBox="1"/>
          <p:nvPr/>
        </p:nvSpPr>
        <p:spPr>
          <a:xfrm>
            <a:off x="4648200" y="4572000"/>
            <a:ext cx="530915" cy="461665"/>
          </a:xfrm>
          <a:prstGeom prst="rect">
            <a:avLst/>
          </a:prstGeom>
          <a:noFill/>
        </p:spPr>
        <p:txBody>
          <a:bodyPr wrap="none" rtlCol="0">
            <a:spAutoFit/>
          </a:bodyPr>
          <a:lstStyle/>
          <a:p>
            <a:r>
              <a:rPr lang="en-US" sz="2400" b="1" smtClean="0">
                <a:solidFill>
                  <a:srgbClr val="FF0000"/>
                </a:solidFill>
              </a:rPr>
              <a:t>(*)</a:t>
            </a:r>
            <a:endParaRPr lang="en-US" sz="2400" b="1">
              <a:solidFill>
                <a:srgbClr val="FF0000"/>
              </a:solidFill>
            </a:endParaRPr>
          </a:p>
        </p:txBody>
      </p:sp>
      <p:sp>
        <p:nvSpPr>
          <p:cNvPr id="9" name="TextBox 8"/>
          <p:cNvSpPr txBox="1"/>
          <p:nvPr/>
        </p:nvSpPr>
        <p:spPr>
          <a:xfrm>
            <a:off x="8305800" y="4495800"/>
            <a:ext cx="684803" cy="461665"/>
          </a:xfrm>
          <a:prstGeom prst="rect">
            <a:avLst/>
          </a:prstGeom>
          <a:noFill/>
        </p:spPr>
        <p:txBody>
          <a:bodyPr wrap="none" rtlCol="0">
            <a:spAutoFit/>
          </a:bodyPr>
          <a:lstStyle/>
          <a:p>
            <a:r>
              <a:rPr lang="en-US" sz="2400" b="1" smtClean="0">
                <a:solidFill>
                  <a:srgbClr val="C00000"/>
                </a:solidFill>
              </a:rPr>
              <a:t>(**)</a:t>
            </a:r>
            <a:endParaRPr lang="en-US" sz="2400" b="1">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14400"/>
          </a:xfrm>
        </p:spPr>
        <p:txBody>
          <a:bodyPr/>
          <a:lstStyle/>
          <a:p>
            <a:r>
              <a:rPr lang="en-US" smtClean="0">
                <a:latin typeface="Times New Roman" pitchFamily="18" charset="0"/>
                <a:cs typeface="Times New Roman" pitchFamily="18" charset="0"/>
              </a:rPr>
              <a:t>Tạo dữ liệu (Data property)</a:t>
            </a:r>
            <a:endParaRPr lang="en-US"/>
          </a:p>
        </p:txBody>
      </p:sp>
      <p:sp>
        <p:nvSpPr>
          <p:cNvPr id="3" name="Content Placeholder 2"/>
          <p:cNvSpPr>
            <a:spLocks noGrp="1"/>
          </p:cNvSpPr>
          <p:nvPr>
            <p:ph idx="1"/>
          </p:nvPr>
        </p:nvSpPr>
        <p:spPr>
          <a:xfrm>
            <a:off x="304800" y="914400"/>
            <a:ext cx="8229600" cy="4830763"/>
          </a:xfrm>
        </p:spPr>
        <p:txBody>
          <a:bodyPr>
            <a:normAutofit/>
          </a:bodyPr>
          <a:lstStyle/>
          <a:p>
            <a:pPr marL="0" indent="0">
              <a:buNone/>
            </a:pPr>
            <a:r>
              <a:rPr lang="en-US" sz="2800" smtClean="0"/>
              <a:t>Tạo Data Property cho student và lecture như first_name, last_name, ID trong mục Data Properties assertions </a:t>
            </a:r>
            <a:r>
              <a:rPr lang="en-US" sz="2800" smtClean="0">
                <a:solidFill>
                  <a:srgbClr val="C00000"/>
                </a:solidFill>
              </a:rPr>
              <a:t>(*)</a:t>
            </a:r>
            <a:endParaRPr lang="en-US" sz="2800">
              <a:solidFill>
                <a:srgbClr val="C00000"/>
              </a:solidFill>
            </a:endParaRPr>
          </a:p>
        </p:txBody>
      </p:sp>
      <p:pic>
        <p:nvPicPr>
          <p:cNvPr id="5122" name="Picture 2"/>
          <p:cNvPicPr>
            <a:picLocks noChangeAspect="1" noChangeArrowheads="1"/>
          </p:cNvPicPr>
          <p:nvPr/>
        </p:nvPicPr>
        <p:blipFill>
          <a:blip r:embed="rId2" cstate="print"/>
          <a:srcRect/>
          <a:stretch>
            <a:fillRect/>
          </a:stretch>
        </p:blipFill>
        <p:spPr bwMode="auto">
          <a:xfrm>
            <a:off x="304800" y="2384395"/>
            <a:ext cx="8229600" cy="4473605"/>
          </a:xfrm>
          <a:prstGeom prst="rect">
            <a:avLst/>
          </a:prstGeom>
          <a:noFill/>
          <a:ln w="9525">
            <a:solidFill>
              <a:srgbClr val="C00000"/>
            </a:solidFill>
            <a:miter lim="800000"/>
            <a:headEnd/>
            <a:tailEnd/>
          </a:ln>
        </p:spPr>
      </p:pic>
      <p:sp>
        <p:nvSpPr>
          <p:cNvPr id="5" name="TextBox 4"/>
          <p:cNvSpPr txBox="1"/>
          <p:nvPr/>
        </p:nvSpPr>
        <p:spPr>
          <a:xfrm>
            <a:off x="7620000" y="4800600"/>
            <a:ext cx="582211" cy="523220"/>
          </a:xfrm>
          <a:prstGeom prst="rect">
            <a:avLst/>
          </a:prstGeom>
          <a:noFill/>
        </p:spPr>
        <p:txBody>
          <a:bodyPr wrap="none" rtlCol="0">
            <a:spAutoFit/>
          </a:bodyPr>
          <a:lstStyle/>
          <a:p>
            <a:r>
              <a:rPr lang="en-US" sz="2800" smtClean="0">
                <a:solidFill>
                  <a:srgbClr val="C00000"/>
                </a:solidFill>
              </a:rPr>
              <a:t>(*)</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Lưu OWL document</a:t>
            </a:r>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52400" y="1524000"/>
            <a:ext cx="8669738" cy="4648200"/>
          </a:xfrm>
          <a:prstGeom prst="rect">
            <a:avLst/>
          </a:prstGeom>
          <a:noFill/>
          <a:ln w="9525">
            <a:solidFill>
              <a:srgbClr val="C00000"/>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OnToGraf View</a:t>
            </a:r>
            <a:endParaRPr lang="en-US" b="1"/>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smtClean="0"/>
              <a:t>OntoGraf</a:t>
            </a:r>
            <a:endParaRPr lang="en-US"/>
          </a:p>
        </p:txBody>
      </p:sp>
      <p:sp>
        <p:nvSpPr>
          <p:cNvPr id="3" name="Content Placeholder 2"/>
          <p:cNvSpPr>
            <a:spLocks noGrp="1"/>
          </p:cNvSpPr>
          <p:nvPr>
            <p:ph idx="1"/>
          </p:nvPr>
        </p:nvSpPr>
        <p:spPr>
          <a:xfrm>
            <a:off x="457200" y="990600"/>
            <a:ext cx="8229600" cy="5135563"/>
          </a:xfrm>
        </p:spPr>
        <p:txBody>
          <a:bodyPr>
            <a:normAutofit/>
          </a:bodyPr>
          <a:lstStyle/>
          <a:p>
            <a:pPr marL="0" lvl="2" indent="0" algn="just">
              <a:buNone/>
            </a:pPr>
            <a:r>
              <a:rPr lang="vi-VN" sz="2600" smtClean="0">
                <a:latin typeface="+mj-lt"/>
              </a:rPr>
              <a:t>cung cấp hỗ trợ điều hướng tương tác các mối quan hệ của các </a:t>
            </a:r>
            <a:r>
              <a:rPr lang="en-US" sz="2600" smtClean="0">
                <a:latin typeface="+mj-lt"/>
              </a:rPr>
              <a:t>Ontology</a:t>
            </a:r>
            <a:r>
              <a:rPr lang="vi-VN" sz="2600" smtClean="0">
                <a:latin typeface="+mj-lt"/>
              </a:rPr>
              <a:t>. Các mối quan hệ khác nhau được hỗ trợ: </a:t>
            </a:r>
            <a:r>
              <a:rPr lang="en-US" sz="2600" b="1" smtClean="0">
                <a:solidFill>
                  <a:schemeClr val="tx2">
                    <a:lumMod val="75000"/>
                  </a:schemeClr>
                </a:solidFill>
                <a:latin typeface="+mj-lt"/>
              </a:rPr>
              <a:t>Hiển thị các </a:t>
            </a:r>
            <a:r>
              <a:rPr lang="vi-VN" sz="2600" smtClean="0">
                <a:latin typeface="+mj-lt"/>
              </a:rPr>
              <a:t>lớp con, thuộc tính đối tượng, miền/ phạm vi và tương đương. Mối quan hệ và các loại nút có thể được lọc để giúp tạo chế độ xem mong muốn.</a:t>
            </a:r>
            <a:endParaRPr lang="en-US" sz="2600">
              <a:latin typeface="+mj-lt"/>
            </a:endParaRPr>
          </a:p>
        </p:txBody>
      </p:sp>
      <p:pic>
        <p:nvPicPr>
          <p:cNvPr id="2050" name="Picture 2"/>
          <p:cNvPicPr>
            <a:picLocks noChangeAspect="1" noChangeArrowheads="1"/>
          </p:cNvPicPr>
          <p:nvPr/>
        </p:nvPicPr>
        <p:blipFill>
          <a:blip r:embed="rId2" cstate="print"/>
          <a:srcRect/>
          <a:stretch>
            <a:fillRect/>
          </a:stretch>
        </p:blipFill>
        <p:spPr bwMode="auto">
          <a:xfrm>
            <a:off x="914400" y="3200400"/>
            <a:ext cx="7294279" cy="3496963"/>
          </a:xfrm>
          <a:prstGeom prst="rect">
            <a:avLst/>
          </a:prstGeom>
          <a:noFill/>
          <a:ln w="9525">
            <a:solidFill>
              <a:srgbClr val="FF0000"/>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vi-VN" sz="4000" smtClean="0"/>
              <a:t>Protégé</a:t>
            </a:r>
            <a:r>
              <a:rPr lang="en-US" sz="4000" smtClean="0"/>
              <a:t> (Protege)</a:t>
            </a:r>
            <a:r>
              <a:rPr lang="vi-VN" sz="4000" smtClean="0"/>
              <a:t> </a:t>
            </a:r>
            <a:endParaRPr lang="en-US" sz="4000"/>
          </a:p>
        </p:txBody>
      </p:sp>
      <p:sp>
        <p:nvSpPr>
          <p:cNvPr id="3" name="Content Placeholder 2"/>
          <p:cNvSpPr>
            <a:spLocks noGrp="1"/>
          </p:cNvSpPr>
          <p:nvPr>
            <p:ph idx="1"/>
          </p:nvPr>
        </p:nvSpPr>
        <p:spPr>
          <a:xfrm>
            <a:off x="457200" y="1219200"/>
            <a:ext cx="8229600" cy="4983163"/>
          </a:xfrm>
        </p:spPr>
        <p:txBody>
          <a:bodyPr>
            <a:normAutofit fontScale="92500" lnSpcReduction="20000"/>
          </a:bodyPr>
          <a:lstStyle/>
          <a:p>
            <a:r>
              <a:rPr lang="vi-VN" smtClean="0">
                <a:latin typeface="+mj-lt"/>
              </a:rPr>
              <a:t>Protégé</a:t>
            </a:r>
            <a:r>
              <a:rPr lang="en-US" smtClean="0">
                <a:latin typeface="+mj-lt"/>
              </a:rPr>
              <a:t> (Protege)</a:t>
            </a:r>
            <a:r>
              <a:rPr lang="vi-VN" smtClean="0">
                <a:latin typeface="+mj-lt"/>
              </a:rPr>
              <a:t> là công cụ phần mềm biên tập ontology mã nguồn mở (được phát triển tại Trường ĐH Stanford) </a:t>
            </a:r>
            <a:endParaRPr lang="en-US" smtClean="0">
              <a:latin typeface="+mj-lt"/>
            </a:endParaRPr>
          </a:p>
          <a:p>
            <a:r>
              <a:rPr lang="en-US" smtClean="0">
                <a:latin typeface="Times New Roman" pitchFamily="18" charset="0"/>
                <a:cs typeface="Times New Roman" pitchFamily="18" charset="0"/>
              </a:rPr>
              <a:t>Protege</a:t>
            </a:r>
            <a:r>
              <a:rPr lang="en-US" smtClean="0">
                <a:latin typeface="+mj-lt"/>
              </a:rPr>
              <a:t> </a:t>
            </a:r>
            <a:r>
              <a:rPr lang="vi-VN" smtClean="0">
                <a:latin typeface="+mj-lt"/>
              </a:rPr>
              <a:t>sử dụng đối với việc xây dựng các hệ thống thông minh.</a:t>
            </a:r>
            <a:endParaRPr lang="en-US" smtClean="0">
              <a:latin typeface="+mj-lt"/>
            </a:endParaRPr>
          </a:p>
          <a:p>
            <a:r>
              <a:rPr lang="vi-VN" smtClean="0">
                <a:latin typeface="+mj-lt"/>
              </a:rPr>
              <a:t> Protégé được hỗ trợ bởi cộng đồng lớn bao gồm: các viện nghiên cứu, các tổ chức chính phủ và những người sử dụng cộng tác. </a:t>
            </a:r>
            <a:endParaRPr lang="en-US" smtClean="0">
              <a:latin typeface="+mj-lt"/>
            </a:endParaRPr>
          </a:p>
          <a:p>
            <a:r>
              <a:rPr lang="vi-VN" smtClean="0">
                <a:latin typeface="+mj-lt"/>
              </a:rPr>
              <a:t>Các đơn vị, cá nhân này sử dụng Protégé để xây dựng các giải pháp dựa trên tri thức trong các lĩnh vực chuyên sâu như là: y sinh học, thương mại điện tử và mô hình hóa tổ chức</a:t>
            </a:r>
            <a:endParaRPr lang="en-US">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OWLViz VIEW</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Công cụ OWLViz</a:t>
            </a:r>
            <a:endParaRPr lang="en-US"/>
          </a:p>
        </p:txBody>
      </p:sp>
      <p:sp>
        <p:nvSpPr>
          <p:cNvPr id="3" name="Content Placeholder 2"/>
          <p:cNvSpPr>
            <a:spLocks noGrp="1"/>
          </p:cNvSpPr>
          <p:nvPr>
            <p:ph idx="1"/>
          </p:nvPr>
        </p:nvSpPr>
        <p:spPr>
          <a:xfrm>
            <a:off x="228600" y="838200"/>
            <a:ext cx="8382000" cy="4525963"/>
          </a:xfrm>
        </p:spPr>
        <p:txBody>
          <a:bodyPr>
            <a:normAutofit/>
          </a:bodyPr>
          <a:lstStyle/>
          <a:p>
            <a:pPr marL="0" indent="0">
              <a:buNone/>
            </a:pPr>
            <a:r>
              <a:rPr lang="vi-VN" sz="2800" smtClean="0">
                <a:latin typeface="+mj-lt"/>
              </a:rPr>
              <a:t>Cho phép phân cấp </a:t>
            </a:r>
            <a:r>
              <a:rPr lang="en-US" sz="2800" smtClean="0">
                <a:latin typeface="Times New Roman" pitchFamily="18" charset="0"/>
                <a:cs typeface="Times New Roman" pitchFamily="18" charset="0"/>
              </a:rPr>
              <a:t>các</a:t>
            </a:r>
            <a:r>
              <a:rPr lang="en-US" sz="2800" smtClean="0">
                <a:latin typeface="+mj-lt"/>
              </a:rPr>
              <a:t> </a:t>
            </a:r>
            <a:r>
              <a:rPr lang="vi-VN" sz="2800" smtClean="0">
                <a:latin typeface="+mj-lt"/>
              </a:rPr>
              <a:t>lớp trong một OWL</a:t>
            </a:r>
            <a:r>
              <a:rPr lang="en-US" sz="2800" smtClean="0">
                <a:latin typeface="+mj-lt"/>
              </a:rPr>
              <a:t>,</a:t>
            </a:r>
            <a:r>
              <a:rPr lang="vi-VN" sz="2800" smtClean="0">
                <a:latin typeface="+mj-lt"/>
              </a:rPr>
              <a:t> được xem và điều hướng tăng dần, cho phép so sánh phân cấp lớp  và hệ thống </a:t>
            </a:r>
            <a:r>
              <a:rPr lang="en-US" sz="2800" smtClean="0">
                <a:latin typeface="Times New Roman" pitchFamily="18" charset="0"/>
                <a:cs typeface="Times New Roman" pitchFamily="18" charset="0"/>
              </a:rPr>
              <a:t>thứ bậc</a:t>
            </a:r>
            <a:r>
              <a:rPr lang="en-US" sz="2800" smtClean="0">
                <a:latin typeface="+mj-lt"/>
              </a:rPr>
              <a:t>. </a:t>
            </a:r>
            <a:r>
              <a:rPr lang="en-US" sz="2800" smtClean="0">
                <a:latin typeface="Times New Roman" pitchFamily="18" charset="0"/>
                <a:cs typeface="Times New Roman" pitchFamily="18" charset="0"/>
              </a:rPr>
              <a:t>Muốn sử dụng OWL Viz phải cài thư viện </a:t>
            </a:r>
            <a:r>
              <a:rPr lang="en-US" sz="2800" smtClean="0">
                <a:latin typeface="Times New Roman" pitchFamily="18" charset="0"/>
                <a:cs typeface="Times New Roman" pitchFamily="18" charset="0"/>
                <a:hlinkClick r:id="rId2"/>
              </a:rPr>
              <a:t>https://www.graphviz.org/download</a:t>
            </a:r>
            <a:r>
              <a:rPr lang="en-US" sz="2800" smtClean="0">
                <a:hlinkClick r:id="rId2"/>
              </a:rPr>
              <a:t>/</a:t>
            </a:r>
            <a:r>
              <a:rPr lang="en-US" sz="2800" smtClean="0"/>
              <a:t> (</a:t>
            </a:r>
            <a:r>
              <a:rPr lang="en-US" sz="2800" smtClean="0">
                <a:latin typeface="Times New Roman" pitchFamily="18" charset="0"/>
                <a:cs typeface="Times New Roman" pitchFamily="18" charset="0"/>
              </a:rPr>
              <a:t>graphviz)</a:t>
            </a:r>
            <a:endParaRPr lang="en-US" sz="2800">
              <a:latin typeface="+mj-lt"/>
            </a:endParaRPr>
          </a:p>
        </p:txBody>
      </p:sp>
      <p:pic>
        <p:nvPicPr>
          <p:cNvPr id="1026" name="Picture 2"/>
          <p:cNvPicPr>
            <a:picLocks noChangeAspect="1" noChangeArrowheads="1"/>
          </p:cNvPicPr>
          <p:nvPr/>
        </p:nvPicPr>
        <p:blipFill>
          <a:blip r:embed="rId3" cstate="print"/>
          <a:srcRect/>
          <a:stretch>
            <a:fillRect/>
          </a:stretch>
        </p:blipFill>
        <p:spPr bwMode="auto">
          <a:xfrm>
            <a:off x="1066800" y="2971800"/>
            <a:ext cx="7666795" cy="3608784"/>
          </a:xfrm>
          <a:prstGeom prst="rect">
            <a:avLst/>
          </a:prstGeom>
          <a:noFill/>
          <a:ln w="9525">
            <a:solidFill>
              <a:srgbClr val="FF0000"/>
            </a:solidFill>
            <a:miter lim="800000"/>
            <a:headEnd/>
            <a:tailEnd/>
          </a:ln>
        </p:spPr>
      </p:pic>
      <p:sp>
        <p:nvSpPr>
          <p:cNvPr id="5" name="Rectangle 4"/>
          <p:cNvSpPr/>
          <p:nvPr/>
        </p:nvSpPr>
        <p:spPr>
          <a:xfrm>
            <a:off x="5562600" y="3200400"/>
            <a:ext cx="762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5637"/>
            <a:ext cx="8229600" cy="5745163"/>
          </a:xfrm>
        </p:spPr>
        <p:txBody>
          <a:bodyPr/>
          <a:lstStyle/>
          <a:p>
            <a:pPr marL="0" indent="0"/>
            <a:r>
              <a:rPr lang="en-US" sz="2800" smtClean="0">
                <a:latin typeface="Times New Roman" pitchFamily="18" charset="0"/>
                <a:cs typeface="Times New Roman" pitchFamily="18" charset="0"/>
              </a:rPr>
              <a:t>Sau khi cài đặt xong thư viện graphviz</a:t>
            </a:r>
          </a:p>
          <a:p>
            <a:pPr marL="0" indent="0"/>
            <a:r>
              <a:rPr lang="en-US" sz="2800" smtClean="0">
                <a:latin typeface="Times New Roman" pitchFamily="18" charset="0"/>
                <a:cs typeface="Times New Roman" pitchFamily="18" charset="0"/>
              </a:rPr>
              <a:t>Đặt lại đường dẫn tương ứng cho OWL Viz trong Reasoner/Configure...</a:t>
            </a:r>
            <a:endParaRPr lang="en-US" sz="2800" smtClean="0"/>
          </a:p>
          <a:p>
            <a:pPr>
              <a:buNone/>
            </a:pPr>
            <a:endParaRPr lang="en-US"/>
          </a:p>
        </p:txBody>
      </p:sp>
      <p:sp>
        <p:nvSpPr>
          <p:cNvPr id="3077" name="AutoShape 5" descr="File:OwlViz-configure-path-to-do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9" name="AutoShape 7" descr="File:OwlViz-configure-path-to-do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2" cstate="print"/>
          <a:srcRect/>
          <a:stretch>
            <a:fillRect/>
          </a:stretch>
        </p:blipFill>
        <p:spPr bwMode="auto">
          <a:xfrm>
            <a:off x="3657600" y="2209800"/>
            <a:ext cx="4505325" cy="3790950"/>
          </a:xfrm>
          <a:prstGeom prst="rect">
            <a:avLst/>
          </a:prstGeom>
          <a:noFill/>
          <a:ln w="9525">
            <a:solidFill>
              <a:srgbClr val="FF0000"/>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mtClean="0">
                <a:latin typeface="Times New Roman" pitchFamily="18" charset="0"/>
                <a:cs typeface="Times New Roman" pitchFamily="18" charset="0"/>
              </a:rPr>
              <a:t>Cài đặt đường dẫn</a:t>
            </a:r>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305800" cy="5135563"/>
          </a:xfrm>
        </p:spPr>
        <p:txBody>
          <a:bodyPr>
            <a:normAutofit/>
          </a:bodyPr>
          <a:lstStyle/>
          <a:p>
            <a:pPr marL="0" indent="0">
              <a:buNone/>
            </a:pPr>
            <a:r>
              <a:rPr lang="en-US" sz="2800" smtClean="0">
                <a:latin typeface="Times New Roman" pitchFamily="18" charset="0"/>
                <a:cs typeface="Times New Roman" pitchFamily="18" charset="0"/>
              </a:rPr>
              <a:t>Chọn đường dẫn tương ứng đến thư mục vừa cài đặt graphviz VD: </a:t>
            </a:r>
          </a:p>
          <a:p>
            <a:pPr algn="ctr">
              <a:buNone/>
            </a:pPr>
            <a:r>
              <a:rPr lang="de-DE" sz="2800" smtClean="0">
                <a:latin typeface="Times New Roman" pitchFamily="18" charset="0"/>
                <a:cs typeface="Times New Roman" pitchFamily="18" charset="0"/>
              </a:rPr>
              <a:t>C:\Program Files (x86)\Graphviz2.38\bin\dot</a:t>
            </a:r>
            <a:r>
              <a:rPr lang="en-US" sz="2800" smtClean="0">
                <a:latin typeface="Times New Roman" pitchFamily="18" charset="0"/>
                <a:cs typeface="Times New Roman" pitchFamily="18" charset="0"/>
              </a:rPr>
              <a:t> </a:t>
            </a:r>
            <a:endParaRPr lang="en-US" sz="2800">
              <a:latin typeface="Times New Roman" pitchFamily="18" charset="0"/>
              <a:cs typeface="Times New Roman" pitchFamily="18" charset="0"/>
            </a:endParaRPr>
          </a:p>
        </p:txBody>
      </p:sp>
      <p:pic>
        <p:nvPicPr>
          <p:cNvPr id="35842" name="Picture 2"/>
          <p:cNvPicPr>
            <a:picLocks noChangeAspect="1" noChangeArrowheads="1"/>
          </p:cNvPicPr>
          <p:nvPr/>
        </p:nvPicPr>
        <p:blipFill>
          <a:blip r:embed="rId2" cstate="print"/>
          <a:srcRect/>
          <a:stretch>
            <a:fillRect/>
          </a:stretch>
        </p:blipFill>
        <p:spPr bwMode="auto">
          <a:xfrm>
            <a:off x="76200" y="2743200"/>
            <a:ext cx="8947324" cy="3895725"/>
          </a:xfrm>
          <a:prstGeom prst="rect">
            <a:avLst/>
          </a:prstGeom>
          <a:noFill/>
          <a:ln w="9525">
            <a:solidFill>
              <a:srgbClr val="FF0000"/>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smtClean="0"/>
              <a:t>Bài tập</a:t>
            </a:r>
            <a:endParaRPr lang="en-US" b="1"/>
          </a:p>
        </p:txBody>
      </p:sp>
      <p:sp>
        <p:nvSpPr>
          <p:cNvPr id="3" name="Content Placeholder 2"/>
          <p:cNvSpPr>
            <a:spLocks noGrp="1"/>
          </p:cNvSpPr>
          <p:nvPr>
            <p:ph idx="1"/>
          </p:nvPr>
        </p:nvSpPr>
        <p:spPr>
          <a:xfrm>
            <a:off x="381000" y="990600"/>
            <a:ext cx="8229600" cy="4983163"/>
          </a:xfrm>
        </p:spPr>
        <p:txBody>
          <a:bodyPr>
            <a:normAutofit/>
          </a:bodyPr>
          <a:lstStyle/>
          <a:p>
            <a:pPr marL="0" indent="0">
              <a:buNone/>
            </a:pPr>
            <a:r>
              <a:rPr lang="en-US" sz="2900" smtClean="0">
                <a:latin typeface="Times New Roman" pitchFamily="18" charset="0"/>
                <a:cs typeface="Times New Roman" pitchFamily="18" charset="0"/>
              </a:rPr>
              <a:t>Xây dựng Ontology trong lĩnh vực nông nghiệp như hình vẽ dưới đây</a:t>
            </a:r>
            <a:endParaRPr lang="en-US" sz="2900">
              <a:latin typeface="Times New Roman" pitchFamily="18" charset="0"/>
              <a:cs typeface="Times New Roman" pitchFamily="18" charset="0"/>
            </a:endParaRPr>
          </a:p>
        </p:txBody>
      </p:sp>
      <p:pic>
        <p:nvPicPr>
          <p:cNvPr id="36866" name="Picture 2"/>
          <p:cNvPicPr>
            <a:picLocks noChangeAspect="1" noChangeArrowheads="1"/>
          </p:cNvPicPr>
          <p:nvPr/>
        </p:nvPicPr>
        <p:blipFill>
          <a:blip r:embed="rId2" cstate="print"/>
          <a:srcRect/>
          <a:stretch>
            <a:fillRect/>
          </a:stretch>
        </p:blipFill>
        <p:spPr bwMode="auto">
          <a:xfrm>
            <a:off x="1143000" y="2057400"/>
            <a:ext cx="6953250" cy="44386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68362"/>
          </a:xfrm>
        </p:spPr>
        <p:txBody>
          <a:bodyPr/>
          <a:lstStyle/>
          <a:p>
            <a:r>
              <a:rPr lang="en-US" smtClean="0"/>
              <a:t>Install Protege</a:t>
            </a:r>
            <a:endParaRPr lang="en-US"/>
          </a:p>
        </p:txBody>
      </p:sp>
      <p:sp>
        <p:nvSpPr>
          <p:cNvPr id="3" name="Content Placeholder 2"/>
          <p:cNvSpPr>
            <a:spLocks noGrp="1"/>
          </p:cNvSpPr>
          <p:nvPr>
            <p:ph idx="1"/>
          </p:nvPr>
        </p:nvSpPr>
        <p:spPr>
          <a:xfrm>
            <a:off x="457200" y="1066800"/>
            <a:ext cx="8229600" cy="5059363"/>
          </a:xfrm>
        </p:spPr>
        <p:txBody>
          <a:bodyPr>
            <a:normAutofit/>
          </a:bodyPr>
          <a:lstStyle/>
          <a:p>
            <a:r>
              <a:rPr lang="en-US" sz="2800" smtClean="0"/>
              <a:t>Link to download </a:t>
            </a:r>
            <a:r>
              <a:rPr lang="en-US" sz="2800" smtClean="0">
                <a:hlinkClick r:id="rId2"/>
              </a:rPr>
              <a:t>https://protege.stanford.edu/download/protege/4.3/installanywhere/Web_Installers/</a:t>
            </a:r>
            <a:endParaRPr lang="en-US" sz="2800" smtClean="0"/>
          </a:p>
          <a:p>
            <a:endParaRPr lang="en-US" sz="2800"/>
          </a:p>
        </p:txBody>
      </p:sp>
      <p:pic>
        <p:nvPicPr>
          <p:cNvPr id="3074" name="Picture 2" descr="http://protege-project.136.n4.nabble.com/attachment/4660220/1/cbjdfbdf.png"/>
          <p:cNvPicPr>
            <a:picLocks noChangeAspect="1" noChangeArrowheads="1"/>
          </p:cNvPicPr>
          <p:nvPr/>
        </p:nvPicPr>
        <p:blipFill>
          <a:blip r:embed="rId3" cstate="print"/>
          <a:srcRect/>
          <a:stretch>
            <a:fillRect/>
          </a:stretch>
        </p:blipFill>
        <p:spPr bwMode="auto">
          <a:xfrm>
            <a:off x="5181600" y="2667000"/>
            <a:ext cx="3674315" cy="3810000"/>
          </a:xfrm>
          <a:prstGeom prst="rect">
            <a:avLst/>
          </a:prstGeom>
          <a:noFill/>
        </p:spPr>
      </p:pic>
      <p:sp>
        <p:nvSpPr>
          <p:cNvPr id="5122" name="AutoShape 2" descr="Image result for prot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Image result for prote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6" name="Picture 6" descr="Image result for protege"/>
          <p:cNvPicPr>
            <a:picLocks noChangeAspect="1" noChangeArrowheads="1"/>
          </p:cNvPicPr>
          <p:nvPr/>
        </p:nvPicPr>
        <p:blipFill>
          <a:blip r:embed="rId4" cstate="print"/>
          <a:srcRect/>
          <a:stretch>
            <a:fillRect/>
          </a:stretch>
        </p:blipFill>
        <p:spPr bwMode="auto">
          <a:xfrm>
            <a:off x="457200" y="2667000"/>
            <a:ext cx="1295400" cy="1295400"/>
          </a:xfrm>
          <a:prstGeom prst="rect">
            <a:avLst/>
          </a:prstGeom>
          <a:noFill/>
        </p:spPr>
      </p:pic>
      <p:sp>
        <p:nvSpPr>
          <p:cNvPr id="8" name="TextBox 7"/>
          <p:cNvSpPr txBox="1"/>
          <p:nvPr/>
        </p:nvSpPr>
        <p:spPr>
          <a:xfrm>
            <a:off x="2667000" y="2895600"/>
            <a:ext cx="1887696" cy="830997"/>
          </a:xfrm>
          <a:prstGeom prst="rect">
            <a:avLst/>
          </a:prstGeom>
          <a:noFill/>
        </p:spPr>
        <p:txBody>
          <a:bodyPr wrap="none" rtlCol="0">
            <a:spAutoFit/>
          </a:bodyPr>
          <a:lstStyle/>
          <a:p>
            <a:r>
              <a:rPr lang="en-US" sz="2400" smtClean="0">
                <a:solidFill>
                  <a:srgbClr val="FF0000"/>
                </a:solidFill>
              </a:rPr>
              <a:t>BIỂU TƯỢNG </a:t>
            </a:r>
          </a:p>
          <a:p>
            <a:r>
              <a:rPr lang="en-US" sz="2400" smtClean="0">
                <a:solidFill>
                  <a:srgbClr val="FF0000"/>
                </a:solidFill>
              </a:rPr>
              <a:t>PROTEGE</a:t>
            </a:r>
            <a:endParaRPr lang="en-US" sz="2400">
              <a:solidFill>
                <a:srgbClr val="FF0000"/>
              </a:solidFill>
            </a:endParaRPr>
          </a:p>
        </p:txBody>
      </p:sp>
      <p:pic>
        <p:nvPicPr>
          <p:cNvPr id="5127" name="Picture 7"/>
          <p:cNvPicPr>
            <a:picLocks noChangeAspect="1" noChangeArrowheads="1"/>
          </p:cNvPicPr>
          <p:nvPr/>
        </p:nvPicPr>
        <p:blipFill>
          <a:blip r:embed="rId5" cstate="print"/>
          <a:srcRect/>
          <a:stretch>
            <a:fillRect/>
          </a:stretch>
        </p:blipFill>
        <p:spPr bwMode="auto">
          <a:xfrm>
            <a:off x="228600" y="4267200"/>
            <a:ext cx="2438400" cy="2230244"/>
          </a:xfrm>
          <a:prstGeom prst="rect">
            <a:avLst/>
          </a:prstGeom>
          <a:noFill/>
          <a:ln w="9525">
            <a:noFill/>
            <a:miter lim="800000"/>
            <a:headEnd/>
            <a:tailEnd/>
          </a:ln>
        </p:spPr>
      </p:pic>
      <p:sp>
        <p:nvSpPr>
          <p:cNvPr id="11" name="Left Arrow 10"/>
          <p:cNvSpPr/>
          <p:nvPr/>
        </p:nvSpPr>
        <p:spPr>
          <a:xfrm>
            <a:off x="2057400" y="3124200"/>
            <a:ext cx="457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 Arrow 11"/>
          <p:cNvSpPr/>
          <p:nvPr/>
        </p:nvSpPr>
        <p:spPr>
          <a:xfrm>
            <a:off x="2590800" y="5105400"/>
            <a:ext cx="457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200400" y="4724400"/>
            <a:ext cx="1375698" cy="830997"/>
          </a:xfrm>
          <a:prstGeom prst="rect">
            <a:avLst/>
          </a:prstGeom>
          <a:noFill/>
        </p:spPr>
        <p:txBody>
          <a:bodyPr wrap="none" rtlCol="0">
            <a:spAutoFit/>
          </a:bodyPr>
          <a:lstStyle/>
          <a:p>
            <a:r>
              <a:rPr lang="en-US" sz="2400" smtClean="0">
                <a:solidFill>
                  <a:srgbClr val="FF0000"/>
                </a:solidFill>
              </a:rPr>
              <a:t>Giao diện</a:t>
            </a:r>
          </a:p>
          <a:p>
            <a:r>
              <a:rPr lang="en-US" sz="2400" smtClean="0">
                <a:solidFill>
                  <a:srgbClr val="FF0000"/>
                </a:solidFill>
              </a:rPr>
              <a:t>PROTEGE</a:t>
            </a:r>
            <a:endParaRPr lang="en-US" sz="24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en-US" smtClean="0"/>
              <a:t>Protege interface</a:t>
            </a:r>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762000"/>
            <a:ext cx="8430450" cy="587727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mtClean="0"/>
              <a:t>Chọn địa chỉ url</a:t>
            </a:r>
            <a:endParaRPr lang="en-US"/>
          </a:p>
        </p:txBody>
      </p:sp>
      <p:sp>
        <p:nvSpPr>
          <p:cNvPr id="3" name="Content Placeholder 2"/>
          <p:cNvSpPr>
            <a:spLocks noGrp="1"/>
          </p:cNvSpPr>
          <p:nvPr>
            <p:ph idx="1"/>
          </p:nvPr>
        </p:nvSpPr>
        <p:spPr>
          <a:xfrm>
            <a:off x="457200" y="838200"/>
            <a:ext cx="8229600" cy="5211763"/>
          </a:xfrm>
        </p:spPr>
        <p:txBody>
          <a:bodyPr>
            <a:normAutofit/>
          </a:bodyPr>
          <a:lstStyle/>
          <a:p>
            <a:pPr>
              <a:buNone/>
            </a:pPr>
            <a:r>
              <a:rPr lang="en-US" sz="2800" smtClean="0"/>
              <a:t>Ví dụ đặt trong địa chỉ : http://localhost:3030/example/ontology/owlUni.owl </a:t>
            </a:r>
            <a:endParaRPr lang="en-US" sz="2800"/>
          </a:p>
        </p:txBody>
      </p:sp>
      <p:pic>
        <p:nvPicPr>
          <p:cNvPr id="2050" name="Picture 2"/>
          <p:cNvPicPr>
            <a:picLocks noChangeAspect="1" noChangeArrowheads="1"/>
          </p:cNvPicPr>
          <p:nvPr/>
        </p:nvPicPr>
        <p:blipFill>
          <a:blip r:embed="rId2" cstate="print"/>
          <a:srcRect/>
          <a:stretch>
            <a:fillRect/>
          </a:stretch>
        </p:blipFill>
        <p:spPr bwMode="auto">
          <a:xfrm>
            <a:off x="533400" y="1957386"/>
            <a:ext cx="8305800" cy="467201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1000" y="3810000"/>
            <a:ext cx="8551333" cy="990600"/>
          </a:xfrm>
          <a:prstGeom prst="rect">
            <a:avLst/>
          </a:prstGeom>
          <a:noFill/>
          <a:ln w="9525">
            <a:solidFill>
              <a:srgbClr val="FF0000"/>
            </a:solidFill>
            <a:miter lim="800000"/>
            <a:headEnd/>
            <a:tailEnd/>
          </a:ln>
        </p:spPr>
      </p:pic>
      <p:sp>
        <p:nvSpPr>
          <p:cNvPr id="6" name="Down Arrow 5"/>
          <p:cNvSpPr/>
          <p:nvPr/>
        </p:nvSpPr>
        <p:spPr>
          <a:xfrm>
            <a:off x="3429000" y="2667000"/>
            <a:ext cx="685800" cy="1447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3048000" cy="4525963"/>
          </a:xfrm>
        </p:spPr>
        <p:txBody>
          <a:bodyPr>
            <a:normAutofit fontScale="92500" lnSpcReduction="10000"/>
          </a:bodyPr>
          <a:lstStyle/>
          <a:p>
            <a:pPr marL="0" indent="0" algn="just">
              <a:buNone/>
            </a:pPr>
            <a:r>
              <a:rPr lang="en-US" sz="2800" smtClean="0">
                <a:latin typeface="Times New Roman" pitchFamily="18" charset="0"/>
                <a:cs typeface="Times New Roman" pitchFamily="18" charset="0"/>
              </a:rPr>
              <a:t>Sử dụng Protege để xây dựng ontology cho sơ đồ sau.</a:t>
            </a:r>
          </a:p>
          <a:p>
            <a:pPr marL="0" indent="0" algn="just">
              <a:buNone/>
            </a:pPr>
            <a:r>
              <a:rPr lang="en-US" sz="2800" smtClean="0">
                <a:latin typeface="Times New Roman" pitchFamily="18" charset="0"/>
                <a:cs typeface="Times New Roman" pitchFamily="18" charset="0"/>
              </a:rPr>
              <a:t>Có 2 thuộc tính: </a:t>
            </a:r>
          </a:p>
          <a:p>
            <a:pPr marL="0" indent="0" algn="just"/>
            <a:r>
              <a:rPr lang="en-US" sz="2800" smtClean="0">
                <a:latin typeface="Times New Roman" pitchFamily="18" charset="0"/>
                <a:cs typeface="Times New Roman" pitchFamily="18" charset="0"/>
              </a:rPr>
              <a:t>Studies</a:t>
            </a:r>
          </a:p>
          <a:p>
            <a:pPr marL="0" indent="0" algn="just"/>
            <a:r>
              <a:rPr lang="en-US" sz="2800" smtClean="0">
                <a:latin typeface="Times New Roman" pitchFamily="18" charset="0"/>
                <a:cs typeface="Times New Roman" pitchFamily="18" charset="0"/>
              </a:rPr>
              <a:t>Teaches</a:t>
            </a:r>
          </a:p>
          <a:p>
            <a:pPr marL="0" indent="0" algn="just">
              <a:buNone/>
            </a:pPr>
            <a:endParaRPr lang="en-US" sz="2800" smtClean="0">
              <a:latin typeface="Times New Roman" pitchFamily="18" charset="0"/>
              <a:cs typeface="Times New Roman" pitchFamily="18" charset="0"/>
            </a:endParaRPr>
          </a:p>
          <a:p>
            <a:pPr marL="0" indent="0" algn="just">
              <a:buNone/>
            </a:pPr>
            <a:r>
              <a:rPr lang="en-US" sz="2800" smtClean="0">
                <a:latin typeface="Times New Roman" pitchFamily="18" charset="0"/>
                <a:cs typeface="Times New Roman" pitchFamily="18" charset="0"/>
              </a:rPr>
              <a:t>Chúng thuộc </a:t>
            </a:r>
            <a:r>
              <a:rPr lang="en-US" sz="2800" b="1" smtClean="0">
                <a:solidFill>
                  <a:schemeClr val="accent6">
                    <a:lumMod val="50000"/>
                  </a:schemeClr>
                </a:solidFill>
                <a:latin typeface="Times New Roman" pitchFamily="18" charset="0"/>
                <a:cs typeface="Times New Roman" pitchFamily="18" charset="0"/>
              </a:rPr>
              <a:t>phạm vi </a:t>
            </a:r>
            <a:r>
              <a:rPr lang="en-US" sz="2800" smtClean="0">
                <a:latin typeface="Times New Roman" pitchFamily="18" charset="0"/>
                <a:cs typeface="Times New Roman" pitchFamily="18" charset="0"/>
              </a:rPr>
              <a:t>là Module và </a:t>
            </a:r>
            <a:r>
              <a:rPr lang="en-US" sz="2800" b="1" smtClean="0">
                <a:solidFill>
                  <a:schemeClr val="accent6">
                    <a:lumMod val="50000"/>
                  </a:schemeClr>
                </a:solidFill>
                <a:latin typeface="Times New Roman" pitchFamily="18" charset="0"/>
                <a:cs typeface="Times New Roman" pitchFamily="18" charset="0"/>
              </a:rPr>
              <a:t>miền</a:t>
            </a:r>
            <a:r>
              <a:rPr lang="en-US" sz="2800" smtClean="0">
                <a:latin typeface="Times New Roman" pitchFamily="18" charset="0"/>
                <a:cs typeface="Times New Roman" pitchFamily="18" charset="0"/>
              </a:rPr>
              <a:t> tương ứng là Student và Lecturer</a:t>
            </a:r>
            <a:endParaRPr lang="en-US" sz="2800">
              <a:latin typeface="Times New Roman" pitchFamily="18" charset="0"/>
              <a:cs typeface="Times New Roman" pitchFamily="18" charset="0"/>
            </a:endParaRPr>
          </a:p>
        </p:txBody>
      </p:sp>
      <p:pic>
        <p:nvPicPr>
          <p:cNvPr id="4097" name="Picture 1"/>
          <p:cNvPicPr>
            <a:picLocks noChangeAspect="1" noChangeArrowheads="1"/>
          </p:cNvPicPr>
          <p:nvPr/>
        </p:nvPicPr>
        <p:blipFill>
          <a:blip r:embed="rId2" cstate="print"/>
          <a:srcRect/>
          <a:stretch>
            <a:fillRect/>
          </a:stretch>
        </p:blipFill>
        <p:spPr bwMode="auto">
          <a:xfrm>
            <a:off x="3365724" y="381000"/>
            <a:ext cx="5778276" cy="627105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990600"/>
          </a:xfrm>
        </p:spPr>
        <p:txBody>
          <a:bodyPr/>
          <a:lstStyle/>
          <a:p>
            <a:r>
              <a:rPr lang="en-US" smtClean="0"/>
              <a:t>Tạo class trong Protege</a:t>
            </a:r>
            <a:endParaRPr lang="en-US"/>
          </a:p>
        </p:txBody>
      </p:sp>
      <p:sp>
        <p:nvSpPr>
          <p:cNvPr id="3" name="Content Placeholder 2"/>
          <p:cNvSpPr>
            <a:spLocks noGrp="1"/>
          </p:cNvSpPr>
          <p:nvPr>
            <p:ph idx="1"/>
          </p:nvPr>
        </p:nvSpPr>
        <p:spPr>
          <a:xfrm>
            <a:off x="457200" y="1143000"/>
            <a:ext cx="8229600" cy="4525963"/>
          </a:xfrm>
        </p:spPr>
        <p:txBody>
          <a:bodyPr/>
          <a:lstStyle/>
          <a:p>
            <a:endParaRPr lang="en-US"/>
          </a:p>
        </p:txBody>
      </p:sp>
      <p:pic>
        <p:nvPicPr>
          <p:cNvPr id="21507" name="Picture 3"/>
          <p:cNvPicPr>
            <a:picLocks noChangeAspect="1" noChangeArrowheads="1"/>
          </p:cNvPicPr>
          <p:nvPr/>
        </p:nvPicPr>
        <p:blipFill>
          <a:blip r:embed="rId2" cstate="print"/>
          <a:srcRect/>
          <a:stretch>
            <a:fillRect/>
          </a:stretch>
        </p:blipFill>
        <p:spPr bwMode="auto">
          <a:xfrm>
            <a:off x="287656" y="1106896"/>
            <a:ext cx="8711960" cy="4648200"/>
          </a:xfrm>
          <a:prstGeom prst="rect">
            <a:avLst/>
          </a:prstGeom>
          <a:noFill/>
          <a:ln w="9525">
            <a:noFill/>
            <a:miter lim="800000"/>
            <a:headEnd/>
            <a:tailEnd/>
          </a:ln>
        </p:spPr>
      </p:pic>
      <p:sp>
        <p:nvSpPr>
          <p:cNvPr id="6" name="Rectangle 5"/>
          <p:cNvSpPr/>
          <p:nvPr/>
        </p:nvSpPr>
        <p:spPr>
          <a:xfrm>
            <a:off x="1066800" y="14478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2000" y="609600"/>
            <a:ext cx="1192955" cy="369332"/>
          </a:xfrm>
          <a:prstGeom prst="rect">
            <a:avLst/>
          </a:prstGeom>
          <a:noFill/>
        </p:spPr>
        <p:txBody>
          <a:bodyPr wrap="none" rtlCol="0">
            <a:spAutoFit/>
          </a:bodyPr>
          <a:lstStyle/>
          <a:p>
            <a:r>
              <a:rPr lang="en-US" b="1" smtClean="0">
                <a:solidFill>
                  <a:srgbClr val="FF0000"/>
                </a:solidFill>
              </a:rPr>
              <a:t>Chọn Class</a:t>
            </a:r>
            <a:endParaRPr lang="en-US" b="1">
              <a:solidFill>
                <a:srgbClr val="FF0000"/>
              </a:solidFill>
            </a:endParaRPr>
          </a:p>
        </p:txBody>
      </p:sp>
      <p:sp>
        <p:nvSpPr>
          <p:cNvPr id="8" name="Down Arrow 7"/>
          <p:cNvSpPr/>
          <p:nvPr/>
        </p:nvSpPr>
        <p:spPr>
          <a:xfrm>
            <a:off x="1219200" y="990600"/>
            <a:ext cx="228600" cy="3810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14400" y="2362200"/>
            <a:ext cx="1867627" cy="646331"/>
          </a:xfrm>
          <a:prstGeom prst="rect">
            <a:avLst/>
          </a:prstGeom>
          <a:noFill/>
        </p:spPr>
        <p:txBody>
          <a:bodyPr wrap="none" rtlCol="0">
            <a:spAutoFit/>
          </a:bodyPr>
          <a:lstStyle/>
          <a:p>
            <a:r>
              <a:rPr lang="en-US" b="1" smtClean="0">
                <a:solidFill>
                  <a:srgbClr val="FF0000"/>
                </a:solidFill>
              </a:rPr>
              <a:t>Add thêm các</a:t>
            </a:r>
          </a:p>
          <a:p>
            <a:r>
              <a:rPr lang="en-US" b="1" smtClean="0">
                <a:solidFill>
                  <a:srgbClr val="FF0000"/>
                </a:solidFill>
              </a:rPr>
              <a:t> Class và SubClass</a:t>
            </a:r>
            <a:endParaRPr lang="en-US" b="1">
              <a:solidFill>
                <a:srgbClr val="FF0000"/>
              </a:solidFill>
            </a:endParaRPr>
          </a:p>
        </p:txBody>
      </p:sp>
      <p:pic>
        <p:nvPicPr>
          <p:cNvPr id="21508" name="Picture 4"/>
          <p:cNvPicPr>
            <a:picLocks noChangeAspect="1" noChangeArrowheads="1"/>
          </p:cNvPicPr>
          <p:nvPr/>
        </p:nvPicPr>
        <p:blipFill>
          <a:blip r:embed="rId3" cstate="print"/>
          <a:srcRect/>
          <a:stretch>
            <a:fillRect/>
          </a:stretch>
        </p:blipFill>
        <p:spPr bwMode="auto">
          <a:xfrm>
            <a:off x="381000" y="3276600"/>
            <a:ext cx="2286000" cy="1152525"/>
          </a:xfrm>
          <a:prstGeom prst="rect">
            <a:avLst/>
          </a:prstGeom>
          <a:noFill/>
          <a:ln w="9525">
            <a:solidFill>
              <a:srgbClr val="FF0000"/>
            </a:solidFill>
            <a:miter lim="800000"/>
            <a:headEnd/>
            <a:tailEnd/>
          </a:ln>
        </p:spPr>
      </p:pic>
      <p:pic>
        <p:nvPicPr>
          <p:cNvPr id="21509" name="Picture 5"/>
          <p:cNvPicPr>
            <a:picLocks noChangeAspect="1" noChangeArrowheads="1"/>
          </p:cNvPicPr>
          <p:nvPr/>
        </p:nvPicPr>
        <p:blipFill>
          <a:blip r:embed="rId4" cstate="print"/>
          <a:srcRect/>
          <a:stretch>
            <a:fillRect/>
          </a:stretch>
        </p:blipFill>
        <p:spPr bwMode="auto">
          <a:xfrm>
            <a:off x="381000" y="6019800"/>
            <a:ext cx="1907458" cy="609600"/>
          </a:xfrm>
          <a:prstGeom prst="rect">
            <a:avLst/>
          </a:prstGeom>
          <a:noFill/>
          <a:ln w="9525">
            <a:noFill/>
            <a:miter lim="800000"/>
            <a:headEnd/>
            <a:tailEnd/>
          </a:ln>
        </p:spPr>
      </p:pic>
      <p:sp>
        <p:nvSpPr>
          <p:cNvPr id="12" name="TextBox 11"/>
          <p:cNvSpPr txBox="1"/>
          <p:nvPr/>
        </p:nvSpPr>
        <p:spPr>
          <a:xfrm>
            <a:off x="533400" y="5715000"/>
            <a:ext cx="228600" cy="523220"/>
          </a:xfrm>
          <a:prstGeom prst="rect">
            <a:avLst/>
          </a:prstGeom>
          <a:noFill/>
        </p:spPr>
        <p:txBody>
          <a:bodyPr wrap="square" rtlCol="0">
            <a:spAutoFit/>
          </a:bodyPr>
          <a:lstStyle/>
          <a:p>
            <a:r>
              <a:rPr lang="en-US" sz="2800" smtClean="0">
                <a:solidFill>
                  <a:srgbClr val="FF0000"/>
                </a:solidFill>
              </a:rPr>
              <a:t>1</a:t>
            </a:r>
            <a:endParaRPr lang="en-US" sz="2800">
              <a:solidFill>
                <a:srgbClr val="FF0000"/>
              </a:solidFill>
            </a:endParaRPr>
          </a:p>
        </p:txBody>
      </p:sp>
      <p:sp>
        <p:nvSpPr>
          <p:cNvPr id="13" name="TextBox 12"/>
          <p:cNvSpPr txBox="1"/>
          <p:nvPr/>
        </p:nvSpPr>
        <p:spPr>
          <a:xfrm>
            <a:off x="1066800" y="5715000"/>
            <a:ext cx="367408" cy="523220"/>
          </a:xfrm>
          <a:prstGeom prst="rect">
            <a:avLst/>
          </a:prstGeom>
          <a:noFill/>
        </p:spPr>
        <p:txBody>
          <a:bodyPr wrap="none" rtlCol="0">
            <a:spAutoFit/>
          </a:bodyPr>
          <a:lstStyle/>
          <a:p>
            <a:r>
              <a:rPr lang="en-US" sz="2800" smtClean="0">
                <a:solidFill>
                  <a:srgbClr val="FF0000"/>
                </a:solidFill>
              </a:rPr>
              <a:t>2</a:t>
            </a:r>
            <a:endParaRPr lang="en-US" sz="2800">
              <a:solidFill>
                <a:srgbClr val="FF0000"/>
              </a:solidFill>
            </a:endParaRPr>
          </a:p>
        </p:txBody>
      </p:sp>
      <p:sp>
        <p:nvSpPr>
          <p:cNvPr id="14" name="TextBox 13"/>
          <p:cNvSpPr txBox="1"/>
          <p:nvPr/>
        </p:nvSpPr>
        <p:spPr>
          <a:xfrm>
            <a:off x="1752600" y="5715000"/>
            <a:ext cx="301686" cy="523220"/>
          </a:xfrm>
          <a:prstGeom prst="rect">
            <a:avLst/>
          </a:prstGeom>
          <a:noFill/>
        </p:spPr>
        <p:txBody>
          <a:bodyPr wrap="square" rtlCol="0">
            <a:spAutoFit/>
          </a:bodyPr>
          <a:lstStyle/>
          <a:p>
            <a:r>
              <a:rPr lang="en-US" sz="2800" smtClean="0">
                <a:solidFill>
                  <a:srgbClr val="FF0000"/>
                </a:solidFill>
              </a:rPr>
              <a:t>3</a:t>
            </a:r>
            <a:endParaRPr lang="en-US" sz="2800">
              <a:solidFill>
                <a:srgbClr val="FF0000"/>
              </a:solidFill>
            </a:endParaRPr>
          </a:p>
        </p:txBody>
      </p:sp>
      <p:sp>
        <p:nvSpPr>
          <p:cNvPr id="15" name="TextBox 14"/>
          <p:cNvSpPr txBox="1"/>
          <p:nvPr/>
        </p:nvSpPr>
        <p:spPr>
          <a:xfrm>
            <a:off x="2971800" y="5486400"/>
            <a:ext cx="3923510" cy="1200329"/>
          </a:xfrm>
          <a:prstGeom prst="rect">
            <a:avLst/>
          </a:prstGeom>
          <a:noFill/>
        </p:spPr>
        <p:txBody>
          <a:bodyPr wrap="none" rtlCol="0">
            <a:spAutoFit/>
          </a:bodyPr>
          <a:lstStyle/>
          <a:p>
            <a:pPr marL="342900" indent="-342900">
              <a:buAutoNum type="arabicPeriod"/>
            </a:pPr>
            <a:r>
              <a:rPr lang="en-US" sz="2400" smtClean="0"/>
              <a:t>Thêm SubClass, </a:t>
            </a:r>
          </a:p>
          <a:p>
            <a:pPr marL="342900" indent="-342900">
              <a:buAutoNum type="arabicPeriod"/>
            </a:pPr>
            <a:r>
              <a:rPr lang="en-US" sz="2400" smtClean="0"/>
              <a:t>Thêm các Class anh chị em,</a:t>
            </a:r>
          </a:p>
          <a:p>
            <a:pPr marL="342900" indent="-342900">
              <a:buAutoNum type="arabicPeriod"/>
            </a:pPr>
            <a:r>
              <a:rPr lang="en-US" sz="2400" smtClean="0"/>
              <a:t> 3 Xóa một Class</a:t>
            </a: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smtClean="0"/>
              <a:t>Disjoint </a:t>
            </a:r>
            <a:endParaRPr lang="en-US"/>
          </a:p>
        </p:txBody>
      </p:sp>
      <p:pic>
        <p:nvPicPr>
          <p:cNvPr id="22531" name="Picture 3"/>
          <p:cNvPicPr>
            <a:picLocks noChangeAspect="1" noChangeArrowheads="1"/>
          </p:cNvPicPr>
          <p:nvPr/>
        </p:nvPicPr>
        <p:blipFill>
          <a:blip r:embed="rId2" cstate="print"/>
          <a:srcRect/>
          <a:stretch>
            <a:fillRect/>
          </a:stretch>
        </p:blipFill>
        <p:spPr bwMode="auto">
          <a:xfrm>
            <a:off x="87415" y="914400"/>
            <a:ext cx="8980385" cy="3733800"/>
          </a:xfrm>
          <a:prstGeom prst="rect">
            <a:avLst/>
          </a:prstGeom>
          <a:noFill/>
          <a:ln w="9525">
            <a:solidFill>
              <a:srgbClr val="FF0000"/>
            </a:solidFill>
            <a:miter lim="800000"/>
            <a:headEnd/>
            <a:tailEnd/>
          </a:ln>
        </p:spPr>
      </p:pic>
      <p:pic>
        <p:nvPicPr>
          <p:cNvPr id="22530" name="Picture 2"/>
          <p:cNvPicPr>
            <a:picLocks noChangeAspect="1" noChangeArrowheads="1"/>
          </p:cNvPicPr>
          <p:nvPr/>
        </p:nvPicPr>
        <p:blipFill>
          <a:blip r:embed="rId3" cstate="print"/>
          <a:srcRect/>
          <a:stretch>
            <a:fillRect/>
          </a:stretch>
        </p:blipFill>
        <p:spPr bwMode="auto">
          <a:xfrm>
            <a:off x="2895601" y="2897373"/>
            <a:ext cx="6248400" cy="3827277"/>
          </a:xfrm>
          <a:prstGeom prst="rect">
            <a:avLst/>
          </a:prstGeom>
          <a:noFill/>
          <a:ln w="9525">
            <a:noFill/>
            <a:miter lim="800000"/>
            <a:headEnd/>
            <a:tailEnd/>
          </a:ln>
        </p:spPr>
      </p:pic>
      <p:sp>
        <p:nvSpPr>
          <p:cNvPr id="6" name="Down Arrow 5"/>
          <p:cNvSpPr/>
          <p:nvPr/>
        </p:nvSpPr>
        <p:spPr>
          <a:xfrm>
            <a:off x="5181600" y="29718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828800" y="1143000"/>
            <a:ext cx="8001000" cy="4038600"/>
          </a:xfrm>
        </p:spPr>
        <p:txBody>
          <a:bodyPr>
            <a:normAutofit/>
          </a:bodyPr>
          <a:lstStyle/>
          <a:p>
            <a:pPr>
              <a:buNone/>
            </a:pPr>
            <a:r>
              <a:rPr lang="en-US" sz="2800" smtClean="0">
                <a:solidFill>
                  <a:srgbClr val="FF0000"/>
                </a:solidFill>
              </a:rPr>
              <a:t>Nhận xét: các subclass CS, Math và </a:t>
            </a:r>
          </a:p>
          <a:p>
            <a:pPr>
              <a:buNone/>
            </a:pPr>
            <a:r>
              <a:rPr lang="en-US" sz="2800" smtClean="0">
                <a:solidFill>
                  <a:srgbClr val="FF0000"/>
                </a:solidFill>
              </a:rPr>
              <a:t>Lecturer hay student là disjoint với nhau</a:t>
            </a:r>
            <a:endParaRPr lang="en-US" sz="2800">
              <a:solidFill>
                <a:srgbClr val="FF0000"/>
              </a:solidFill>
            </a:endParaRPr>
          </a:p>
        </p:txBody>
      </p:sp>
      <p:sp>
        <p:nvSpPr>
          <p:cNvPr id="7" name="TextBox 6"/>
          <p:cNvSpPr txBox="1"/>
          <p:nvPr/>
        </p:nvSpPr>
        <p:spPr>
          <a:xfrm>
            <a:off x="4343400" y="4419600"/>
            <a:ext cx="4880823" cy="2308324"/>
          </a:xfrm>
          <a:prstGeom prst="rect">
            <a:avLst/>
          </a:prstGeom>
          <a:noFill/>
        </p:spPr>
        <p:txBody>
          <a:bodyPr wrap="none" rtlCol="0">
            <a:spAutoFit/>
          </a:bodyPr>
          <a:lstStyle/>
          <a:p>
            <a:r>
              <a:rPr lang="en-US" sz="2400" smtClean="0">
                <a:solidFill>
                  <a:srgbClr val="0070C0"/>
                </a:solidFill>
              </a:rPr>
              <a:t>Add các class disjoin với Class hiện </a:t>
            </a:r>
          </a:p>
          <a:p>
            <a:r>
              <a:rPr lang="en-US" sz="2400" smtClean="0">
                <a:solidFill>
                  <a:srgbClr val="0070C0"/>
                </a:solidFill>
              </a:rPr>
              <a:t>Hành trong vùng Description</a:t>
            </a:r>
          </a:p>
          <a:p>
            <a:endParaRPr lang="en-US" sz="2400" smtClean="0">
              <a:solidFill>
                <a:srgbClr val="0070C0"/>
              </a:solidFill>
            </a:endParaRPr>
          </a:p>
          <a:p>
            <a:r>
              <a:rPr lang="en-US" sz="2400" smtClean="0">
                <a:solidFill>
                  <a:srgbClr val="0070C0"/>
                </a:solidFill>
              </a:rPr>
              <a:t>Khi một class được chon disjoint với </a:t>
            </a:r>
          </a:p>
          <a:p>
            <a:r>
              <a:rPr lang="en-US" sz="2400" smtClean="0">
                <a:solidFill>
                  <a:srgbClr val="0070C0"/>
                </a:solidFill>
              </a:rPr>
              <a:t>Class khác thì,nó sẽ tự động cập nhật </a:t>
            </a:r>
          </a:p>
          <a:p>
            <a:r>
              <a:rPr lang="en-US" sz="2400" smtClean="0">
                <a:solidFill>
                  <a:srgbClr val="0070C0"/>
                </a:solidFill>
              </a:rPr>
              <a:t>Cho các class có liên quan</a:t>
            </a:r>
            <a:endParaRPr lang="en-US" sz="2400">
              <a:solidFill>
                <a:srgbClr val="0070C0"/>
              </a:solidFill>
            </a:endParaRPr>
          </a:p>
        </p:txBody>
      </p:sp>
      <p:sp>
        <p:nvSpPr>
          <p:cNvPr id="8" name="Rectangle 7"/>
          <p:cNvSpPr/>
          <p:nvPr/>
        </p:nvSpPr>
        <p:spPr>
          <a:xfrm>
            <a:off x="2438400" y="5257800"/>
            <a:ext cx="1676400" cy="4572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smtClean="0"/>
              <a:t>Properties</a:t>
            </a:r>
            <a:endParaRPr lang="en-US"/>
          </a:p>
        </p:txBody>
      </p:sp>
      <p:sp>
        <p:nvSpPr>
          <p:cNvPr id="3" name="Content Placeholder 2"/>
          <p:cNvSpPr>
            <a:spLocks noGrp="1"/>
          </p:cNvSpPr>
          <p:nvPr>
            <p:ph idx="1"/>
          </p:nvPr>
        </p:nvSpPr>
        <p:spPr>
          <a:xfrm>
            <a:off x="457200" y="762000"/>
            <a:ext cx="8229600" cy="5211763"/>
          </a:xfrm>
        </p:spPr>
        <p:txBody>
          <a:bodyPr>
            <a:normAutofit/>
          </a:bodyPr>
          <a:lstStyle/>
          <a:p>
            <a:pPr marL="0" indent="0">
              <a:buNone/>
            </a:pPr>
            <a:r>
              <a:rPr lang="en-US" sz="2800" smtClean="0">
                <a:solidFill>
                  <a:srgbClr val="C00000"/>
                </a:solidFill>
              </a:rPr>
              <a:t>Chọn Object Properties [1] , đây là nơi quản lý properties của class</a:t>
            </a:r>
            <a:endParaRPr lang="en-US" sz="2800">
              <a:solidFill>
                <a:srgbClr val="C00000"/>
              </a:solidFill>
            </a:endParaRPr>
          </a:p>
        </p:txBody>
      </p:sp>
      <p:pic>
        <p:nvPicPr>
          <p:cNvPr id="23554" name="Picture 2"/>
          <p:cNvPicPr>
            <a:picLocks noChangeAspect="1" noChangeArrowheads="1"/>
          </p:cNvPicPr>
          <p:nvPr/>
        </p:nvPicPr>
        <p:blipFill>
          <a:blip r:embed="rId2" cstate="print"/>
          <a:srcRect/>
          <a:stretch>
            <a:fillRect/>
          </a:stretch>
        </p:blipFill>
        <p:spPr bwMode="auto">
          <a:xfrm>
            <a:off x="476250" y="1676400"/>
            <a:ext cx="8286750" cy="4972050"/>
          </a:xfrm>
          <a:prstGeom prst="rect">
            <a:avLst/>
          </a:prstGeom>
          <a:noFill/>
          <a:ln w="9525">
            <a:solidFill>
              <a:schemeClr val="accent4">
                <a:lumMod val="75000"/>
              </a:schemeClr>
            </a:solidFill>
            <a:miter lim="800000"/>
            <a:headEnd/>
            <a:tailEnd/>
          </a:ln>
        </p:spPr>
      </p:pic>
      <p:sp>
        <p:nvSpPr>
          <p:cNvPr id="5" name="Rectangle 4"/>
          <p:cNvSpPr/>
          <p:nvPr/>
        </p:nvSpPr>
        <p:spPr>
          <a:xfrm>
            <a:off x="2133600" y="2057400"/>
            <a:ext cx="914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6" name="Rectangle 5"/>
          <p:cNvSpPr/>
          <p:nvPr/>
        </p:nvSpPr>
        <p:spPr>
          <a:xfrm>
            <a:off x="457200" y="2362200"/>
            <a:ext cx="1143000" cy="457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8" name="TextBox 7"/>
          <p:cNvSpPr txBox="1"/>
          <p:nvPr/>
        </p:nvSpPr>
        <p:spPr>
          <a:xfrm>
            <a:off x="2590800" y="2514600"/>
            <a:ext cx="393056" cy="584775"/>
          </a:xfrm>
          <a:prstGeom prst="rect">
            <a:avLst/>
          </a:prstGeom>
          <a:noFill/>
        </p:spPr>
        <p:txBody>
          <a:bodyPr wrap="none" rtlCol="0">
            <a:spAutoFit/>
          </a:bodyPr>
          <a:lstStyle/>
          <a:p>
            <a:r>
              <a:rPr lang="en-US" sz="3200" b="1" smtClean="0">
                <a:solidFill>
                  <a:srgbClr val="FF0000"/>
                </a:solidFill>
              </a:rPr>
              <a:t>1</a:t>
            </a:r>
            <a:endParaRPr lang="en-US" sz="3200" b="1">
              <a:solidFill>
                <a:srgbClr val="FF0000"/>
              </a:solidFill>
            </a:endParaRPr>
          </a:p>
        </p:txBody>
      </p:sp>
      <p:sp>
        <p:nvSpPr>
          <p:cNvPr id="9" name="TextBox 8"/>
          <p:cNvSpPr txBox="1"/>
          <p:nvPr/>
        </p:nvSpPr>
        <p:spPr>
          <a:xfrm>
            <a:off x="152400" y="2667000"/>
            <a:ext cx="393056" cy="584775"/>
          </a:xfrm>
          <a:prstGeom prst="rect">
            <a:avLst/>
          </a:prstGeom>
          <a:noFill/>
        </p:spPr>
        <p:txBody>
          <a:bodyPr wrap="none" rtlCol="0">
            <a:spAutoFit/>
          </a:bodyPr>
          <a:lstStyle/>
          <a:p>
            <a:r>
              <a:rPr lang="en-US" sz="3200" b="1" smtClean="0">
                <a:solidFill>
                  <a:schemeClr val="accent1">
                    <a:lumMod val="75000"/>
                  </a:schemeClr>
                </a:solidFill>
              </a:rPr>
              <a:t>2</a:t>
            </a:r>
            <a:endParaRPr lang="en-US" sz="3200" b="1">
              <a:solidFill>
                <a:schemeClr val="accent1">
                  <a:lumMod val="75000"/>
                </a:schemeClr>
              </a:solidFill>
            </a:endParaRPr>
          </a:p>
        </p:txBody>
      </p:sp>
      <p:sp>
        <p:nvSpPr>
          <p:cNvPr id="10" name="TextBox 9"/>
          <p:cNvSpPr txBox="1"/>
          <p:nvPr/>
        </p:nvSpPr>
        <p:spPr>
          <a:xfrm>
            <a:off x="1066800" y="3276600"/>
            <a:ext cx="3079497" cy="954107"/>
          </a:xfrm>
          <a:prstGeom prst="rect">
            <a:avLst/>
          </a:prstGeom>
          <a:noFill/>
        </p:spPr>
        <p:txBody>
          <a:bodyPr wrap="none" rtlCol="0">
            <a:spAutoFit/>
          </a:bodyPr>
          <a:lstStyle/>
          <a:p>
            <a:r>
              <a:rPr lang="en-US" sz="2800" smtClean="0">
                <a:solidFill>
                  <a:schemeClr val="accent1">
                    <a:lumMod val="75000"/>
                  </a:schemeClr>
                </a:solidFill>
              </a:rPr>
              <a:t>[2] thêm và xóa các </a:t>
            </a:r>
          </a:p>
          <a:p>
            <a:r>
              <a:rPr lang="en-US" sz="2800" smtClean="0">
                <a:solidFill>
                  <a:schemeClr val="accent1">
                    <a:lumMod val="75000"/>
                  </a:schemeClr>
                </a:solidFill>
              </a:rPr>
              <a:t>Object Properties</a:t>
            </a:r>
            <a:endParaRPr lang="en-US" sz="2800">
              <a:solidFill>
                <a:schemeClr val="accent1">
                  <a:lumMod val="75000"/>
                </a:schemeClr>
              </a:solidFill>
            </a:endParaRPr>
          </a:p>
        </p:txBody>
      </p:sp>
      <p:sp>
        <p:nvSpPr>
          <p:cNvPr id="11" name="Rectangle 10"/>
          <p:cNvSpPr/>
          <p:nvPr/>
        </p:nvSpPr>
        <p:spPr>
          <a:xfrm>
            <a:off x="6934200" y="5638800"/>
            <a:ext cx="1752600" cy="1066800"/>
          </a:xfrm>
          <a:prstGeom prst="rect">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29600" y="5105400"/>
            <a:ext cx="367408" cy="523220"/>
          </a:xfrm>
          <a:prstGeom prst="rect">
            <a:avLst/>
          </a:prstGeom>
          <a:noFill/>
        </p:spPr>
        <p:txBody>
          <a:bodyPr wrap="none" rtlCol="0">
            <a:spAutoFit/>
          </a:bodyPr>
          <a:lstStyle/>
          <a:p>
            <a:r>
              <a:rPr lang="en-US" sz="2800" b="1" smtClean="0">
                <a:solidFill>
                  <a:schemeClr val="accent6">
                    <a:lumMod val="50000"/>
                  </a:schemeClr>
                </a:solidFill>
              </a:rPr>
              <a:t>3</a:t>
            </a:r>
            <a:endParaRPr lang="en-US" sz="2800" b="1">
              <a:solidFill>
                <a:schemeClr val="accent6">
                  <a:lumMod val="50000"/>
                </a:schemeClr>
              </a:solidFill>
            </a:endParaRPr>
          </a:p>
        </p:txBody>
      </p:sp>
      <p:sp>
        <p:nvSpPr>
          <p:cNvPr id="13" name="TextBox 12"/>
          <p:cNvSpPr txBox="1"/>
          <p:nvPr/>
        </p:nvSpPr>
        <p:spPr>
          <a:xfrm>
            <a:off x="1371600" y="5486400"/>
            <a:ext cx="4046236" cy="1384995"/>
          </a:xfrm>
          <a:prstGeom prst="rect">
            <a:avLst/>
          </a:prstGeom>
          <a:noFill/>
        </p:spPr>
        <p:txBody>
          <a:bodyPr wrap="none" rtlCol="0">
            <a:spAutoFit/>
          </a:bodyPr>
          <a:lstStyle/>
          <a:p>
            <a:r>
              <a:rPr lang="en-US" sz="2800" smtClean="0">
                <a:solidFill>
                  <a:schemeClr val="accent6">
                    <a:lumMod val="50000"/>
                  </a:schemeClr>
                </a:solidFill>
              </a:rPr>
              <a:t>[3] Thêm các thông tin về </a:t>
            </a:r>
          </a:p>
          <a:p>
            <a:r>
              <a:rPr lang="en-US" sz="2800" smtClean="0">
                <a:solidFill>
                  <a:schemeClr val="accent6">
                    <a:lumMod val="50000"/>
                  </a:schemeClr>
                </a:solidFill>
              </a:rPr>
              <a:t>phạm vi và miền </a:t>
            </a:r>
          </a:p>
          <a:p>
            <a:endParaRPr lang="en-US" sz="2800">
              <a:solidFill>
                <a:schemeClr val="accent6">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TotalTime>
  <Words>718</Words>
  <Application>Microsoft Office PowerPoint</Application>
  <PresentationFormat>On-screen Show (4:3)</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Phần mềm Protege </vt:lpstr>
      <vt:lpstr>Protégé (Protege) </vt:lpstr>
      <vt:lpstr>Install Protege</vt:lpstr>
      <vt:lpstr>Protege interface</vt:lpstr>
      <vt:lpstr>Chọn địa chỉ url</vt:lpstr>
      <vt:lpstr>Slide 6</vt:lpstr>
      <vt:lpstr>Tạo class trong Protege</vt:lpstr>
      <vt:lpstr>Disjoint </vt:lpstr>
      <vt:lpstr>Properties</vt:lpstr>
      <vt:lpstr>Data Properties</vt:lpstr>
      <vt:lpstr>Data Properties</vt:lpstr>
      <vt:lpstr>Tạo dữ liệu (Individual data)</vt:lpstr>
      <vt:lpstr>Individual selection</vt:lpstr>
      <vt:lpstr>Individual selection</vt:lpstr>
      <vt:lpstr>Tạo dữ liệu (Object property)</vt:lpstr>
      <vt:lpstr>Tạo dữ liệu (Data property)</vt:lpstr>
      <vt:lpstr>Lưu OWL document</vt:lpstr>
      <vt:lpstr>OnToGraf View</vt:lpstr>
      <vt:lpstr>OntoGraf</vt:lpstr>
      <vt:lpstr>OWLViz VIEW</vt:lpstr>
      <vt:lpstr>Công cụ OWLViz</vt:lpstr>
      <vt:lpstr>Slide 22</vt:lpstr>
      <vt:lpstr>Cài đặt đường dẫn</vt:lpstr>
      <vt:lpstr>Bài tập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Protege</dc:title>
  <dc:creator>HB</dc:creator>
  <cp:lastModifiedBy>HB</cp:lastModifiedBy>
  <cp:revision>138</cp:revision>
  <dcterms:created xsi:type="dcterms:W3CDTF">2006-08-16T00:00:00Z</dcterms:created>
  <dcterms:modified xsi:type="dcterms:W3CDTF">2019-08-28T02:38:52Z</dcterms:modified>
</cp:coreProperties>
</file>