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7" r:id="rId9"/>
    <p:sldId id="263" r:id="rId10"/>
    <p:sldId id="264"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6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303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US" smtClean="0"/>
              <a:t>SPARQL trong Jena</a:t>
            </a:r>
            <a:endParaRPr lang="en-US"/>
          </a:p>
        </p:txBody>
      </p:sp>
      <p:sp>
        <p:nvSpPr>
          <p:cNvPr id="3" name="Content Placeholder 2"/>
          <p:cNvSpPr>
            <a:spLocks noGrp="1"/>
          </p:cNvSpPr>
          <p:nvPr>
            <p:ph idx="1"/>
          </p:nvPr>
        </p:nvSpPr>
        <p:spPr>
          <a:xfrm>
            <a:off x="228600" y="914400"/>
            <a:ext cx="8686800" cy="5211763"/>
          </a:xfrm>
        </p:spPr>
        <p:txBody>
          <a:bodyPr>
            <a:normAutofit/>
          </a:bodyPr>
          <a:lstStyle/>
          <a:p>
            <a:pPr marL="0" indent="0">
              <a:buNone/>
            </a:pPr>
            <a:r>
              <a:rPr lang="en-US" sz="2800" smtClean="0">
                <a:latin typeface="Times New Roman" pitchFamily="18" charset="0"/>
                <a:cs typeface="Times New Roman" pitchFamily="18" charset="0"/>
              </a:rPr>
              <a:t>Trong vùng dataset chúng ta có thể soạn thảo các câu truy vấn SPARQL (I)	 </a:t>
            </a:r>
            <a:endParaRPr lang="en-US" sz="280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685801" y="1933912"/>
            <a:ext cx="7391400" cy="4695488"/>
          </a:xfrm>
          <a:prstGeom prst="rect">
            <a:avLst/>
          </a:prstGeom>
          <a:noFill/>
          <a:ln w="9525">
            <a:solidFill>
              <a:srgbClr val="C00000"/>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90600"/>
          </a:xfrm>
        </p:spPr>
        <p:txBody>
          <a:bodyPr/>
          <a:lstStyle/>
          <a:p>
            <a:r>
              <a:rPr lang="en-US" smtClean="0">
                <a:latin typeface="Times New Roman" pitchFamily="18" charset="0"/>
                <a:cs typeface="Times New Roman" pitchFamily="18" charset="0"/>
              </a:rPr>
              <a:t>Hiện thị kết quả</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533400" y="1066800"/>
            <a:ext cx="7696200" cy="5407934"/>
          </a:xfrm>
          <a:prstGeom prst="rect">
            <a:avLst/>
          </a:prstGeom>
          <a:noFill/>
          <a:ln w="9525">
            <a:solidFill>
              <a:srgbClr val="C00000"/>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smtClean="0"/>
              <a:t>Select Query </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990600"/>
            <a:ext cx="7772400" cy="5560431"/>
          </a:xfrm>
          <a:prstGeom prst="rect">
            <a:avLst/>
          </a:prstGeom>
          <a:noFill/>
          <a:ln w="9525">
            <a:solidFill>
              <a:srgbClr val="C00000"/>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smtClean="0"/>
              <a:t>SELECT query</a:t>
            </a:r>
            <a:endParaRPr lang="en-US" b="1"/>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685800" y="990600"/>
            <a:ext cx="7953758" cy="5638800"/>
          </a:xfrm>
          <a:prstGeom prst="rect">
            <a:avLst/>
          </a:prstGeom>
          <a:noFill/>
          <a:ln w="9525">
            <a:solidFill>
              <a:srgbClr val="C00000"/>
            </a:solidFill>
            <a:miter lim="800000"/>
            <a:headEnd/>
            <a:tailEnd/>
          </a:ln>
        </p:spPr>
      </p:pic>
      <p:sp>
        <p:nvSpPr>
          <p:cNvPr id="5" name="Left Arrow 4"/>
          <p:cNvSpPr/>
          <p:nvPr/>
        </p:nvSpPr>
        <p:spPr>
          <a:xfrm>
            <a:off x="2514600" y="6019800"/>
            <a:ext cx="1066800" cy="3810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10000" y="6096000"/>
            <a:ext cx="2206373" cy="461665"/>
          </a:xfrm>
          <a:prstGeom prst="rect">
            <a:avLst/>
          </a:prstGeom>
          <a:noFill/>
        </p:spPr>
        <p:txBody>
          <a:bodyPr wrap="none" rtlCol="0">
            <a:spAutoFit/>
          </a:bodyPr>
          <a:lstStyle/>
          <a:p>
            <a:r>
              <a:rPr lang="en-US" sz="2400" b="1" smtClean="0"/>
              <a:t>Kết quả hiện thị</a:t>
            </a:r>
            <a:endParaRPr 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0" y="0"/>
            <a:ext cx="9763125" cy="68675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Jena Framwork</a:t>
            </a:r>
            <a:endParaRPr lang="en-US"/>
          </a:p>
        </p:txBody>
      </p:sp>
      <p:sp>
        <p:nvSpPr>
          <p:cNvPr id="3" name="Content Placeholder 2"/>
          <p:cNvSpPr>
            <a:spLocks noGrp="1"/>
          </p:cNvSpPr>
          <p:nvPr>
            <p:ph idx="1"/>
          </p:nvPr>
        </p:nvSpPr>
        <p:spPr/>
        <p:txBody>
          <a:bodyPr/>
          <a:lstStyle/>
          <a:p>
            <a:pPr marL="0" indent="0">
              <a:buNone/>
            </a:pPr>
            <a:endParaRPr lang="en-US" smtClean="0"/>
          </a:p>
          <a:p>
            <a:pPr marL="0" indent="0">
              <a:buNone/>
            </a:pPr>
            <a:r>
              <a:rPr lang="en-US" smtClean="0"/>
              <a:t>Jena là một framework được xây dựng bằng Java nó là mã nguồn mở và miễn phí để xây dựng các ứng dụng Web ngữ nghĩa và nhưng dữ liệu được liên kết với nhau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US" smtClean="0"/>
              <a:t>Download Jena Project</a:t>
            </a:r>
            <a:endParaRPr lang="en-US"/>
          </a:p>
        </p:txBody>
      </p:sp>
      <p:sp>
        <p:nvSpPr>
          <p:cNvPr id="3" name="Content Placeholder 2"/>
          <p:cNvSpPr>
            <a:spLocks noGrp="1"/>
          </p:cNvSpPr>
          <p:nvPr>
            <p:ph idx="1"/>
          </p:nvPr>
        </p:nvSpPr>
        <p:spPr>
          <a:xfrm>
            <a:off x="304800" y="838200"/>
            <a:ext cx="8229600" cy="4525963"/>
          </a:xfrm>
        </p:spPr>
        <p:txBody>
          <a:bodyPr>
            <a:normAutofit/>
          </a:bodyPr>
          <a:lstStyle/>
          <a:p>
            <a:pPr>
              <a:buNone/>
            </a:pPr>
            <a:r>
              <a:rPr lang="en-US" sz="2800" smtClean="0"/>
              <a:t>Download Jena project tại địa chỉ </a:t>
            </a:r>
          </a:p>
          <a:p>
            <a:r>
              <a:rPr lang="en-US" sz="2800" smtClean="0"/>
              <a:t>https://jena.apache.org/download/index.cgi</a:t>
            </a:r>
            <a:endParaRPr lang="en-US" sz="2800"/>
          </a:p>
        </p:txBody>
      </p:sp>
      <p:pic>
        <p:nvPicPr>
          <p:cNvPr id="1026" name="Picture 2"/>
          <p:cNvPicPr>
            <a:picLocks noChangeAspect="1" noChangeArrowheads="1"/>
          </p:cNvPicPr>
          <p:nvPr/>
        </p:nvPicPr>
        <p:blipFill>
          <a:blip r:embed="rId2" cstate="print"/>
          <a:srcRect/>
          <a:stretch>
            <a:fillRect/>
          </a:stretch>
        </p:blipFill>
        <p:spPr bwMode="auto">
          <a:xfrm>
            <a:off x="762000" y="2057400"/>
            <a:ext cx="7040789" cy="4605337"/>
          </a:xfrm>
          <a:prstGeom prst="rect">
            <a:avLst/>
          </a:prstGeom>
          <a:noFill/>
          <a:ln w="9525">
            <a:solidFill>
              <a:srgbClr val="C00000"/>
            </a:solidFill>
            <a:miter lim="800000"/>
            <a:headEnd/>
            <a:tailEnd/>
          </a:ln>
        </p:spPr>
      </p:pic>
      <p:sp>
        <p:nvSpPr>
          <p:cNvPr id="5" name="Left Arrow 4"/>
          <p:cNvSpPr/>
          <p:nvPr/>
        </p:nvSpPr>
        <p:spPr>
          <a:xfrm>
            <a:off x="3733800" y="6248400"/>
            <a:ext cx="1371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05400" y="5715000"/>
            <a:ext cx="2547685" cy="954107"/>
          </a:xfrm>
          <a:prstGeom prst="rect">
            <a:avLst/>
          </a:prstGeom>
          <a:noFill/>
        </p:spPr>
        <p:txBody>
          <a:bodyPr wrap="none" rtlCol="0">
            <a:spAutoFit/>
          </a:bodyPr>
          <a:lstStyle/>
          <a:p>
            <a:r>
              <a:rPr lang="en-US" sz="2800" smtClean="0">
                <a:solidFill>
                  <a:srgbClr val="002060"/>
                </a:solidFill>
              </a:rPr>
              <a:t>Ví dụ download </a:t>
            </a:r>
          </a:p>
          <a:p>
            <a:r>
              <a:rPr lang="en-US" sz="2800" smtClean="0">
                <a:solidFill>
                  <a:srgbClr val="002060"/>
                </a:solidFill>
              </a:rPr>
              <a:t>apache Jena zip </a:t>
            </a:r>
            <a:endParaRPr lang="en-US" sz="280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mtClean="0"/>
              <a:t>Cài đặt</a:t>
            </a:r>
            <a:endParaRPr lang="en-US"/>
          </a:p>
        </p:txBody>
      </p:sp>
      <p:sp>
        <p:nvSpPr>
          <p:cNvPr id="3" name="Content Placeholder 2"/>
          <p:cNvSpPr>
            <a:spLocks noGrp="1"/>
          </p:cNvSpPr>
          <p:nvPr>
            <p:ph idx="1"/>
          </p:nvPr>
        </p:nvSpPr>
        <p:spPr>
          <a:xfrm>
            <a:off x="152400" y="914400"/>
            <a:ext cx="8229600" cy="4525963"/>
          </a:xfrm>
        </p:spPr>
        <p:txBody>
          <a:bodyPr>
            <a:normAutofit/>
          </a:bodyPr>
          <a:lstStyle/>
          <a:p>
            <a:r>
              <a:rPr lang="en-US" sz="2800" smtClean="0"/>
              <a:t>Download Jena</a:t>
            </a:r>
          </a:p>
          <a:p>
            <a:r>
              <a:rPr lang="en-US" sz="2800" smtClean="0"/>
              <a:t>Unzip Jena</a:t>
            </a:r>
          </a:p>
          <a:p>
            <a:r>
              <a:rPr lang="en-US" sz="2800" smtClean="0"/>
              <a:t>Khởi động Jena trong windows (.bat file) </a:t>
            </a:r>
            <a:endParaRPr lang="en-US" sz="2800"/>
          </a:p>
        </p:txBody>
      </p:sp>
      <p:pic>
        <p:nvPicPr>
          <p:cNvPr id="2051" name="Picture 3"/>
          <p:cNvPicPr>
            <a:picLocks noChangeAspect="1" noChangeArrowheads="1"/>
          </p:cNvPicPr>
          <p:nvPr/>
        </p:nvPicPr>
        <p:blipFill>
          <a:blip r:embed="rId2" cstate="print"/>
          <a:srcRect/>
          <a:stretch>
            <a:fillRect/>
          </a:stretch>
        </p:blipFill>
        <p:spPr bwMode="auto">
          <a:xfrm>
            <a:off x="2743200" y="2528888"/>
            <a:ext cx="5898944" cy="4329112"/>
          </a:xfrm>
          <a:prstGeom prst="rect">
            <a:avLst/>
          </a:prstGeom>
          <a:noFill/>
          <a:ln w="9525">
            <a:solidFill>
              <a:srgbClr val="C00000"/>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Chạy ứng dụng Jena</a:t>
            </a:r>
            <a:endParaRPr lang="en-US"/>
          </a:p>
        </p:txBody>
      </p:sp>
      <p:sp>
        <p:nvSpPr>
          <p:cNvPr id="3" name="Content Placeholder 2"/>
          <p:cNvSpPr>
            <a:spLocks noGrp="1"/>
          </p:cNvSpPr>
          <p:nvPr>
            <p:ph idx="1"/>
          </p:nvPr>
        </p:nvSpPr>
        <p:spPr/>
        <p:txBody>
          <a:bodyPr>
            <a:normAutofit/>
          </a:bodyPr>
          <a:lstStyle/>
          <a:p>
            <a:pPr>
              <a:buNone/>
            </a:pPr>
            <a:r>
              <a:rPr lang="en-US" sz="2900" smtClean="0">
                <a:latin typeface="Times New Roman" pitchFamily="18" charset="0"/>
                <a:cs typeface="Times New Roman" pitchFamily="18" charset="0"/>
              </a:rPr>
              <a:t>Chạy ứng dụng Jena mới cài đặt, port mặc định 3030 </a:t>
            </a:r>
            <a:r>
              <a:rPr lang="en-US" sz="2900" smtClean="0">
                <a:latin typeface="Times New Roman" pitchFamily="18" charset="0"/>
                <a:cs typeface="Times New Roman" pitchFamily="18" charset="0"/>
                <a:hlinkClick r:id="rId2"/>
              </a:rPr>
              <a:t>http://localhost:3030/</a:t>
            </a:r>
            <a:endParaRPr lang="en-US" sz="290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76200" y="2971800"/>
            <a:ext cx="8839200" cy="3465508"/>
          </a:xfrm>
          <a:prstGeom prst="rect">
            <a:avLst/>
          </a:prstGeom>
          <a:noFill/>
          <a:ln w="9525">
            <a:solidFill>
              <a:srgbClr val="C00000"/>
            </a:solidFill>
            <a:miter lim="800000"/>
            <a:headEnd/>
            <a:tailEnd/>
          </a:ln>
        </p:spPr>
      </p:pic>
      <p:sp>
        <p:nvSpPr>
          <p:cNvPr id="5" name="TextBox 4"/>
          <p:cNvSpPr txBox="1"/>
          <p:nvPr/>
        </p:nvSpPr>
        <p:spPr>
          <a:xfrm>
            <a:off x="5257800" y="4038600"/>
            <a:ext cx="3605474" cy="954107"/>
          </a:xfrm>
          <a:prstGeom prst="rect">
            <a:avLst/>
          </a:prstGeom>
          <a:noFill/>
        </p:spPr>
        <p:txBody>
          <a:bodyPr wrap="none" rtlCol="0">
            <a:spAutoFit/>
          </a:bodyPr>
          <a:lstStyle/>
          <a:p>
            <a:pPr algn="ctr"/>
            <a:r>
              <a:rPr lang="en-US" sz="2800" b="1" smtClean="0">
                <a:solidFill>
                  <a:srgbClr val="C00000"/>
                </a:solidFill>
              </a:rPr>
              <a:t>Cửa số ứng dụng chính</a:t>
            </a:r>
          </a:p>
          <a:p>
            <a:pPr algn="ctr"/>
            <a:r>
              <a:rPr lang="en-US" sz="2800" b="1" smtClean="0">
                <a:solidFill>
                  <a:srgbClr val="C00000"/>
                </a:solidFill>
              </a:rPr>
              <a:t> của Jena</a:t>
            </a:r>
            <a:endParaRPr lang="en-US" sz="2800" b="1">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14400"/>
          </a:xfrm>
        </p:spPr>
        <p:txBody>
          <a:bodyPr/>
          <a:lstStyle/>
          <a:p>
            <a:r>
              <a:rPr lang="en-US" smtClean="0"/>
              <a:t>Tạo mới tập dữ liệu</a:t>
            </a:r>
            <a:endParaRPr lang="en-US"/>
          </a:p>
        </p:txBody>
      </p:sp>
      <p:sp>
        <p:nvSpPr>
          <p:cNvPr id="3" name="Content Placeholder 2"/>
          <p:cNvSpPr>
            <a:spLocks noGrp="1"/>
          </p:cNvSpPr>
          <p:nvPr>
            <p:ph idx="1"/>
          </p:nvPr>
        </p:nvSpPr>
        <p:spPr>
          <a:xfrm>
            <a:off x="533400" y="914400"/>
            <a:ext cx="8229600" cy="4525963"/>
          </a:xfrm>
        </p:spPr>
        <p:txBody>
          <a:bodyPr>
            <a:normAutofit/>
          </a:bodyPr>
          <a:lstStyle/>
          <a:p>
            <a:pPr marL="0" indent="0">
              <a:buNone/>
            </a:pPr>
            <a:r>
              <a:rPr lang="en-US" sz="2800" smtClean="0"/>
              <a:t>Trong </a:t>
            </a:r>
            <a:r>
              <a:rPr lang="en-US" sz="2800" b="1" smtClean="0"/>
              <a:t>Dataset name</a:t>
            </a:r>
            <a:r>
              <a:rPr lang="en-US" sz="2800" smtClean="0"/>
              <a:t>: đặt tên cho tập dữ liệu</a:t>
            </a:r>
          </a:p>
          <a:p>
            <a:pPr marL="0" indent="0">
              <a:buNone/>
            </a:pPr>
            <a:r>
              <a:rPr lang="en-US" sz="2800" b="1" smtClean="0"/>
              <a:t>Create dataset</a:t>
            </a:r>
            <a:r>
              <a:rPr lang="en-US" sz="2800" smtClean="0"/>
              <a:t>: sau khi đặt tên chọn create dataset để tạo tập dữ liệu </a:t>
            </a:r>
            <a:endParaRPr lang="en-US" sz="2800"/>
          </a:p>
        </p:txBody>
      </p:sp>
      <p:pic>
        <p:nvPicPr>
          <p:cNvPr id="5123" name="Picture 3"/>
          <p:cNvPicPr>
            <a:picLocks noChangeAspect="1" noChangeArrowheads="1"/>
          </p:cNvPicPr>
          <p:nvPr/>
        </p:nvPicPr>
        <p:blipFill>
          <a:blip r:embed="rId2" cstate="print"/>
          <a:srcRect/>
          <a:stretch>
            <a:fillRect/>
          </a:stretch>
        </p:blipFill>
        <p:spPr bwMode="auto">
          <a:xfrm>
            <a:off x="76200" y="2590800"/>
            <a:ext cx="8937994" cy="3941000"/>
          </a:xfrm>
          <a:prstGeom prst="rect">
            <a:avLst/>
          </a:prstGeom>
          <a:noFill/>
          <a:ln w="9525">
            <a:solidFill>
              <a:srgbClr val="C00000"/>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mtClean="0"/>
              <a:t>Upload data vào tập dữ liệu</a:t>
            </a:r>
            <a:endParaRPr lang="en-US"/>
          </a:p>
        </p:txBody>
      </p:sp>
      <p:sp>
        <p:nvSpPr>
          <p:cNvPr id="3" name="Content Placeholder 2"/>
          <p:cNvSpPr>
            <a:spLocks noGrp="1"/>
          </p:cNvSpPr>
          <p:nvPr>
            <p:ph idx="1"/>
          </p:nvPr>
        </p:nvSpPr>
        <p:spPr>
          <a:xfrm>
            <a:off x="304800" y="1066800"/>
            <a:ext cx="8229600" cy="4830763"/>
          </a:xfrm>
        </p:spPr>
        <p:txBody>
          <a:bodyPr>
            <a:normAutofit/>
          </a:bodyPr>
          <a:lstStyle/>
          <a:p>
            <a:pPr marL="0" indent="0" algn="just">
              <a:buNone/>
            </a:pPr>
            <a:r>
              <a:rPr lang="en-US" sz="2800" smtClean="0">
                <a:latin typeface="Times New Roman" pitchFamily="18" charset="0"/>
                <a:cs typeface="Times New Roman" pitchFamily="18" charset="0"/>
              </a:rPr>
              <a:t>Từ Jena interface có thể upload data/backup hoặc remove một hoặc nhiều file *.owl vào trong tập dữ liệu</a:t>
            </a:r>
            <a:endParaRPr lang="en-US" sz="280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152400" y="2209800"/>
            <a:ext cx="8763000" cy="3926147"/>
          </a:xfrm>
          <a:prstGeom prst="rect">
            <a:avLst/>
          </a:prstGeom>
          <a:noFill/>
          <a:ln w="9525">
            <a:solidFill>
              <a:srgbClr val="C00000"/>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smtClean="0"/>
              <a:t>Add new dataset</a:t>
            </a:r>
            <a:endParaRPr lang="en-US"/>
          </a:p>
        </p:txBody>
      </p:sp>
      <p:sp>
        <p:nvSpPr>
          <p:cNvPr id="3" name="Content Placeholder 2"/>
          <p:cNvSpPr>
            <a:spLocks noGrp="1"/>
          </p:cNvSpPr>
          <p:nvPr>
            <p:ph idx="1"/>
          </p:nvPr>
        </p:nvSpPr>
        <p:spPr>
          <a:xfrm>
            <a:off x="457200" y="838200"/>
            <a:ext cx="8229600" cy="5287963"/>
          </a:xfrm>
        </p:spPr>
        <p:txBody>
          <a:bodyPr>
            <a:normAutofit/>
          </a:bodyPr>
          <a:lstStyle/>
          <a:p>
            <a:pPr>
              <a:buFont typeface="Symbol"/>
              <a:buChar char="Þ"/>
            </a:pPr>
            <a:r>
              <a:rPr lang="en-US" sz="2800" smtClean="0">
                <a:latin typeface="Times New Roman" pitchFamily="18" charset="0"/>
                <a:cs typeface="Times New Roman" pitchFamily="18" charset="0"/>
              </a:rPr>
              <a:t>Lựa chọn Dataset type:</a:t>
            </a:r>
          </a:p>
          <a:p>
            <a:pPr>
              <a:buFontTx/>
              <a:buChar char="-"/>
            </a:pPr>
            <a:r>
              <a:rPr lang="en-US" sz="2600" b="1" smtClean="0">
                <a:solidFill>
                  <a:srgbClr val="FF0000"/>
                </a:solidFill>
                <a:latin typeface="Times New Roman" pitchFamily="18" charset="0"/>
                <a:cs typeface="Times New Roman" pitchFamily="18" charset="0"/>
              </a:rPr>
              <a:t>In-memory</a:t>
            </a:r>
            <a:r>
              <a:rPr lang="en-US" sz="2600" smtClean="0">
                <a:latin typeface="Times New Roman" pitchFamily="18" charset="0"/>
                <a:cs typeface="Times New Roman" pitchFamily="18" charset="0"/>
              </a:rPr>
              <a:t> tạo dataset tạm thời, dữ liệu sẽ mất khi khởi động lại Jena server</a:t>
            </a:r>
          </a:p>
          <a:p>
            <a:pPr>
              <a:buFontTx/>
              <a:buChar char="-"/>
            </a:pPr>
            <a:r>
              <a:rPr lang="en-US" sz="2600" b="1" smtClean="0">
                <a:solidFill>
                  <a:srgbClr val="FF0000"/>
                </a:solidFill>
                <a:latin typeface="Times New Roman" pitchFamily="18" charset="0"/>
                <a:cs typeface="Times New Roman" pitchFamily="18" charset="0"/>
              </a:rPr>
              <a:t>Persistent</a:t>
            </a:r>
            <a:r>
              <a:rPr lang="en-US" sz="2600" smtClean="0">
                <a:latin typeface="Times New Roman" pitchFamily="18" charset="0"/>
                <a:cs typeface="Times New Roman" pitchFamily="18" charset="0"/>
              </a:rPr>
              <a:t> – cố định dữ liệu dataset kể cả khi khởi động lại Jena server</a:t>
            </a:r>
          </a:p>
          <a:p>
            <a:pPr>
              <a:buFontTx/>
              <a:buChar char="-"/>
            </a:pPr>
            <a:r>
              <a:rPr lang="en-US" sz="2600" b="1" smtClean="0">
                <a:solidFill>
                  <a:srgbClr val="FF0000"/>
                </a:solidFill>
                <a:latin typeface="Times New Roman" pitchFamily="18" charset="0"/>
                <a:cs typeface="Times New Roman" pitchFamily="18" charset="0"/>
              </a:rPr>
              <a:t>Persistent </a:t>
            </a:r>
            <a:r>
              <a:rPr lang="en-US" sz="2600" b="1" smtClean="0">
                <a:solidFill>
                  <a:srgbClr val="FF0000"/>
                </a:solidFill>
                <a:latin typeface="Times New Roman" pitchFamily="18" charset="0"/>
                <a:cs typeface="Times New Roman" pitchFamily="18" charset="0"/>
              </a:rPr>
              <a:t>TDB2</a:t>
            </a:r>
            <a:r>
              <a:rPr lang="en-US" sz="2600" smtClean="0">
                <a:latin typeface="Times New Roman" pitchFamily="18" charset="0"/>
                <a:cs typeface="Times New Roman" pitchFamily="18" charset="0"/>
              </a:rPr>
              <a:t>– sử dụng tiêu chuẩn TDB2 trong lưu trữ</a:t>
            </a:r>
            <a:endParaRPr lang="en-US" sz="2600" smtClean="0">
              <a:latin typeface="Times New Roman" pitchFamily="18" charset="0"/>
              <a:cs typeface="Times New Roman" pitchFamily="18" charset="0"/>
            </a:endParaRPr>
          </a:p>
          <a:p>
            <a:pPr>
              <a:buFontTx/>
              <a:buChar char="-"/>
            </a:pPr>
            <a:endParaRPr lang="en-US" sz="260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304800" y="3838575"/>
            <a:ext cx="8839200" cy="30194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mtClean="0"/>
              <a:t>Chức năng Dataset </a:t>
            </a:r>
            <a:endParaRPr lang="en-US"/>
          </a:p>
        </p:txBody>
      </p:sp>
      <p:sp>
        <p:nvSpPr>
          <p:cNvPr id="3" name="Content Placeholder 2"/>
          <p:cNvSpPr>
            <a:spLocks noGrp="1"/>
          </p:cNvSpPr>
          <p:nvPr>
            <p:ph idx="1"/>
          </p:nvPr>
        </p:nvSpPr>
        <p:spPr>
          <a:xfrm>
            <a:off x="457200" y="990600"/>
            <a:ext cx="8229600" cy="5135563"/>
          </a:xfrm>
        </p:spPr>
        <p:txBody>
          <a:bodyPr>
            <a:normAutofit/>
          </a:bodyPr>
          <a:lstStyle/>
          <a:p>
            <a:pPr marL="0" indent="0">
              <a:buNone/>
              <a:tabLst>
                <a:tab pos="180975" algn="l"/>
              </a:tabLst>
            </a:pPr>
            <a:r>
              <a:rPr lang="en-US" sz="2900" smtClean="0">
                <a:latin typeface="Times New Roman" pitchFamily="18" charset="0"/>
                <a:cs typeface="Times New Roman" pitchFamily="18" charset="0"/>
              </a:rPr>
              <a:t>Từ giao diên dataset chúng ta có thể lựa chọn dataset cần sử dụng và thực hiện các câu truy vấn nhanh trong cửa sổ làm việc này </a:t>
            </a:r>
            <a:endParaRPr lang="en-US" sz="290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228600" y="2667000"/>
            <a:ext cx="8578765" cy="3975525"/>
          </a:xfrm>
          <a:prstGeom prst="rect">
            <a:avLst/>
          </a:prstGeom>
          <a:noFill/>
          <a:ln w="9525">
            <a:solidFill>
              <a:srgbClr val="C00000"/>
            </a:solid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267</Words>
  <Application>Microsoft Office PowerPoint</Application>
  <PresentationFormat>On-screen Show (4:3)</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Jena Framwork</vt:lpstr>
      <vt:lpstr>Download Jena Project</vt:lpstr>
      <vt:lpstr>Cài đặt</vt:lpstr>
      <vt:lpstr>Chạy ứng dụng Jena</vt:lpstr>
      <vt:lpstr>Tạo mới tập dữ liệu</vt:lpstr>
      <vt:lpstr>Upload data vào tập dữ liệu</vt:lpstr>
      <vt:lpstr>Add new dataset</vt:lpstr>
      <vt:lpstr>Chức năng Dataset </vt:lpstr>
      <vt:lpstr>SPARQL trong Jena</vt:lpstr>
      <vt:lpstr>Hiện thị kết quả</vt:lpstr>
      <vt:lpstr>Select Query </vt:lpstr>
      <vt:lpstr>SELECT query</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HB</dc:creator>
  <cp:lastModifiedBy>HB</cp:lastModifiedBy>
  <cp:revision>66</cp:revision>
  <dcterms:created xsi:type="dcterms:W3CDTF">2006-08-16T00:00:00Z</dcterms:created>
  <dcterms:modified xsi:type="dcterms:W3CDTF">2019-08-19T09:20:57Z</dcterms:modified>
</cp:coreProperties>
</file>