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9" r:id="rId13"/>
    <p:sldId id="268" r:id="rId14"/>
    <p:sldId id="266" r:id="rId15"/>
    <p:sldId id="267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9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1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AAE4C-5CEB-4363-A653-4419C3DAB7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BA2BC-20F8-495B-B6F8-85473D83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opics/java" TargetMode="External"/><Relationship Id="rId2" Type="http://schemas.openxmlformats.org/officeDocument/2006/relationships/hyperlink" Target="http://localhost:8080/top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topics/sp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name/vietnam" TargetMode="External"/><Relationship Id="rId2" Type="http://schemas.openxmlformats.org/officeDocument/2006/relationships/hyperlink" Target="http://dummy.restapiexamp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mpleserver6.arcgisonline.com/arcgis/rest/services/CharlotteLAS/ImageServer?f=pjs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SPRING BOOT vs WS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REST API </a:t>
            </a:r>
            <a:r>
              <a:rPr lang="en-US" sz="3200"/>
              <a:t>Web Service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815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0390"/>
            <a:ext cx="10515600" cy="580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/>
              <a:t>&lt;dependency&gt;</a:t>
            </a:r>
          </a:p>
          <a:p>
            <a:pPr marL="0" indent="0">
              <a:buNone/>
            </a:pPr>
            <a:r>
              <a:rPr lang="en-US" sz="2600"/>
              <a:t>  </a:t>
            </a:r>
            <a:r>
              <a:rPr lang="en-US" sz="2600" smtClean="0"/>
              <a:t>	&lt;</a:t>
            </a:r>
            <a:r>
              <a:rPr lang="en-US" sz="2600"/>
              <a:t>groupId&gt;org.springframework.boot&lt;/groupId&gt;</a:t>
            </a:r>
          </a:p>
          <a:p>
            <a:pPr marL="0" indent="0">
              <a:buNone/>
            </a:pPr>
            <a:r>
              <a:rPr lang="en-US" sz="2600"/>
              <a:t>  </a:t>
            </a:r>
            <a:r>
              <a:rPr lang="en-US" sz="2600" smtClean="0"/>
              <a:t>	&lt;</a:t>
            </a:r>
            <a:r>
              <a:rPr lang="en-US" sz="2600"/>
              <a:t>artifactId&gt;spring-boot-starter-web&lt;/artifactId&gt;</a:t>
            </a:r>
          </a:p>
          <a:p>
            <a:pPr marL="0" indent="0">
              <a:buNone/>
            </a:pPr>
            <a:r>
              <a:rPr lang="en-US" sz="2600"/>
              <a:t>  &lt;/dependency</a:t>
            </a:r>
            <a:r>
              <a:rPr lang="en-US" sz="2600" smtClean="0"/>
              <a:t>&gt;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smtClean="0"/>
              <a:t>Khai báo  dependency , khai báo những jar file cần thiết, để maven tự động tìm và down về thay cho việc phải add các thư viện vào dự án bằng tay 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smtClean="0">
                <a:sym typeface="Wingdings" panose="05000000000000000000" pitchFamily="2" charset="2"/>
              </a:rPr>
              <a:t> Mục tiêu là xây dựng ứng dụng webservice REST,  cần phải add vào ứng dụng web application có tên </a:t>
            </a:r>
            <a:r>
              <a:rPr lang="en-US" sz="2600" b="1"/>
              <a:t>spring-boot-starter-web</a:t>
            </a:r>
          </a:p>
        </p:txBody>
      </p:sp>
    </p:spTree>
    <p:extLst>
      <p:ext uri="{BB962C8B-B14F-4D97-AF65-F5344CB8AC3E}">
        <p14:creationId xmlns:p14="http://schemas.microsoft.com/office/powerpoint/2010/main" val="31756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632"/>
            <a:ext cx="10515600" cy="931239"/>
          </a:xfrm>
        </p:spPr>
        <p:txBody>
          <a:bodyPr/>
          <a:lstStyle/>
          <a:p>
            <a:r>
              <a:rPr lang="vi-VN" smtClean="0"/>
              <a:t>Spring MVC Controller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177" y="1203767"/>
            <a:ext cx="10515600" cy="5208608"/>
          </a:xfrm>
        </p:spPr>
        <p:txBody>
          <a:bodyPr/>
          <a:lstStyle/>
          <a:p>
            <a:r>
              <a:rPr lang="vi-VN" smtClean="0"/>
              <a:t>Spring MVC giúp ánh xạ request đến các responses tương ứng</a:t>
            </a:r>
          </a:p>
          <a:p>
            <a:r>
              <a:rPr lang="vi-VN" smtClean="0"/>
              <a:t>Khi chúng ta add Spring Web Starter dependency nghĩa là chúng ta cũng đã add Spring MVC</a:t>
            </a:r>
          </a:p>
          <a:p>
            <a:r>
              <a:rPr lang="vi-VN" smtClean="0"/>
              <a:t>Spring MVC trong REST API sẽ làm nhiệm vụ như một tầng View trong Spring boot, nó sẽ lựa chọn response thích hợp cho mỗi request sử dụng.</a:t>
            </a:r>
          </a:p>
          <a:p>
            <a:r>
              <a:rPr lang="vi-VN" smtClean="0"/>
              <a:t>Spring MVC giúp thực hiện các convert cho project ví dụ như Java Values </a:t>
            </a:r>
            <a:r>
              <a:rPr lang="vi-VN" smtClean="0">
                <a:sym typeface="Wingdings" panose="05000000000000000000" pitchFamily="2" charset="2"/>
              </a:rPr>
              <a:t> JSON</a:t>
            </a:r>
            <a:r>
              <a:rPr lang="vi-V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282"/>
            <a:ext cx="10515600" cy="1325563"/>
          </a:xfrm>
        </p:spPr>
        <p:txBody>
          <a:bodyPr/>
          <a:lstStyle/>
          <a:p>
            <a:r>
              <a:rPr lang="en-US"/>
              <a:t>Tạo Topic web service đơn giản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518"/>
            <a:ext cx="10515600" cy="4351338"/>
          </a:xfrm>
        </p:spPr>
        <p:txBody>
          <a:bodyPr/>
          <a:lstStyle/>
          <a:p>
            <a:r>
              <a:rPr lang="en-US" smtClean="0"/>
              <a:t>Nội dung:</a:t>
            </a:r>
          </a:p>
          <a:p>
            <a:pPr marL="0" indent="0">
              <a:buNone/>
            </a:pPr>
            <a:r>
              <a:rPr lang="en-US" smtClean="0"/>
              <a:t>Client gửi request đến server, server gửi trả lại client một response có format kiểu json  bao gồm các nội dung: Mã</a:t>
            </a:r>
            <a:r>
              <a:rPr lang="en-US" b="1" smtClean="0"/>
              <a:t> (ID)</a:t>
            </a:r>
            <a:r>
              <a:rPr lang="en-US" smtClean="0"/>
              <a:t>, Tên</a:t>
            </a:r>
            <a:r>
              <a:rPr lang="en-US" b="1" smtClean="0"/>
              <a:t> (Name)</a:t>
            </a:r>
            <a:r>
              <a:rPr lang="en-US" smtClean="0"/>
              <a:t> và Miêu tả (</a:t>
            </a:r>
            <a:r>
              <a:rPr lang="en-US" b="1" smtClean="0"/>
              <a:t>description</a:t>
            </a:r>
            <a:r>
              <a:rPr lang="en-US" smtClean="0"/>
              <a:t>) về một ngôn ngữ nào đó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895" y="3240473"/>
            <a:ext cx="4778646" cy="334327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5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2" y="1825625"/>
            <a:ext cx="3579541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Tạo </a:t>
            </a:r>
            <a:r>
              <a:rPr lang="en-US" b="1" smtClean="0"/>
              <a:t>Topic</a:t>
            </a:r>
            <a:r>
              <a:rPr lang="en-US" smtClean="0"/>
              <a:t> Class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62" y="365125"/>
            <a:ext cx="8562458" cy="62436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3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Topic web service đơn giản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661"/>
            <a:ext cx="119919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REST API web service sử dụng MVC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Tạo </a:t>
            </a:r>
            <a:r>
              <a:rPr lang="en-US" b="1" smtClean="0"/>
              <a:t>Topic</a:t>
            </a:r>
            <a:r>
              <a:rPr lang="en-US" smtClean="0"/>
              <a:t> Class bao gồm các thuộc tính ID, Name, Description</a:t>
            </a:r>
          </a:p>
          <a:p>
            <a:pPr marL="514350" indent="-514350">
              <a:buAutoNum type="arabicPeriod"/>
            </a:pPr>
            <a:r>
              <a:rPr lang="en-US" smtClean="0"/>
              <a:t>Tạo </a:t>
            </a:r>
            <a:r>
              <a:rPr lang="en-US" b="1" smtClean="0"/>
              <a:t>TopicController</a:t>
            </a:r>
            <a:r>
              <a:rPr lang="en-US" smtClean="0"/>
              <a:t>: sử dụng để control các yêu cầu trong project</a:t>
            </a:r>
          </a:p>
          <a:p>
            <a:pPr marL="514350" indent="-514350">
              <a:buAutoNum type="arabicPeriod"/>
            </a:pPr>
            <a:r>
              <a:rPr lang="en-US" smtClean="0"/>
              <a:t>Tạo </a:t>
            </a:r>
            <a:r>
              <a:rPr lang="en-US" b="1" smtClean="0"/>
              <a:t>TopicService</a:t>
            </a:r>
            <a:r>
              <a:rPr lang="en-US" smtClean="0"/>
              <a:t>: khi ứng dụng được triệu gọi TopicService sẽ được khởi tạo trong bộ nhớ và nó sẽ được inject vào các class khác khi được gọi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82" y="4001294"/>
            <a:ext cx="3519065" cy="2518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75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5" y="1"/>
            <a:ext cx="10515600" cy="1026972"/>
          </a:xfrm>
        </p:spPr>
        <p:txBody>
          <a:bodyPr/>
          <a:lstStyle/>
          <a:p>
            <a:r>
              <a:rPr lang="en-US" smtClean="0"/>
              <a:t>Get 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339" y="830202"/>
            <a:ext cx="10515600" cy="4351338"/>
          </a:xfrm>
        </p:spPr>
        <p:txBody>
          <a:bodyPr/>
          <a:lstStyle/>
          <a:p>
            <a:r>
              <a:rPr lang="en-US" b="1" smtClean="0"/>
              <a:t>Topic</a:t>
            </a:r>
            <a:r>
              <a:rPr lang="en-US" smtClean="0"/>
              <a:t> class vẫn tương tự như ví dụ trên </a:t>
            </a:r>
          </a:p>
          <a:p>
            <a:r>
              <a:rPr lang="vi-VN" smtClean="0"/>
              <a:t>Tạo mới </a:t>
            </a:r>
            <a:r>
              <a:rPr lang="vi-VN" smtClean="0">
                <a:solidFill>
                  <a:srgbClr val="FF0000"/>
                </a:solidFill>
              </a:rPr>
              <a:t>class</a:t>
            </a:r>
            <a:r>
              <a:rPr lang="vi-VN" smtClean="0"/>
              <a:t> </a:t>
            </a:r>
            <a:r>
              <a:rPr lang="vi-VN" b="1" smtClean="0"/>
              <a:t>TopicService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39" y="1826254"/>
            <a:ext cx="8862894" cy="41854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342883" y="2324155"/>
            <a:ext cx="284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smtClean="0"/>
              <a:t>Trong đó topics là một Array có kiểu là Topic, </a:t>
            </a:r>
          </a:p>
          <a:p>
            <a:r>
              <a:rPr lang="vi-VN" sz="2400" smtClean="0">
                <a:solidFill>
                  <a:srgbClr val="FF0000"/>
                </a:solidFill>
              </a:rPr>
              <a:t>(3)</a:t>
            </a:r>
            <a:r>
              <a:rPr lang="vi-VN" sz="2400" smtClean="0"/>
              <a:t> Sử dụng stream filter để tìm một giá trị id bất kỳ  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6204030" y="522730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>
                <a:solidFill>
                  <a:srgbClr val="FF0000"/>
                </a:solidFill>
              </a:rPr>
              <a:t>(3)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56" y="87333"/>
            <a:ext cx="10515600" cy="1128009"/>
          </a:xfrm>
        </p:spPr>
        <p:txBody>
          <a:bodyPr/>
          <a:lstStyle/>
          <a:p>
            <a:r>
              <a:rPr lang="en-US"/>
              <a:t>Get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72648"/>
            <a:ext cx="4988689" cy="47841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mtClean="0"/>
              <a:t>Trong </a:t>
            </a:r>
            <a:r>
              <a:rPr lang="vi-VN" smtClean="0">
                <a:solidFill>
                  <a:srgbClr val="FF0000"/>
                </a:solidFill>
              </a:rPr>
              <a:t>Class</a:t>
            </a:r>
            <a:r>
              <a:rPr lang="vi-VN" smtClean="0"/>
              <a:t> TopicController</a:t>
            </a:r>
            <a:endParaRPr lang="vi-VN"/>
          </a:p>
          <a:p>
            <a:pPr marL="0" indent="0">
              <a:buNone/>
            </a:pPr>
            <a:r>
              <a:rPr lang="vi-VN" sz="2400" smtClean="0"/>
              <a:t>Sử dụng 2 ánh xạ web vào trong Spring Controller </a:t>
            </a:r>
          </a:p>
          <a:p>
            <a:pPr>
              <a:buFontTx/>
              <a:buChar char="-"/>
            </a:pPr>
            <a:r>
              <a:rPr lang="vi-VN" sz="2400" smtClean="0"/>
              <a:t>RequestMapping(“/topics”) </a:t>
            </a:r>
          </a:p>
          <a:p>
            <a:pPr>
              <a:buFontTx/>
              <a:buChar char="-"/>
            </a:pPr>
            <a:r>
              <a:rPr lang="vi-VN" sz="2400" smtClean="0"/>
              <a:t>RequestMapping(“topics/{id}”)</a:t>
            </a:r>
          </a:p>
          <a:p>
            <a:pPr>
              <a:buFontTx/>
              <a:buChar char="-"/>
            </a:pPr>
            <a:endParaRPr lang="vi-VN" sz="2400"/>
          </a:p>
          <a:p>
            <a:pPr marL="0" indent="0">
              <a:buNone/>
            </a:pPr>
            <a:r>
              <a:rPr lang="vi-VN" sz="2400" smtClean="0"/>
              <a:t>-&gt;TopicService được inject vào trong Controller để điều khiển </a:t>
            </a:r>
          </a:p>
          <a:p>
            <a:pPr marL="0" indent="0">
              <a:buNone/>
            </a:pPr>
            <a:endParaRPr lang="vi-VN" sz="2400"/>
          </a:p>
          <a:p>
            <a:pPr marL="0" indent="0">
              <a:buNone/>
            </a:pPr>
            <a:r>
              <a:rPr lang="vi-VN" sz="2400" smtClean="0"/>
              <a:t>Annotation @PathVariable được sử dụng để khai báo Path id như là một biến, vì trong trường hợp thực tế chúng ta có số lượng lớn id khác nhau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32" y="1072648"/>
            <a:ext cx="7356021" cy="44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Chạy Project và </a:t>
            </a:r>
          </a:p>
          <a:p>
            <a:pPr marL="514350" indent="-514350">
              <a:buAutoNum type="arabicPeriod"/>
            </a:pPr>
            <a:r>
              <a:rPr lang="vi-VN" smtClean="0"/>
              <a:t>Test với =&gt; </a:t>
            </a:r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localhost:8080/topics</a:t>
            </a:r>
            <a:endParaRPr lang="vi-VN" smtClean="0"/>
          </a:p>
          <a:p>
            <a:pPr marL="514350" indent="-514350">
              <a:buAutoNum type="arabicPeriod"/>
            </a:pPr>
            <a:r>
              <a:rPr lang="vi-VN" smtClean="0"/>
              <a:t> </a:t>
            </a:r>
            <a:r>
              <a:rPr lang="vi-VN"/>
              <a:t>Test </a:t>
            </a:r>
            <a:r>
              <a:rPr lang="vi-VN" smtClean="0"/>
              <a:t>với=&gt; </a:t>
            </a:r>
            <a:r>
              <a:rPr lang="en-US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localhost:8080/topics/java</a:t>
            </a:r>
            <a:endParaRPr lang="vi-VN"/>
          </a:p>
          <a:p>
            <a:pPr marL="0" indent="0">
              <a:buNone/>
            </a:pPr>
            <a:r>
              <a:rPr lang="vi-VN" smtClean="0"/>
              <a:t>                   hoặc </a:t>
            </a:r>
            <a:r>
              <a:rPr lang="en-US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localhost:8080/topics/</a:t>
            </a:r>
            <a:r>
              <a:rPr lang="vi-VN" smtClean="0">
                <a:hlinkClick r:id="rId4"/>
              </a:rPr>
              <a:t>spring</a:t>
            </a:r>
            <a:endParaRPr lang="vi-VN" smtClean="0"/>
          </a:p>
          <a:p>
            <a:pPr marL="514350" indent="-514350">
              <a:buAutoNum type="arabicPeriod"/>
            </a:pP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7697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68" y="200567"/>
            <a:ext cx="10515600" cy="1325563"/>
          </a:xfrm>
        </p:spPr>
        <p:txBody>
          <a:bodyPr/>
          <a:lstStyle/>
          <a:p>
            <a:r>
              <a:rPr lang="en-US" smtClean="0"/>
              <a:t>REST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10" y="3233931"/>
            <a:ext cx="11128917" cy="3088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Ví dụ</a:t>
            </a:r>
            <a:endParaRPr lang="en-US"/>
          </a:p>
          <a:p>
            <a:pPr marL="0" indent="0">
              <a:buNone/>
            </a:pPr>
            <a:r>
              <a:rPr lang="en-US" smtClean="0">
                <a:hlinkClick r:id="rId2"/>
              </a:rPr>
              <a:t>http://dummy.restapiexample.com/ 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hlinkClick r:id="rId3"/>
              </a:rPr>
              <a:t>https://restcountries.eu/rest/v2/name/vietnam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Hoặc các nhà cung cấp dịch vụ lớn cho bản đồ, dữ liệu về các quốc gia, mạng xã hội như google maps, </a:t>
            </a:r>
            <a:r>
              <a:rPr lang="en-US" smtClean="0"/>
              <a:t>arcgis</a:t>
            </a:r>
            <a:r>
              <a:rPr lang="vi-VN" smtClean="0"/>
              <a:t>, </a:t>
            </a:r>
            <a:r>
              <a:rPr lang="vi-VN">
                <a:latin typeface="Calibri" panose="020F0502020204030204" pitchFamily="34" charset="0"/>
              </a:rPr>
              <a:t>facebook</a:t>
            </a:r>
            <a:r>
              <a:rPr lang="en-US">
                <a:latin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mtClean="0"/>
              <a:t>Ví dụ cho bản đồ:</a:t>
            </a:r>
          </a:p>
          <a:p>
            <a:pPr marL="0" indent="0">
              <a:buNone/>
            </a:pPr>
            <a:r>
              <a:rPr lang="en-US" smtClean="0">
                <a:hlinkClick r:id="rId4"/>
              </a:rPr>
              <a:t>https://sampleserver6.arcgisonline.com/arcgis/rest/services/CharlotteLAS/ImageServer?f=pjson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895707" y="1632319"/>
            <a:ext cx="5502087" cy="1138432"/>
            <a:chOff x="1193180" y="3635524"/>
            <a:chExt cx="5502087" cy="1138432"/>
          </a:xfrm>
        </p:grpSpPr>
        <p:sp>
          <p:nvSpPr>
            <p:cNvPr id="5" name="Rectangle 4"/>
            <p:cNvSpPr/>
            <p:nvPr/>
          </p:nvSpPr>
          <p:spPr>
            <a:xfrm>
              <a:off x="1193180" y="3751389"/>
              <a:ext cx="1591725" cy="791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Client</a:t>
              </a:r>
              <a:endParaRPr lang="en-US" sz="2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30017" y="3751389"/>
              <a:ext cx="1665250" cy="797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Server</a:t>
              </a:r>
              <a:endParaRPr lang="en-US" sz="2800"/>
            </a:p>
          </p:txBody>
        </p:sp>
        <p:sp>
          <p:nvSpPr>
            <p:cNvPr id="7" name="Left-Right Arrow 6"/>
            <p:cNvSpPr/>
            <p:nvPr/>
          </p:nvSpPr>
          <p:spPr>
            <a:xfrm>
              <a:off x="2784905" y="4001294"/>
              <a:ext cx="2245112" cy="29192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2564" y="3635524"/>
              <a:ext cx="1508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Call , HTTP</a:t>
              </a:r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2207" y="4312291"/>
              <a:ext cx="1850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ym typeface="Wingdings" panose="05000000000000000000" pitchFamily="2" charset="2"/>
                </a:rPr>
                <a:t>get data back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665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917"/>
            <a:ext cx="10515600" cy="1062230"/>
          </a:xfrm>
        </p:spPr>
        <p:txBody>
          <a:bodyPr/>
          <a:lstStyle/>
          <a:p>
            <a:r>
              <a:rPr lang="en-US" smtClean="0"/>
              <a:t>Ví dụ Topic Rest API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97" y="1769057"/>
            <a:ext cx="7793742" cy="3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 Boot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Spring Boot dễ dàng tạo một ứng dụng (stand-alone) </a:t>
            </a:r>
          </a:p>
          <a:p>
            <a:r>
              <a:rPr lang="en-US" smtClean="0"/>
              <a:t>Các </a:t>
            </a:r>
            <a:r>
              <a:rPr lang="en-US"/>
              <a:t>sản </a:t>
            </a:r>
            <a:r>
              <a:rPr lang="en-US" smtClean="0"/>
              <a:t>phẩm sử dụng Spring Boot như một ứng dụng “just run”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mtClean="0">
                <a:sym typeface="Wingdings" panose="05000000000000000000" pitchFamily="2" charset="2"/>
              </a:rPr>
              <a:t>Spring Boot là tool để tạo ra các ứng dụng trực tiếp dựa trên Spring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Với các ứng dụng Spring khác lập trình viên phải sử dụng rất nhiều configurations khác nhau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mtClean="0">
                <a:sym typeface="Wingdings" panose="05000000000000000000" pitchFamily="2" charset="2"/>
              </a:rPr>
              <a:t>Với Spring boot cho phép lập trình viên dễ dàng hơn để hướng đến việc “just run”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mtClean="0">
                <a:sym typeface="Wingdings" panose="05000000000000000000" pitchFamily="2" charset="2"/>
              </a:rPr>
              <a:t>Nó giống như là tạo một ứng dụng sử dụng Spring (Spring Application)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9" y="153252"/>
            <a:ext cx="10515600" cy="1325563"/>
          </a:xfrm>
        </p:spPr>
        <p:txBody>
          <a:bodyPr/>
          <a:lstStyle/>
          <a:p>
            <a:r>
              <a:rPr lang="en-US" smtClean="0"/>
              <a:t>Create Spring Boot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71411"/>
            <a:ext cx="10515600" cy="4665507"/>
          </a:xfrm>
        </p:spPr>
        <p:txBody>
          <a:bodyPr/>
          <a:lstStyle/>
          <a:p>
            <a:r>
              <a:rPr lang="en-US" smtClean="0"/>
              <a:t>Tạo một Maven Project.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07" y="2595644"/>
            <a:ext cx="7228967" cy="39218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75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80" y="98907"/>
            <a:ext cx="10515600" cy="1325563"/>
          </a:xfrm>
        </p:spPr>
        <p:txBody>
          <a:bodyPr/>
          <a:lstStyle/>
          <a:p>
            <a:r>
              <a:rPr lang="en-US"/>
              <a:t>Create Spring Boot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4"/>
            <a:ext cx="10515600" cy="4857449"/>
          </a:xfrm>
        </p:spPr>
        <p:txBody>
          <a:bodyPr/>
          <a:lstStyle/>
          <a:p>
            <a:r>
              <a:rPr lang="en-US" smtClean="0"/>
              <a:t>Chọn Create a simple project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00" y="2334729"/>
            <a:ext cx="6002436" cy="42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66" y="694482"/>
            <a:ext cx="11018134" cy="5482482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Điền các thông tin để khởi tạo một Maven Project</a:t>
            </a:r>
          </a:p>
          <a:p>
            <a:pPr marL="0" indent="0">
              <a:buNone/>
            </a:pPr>
            <a:r>
              <a:rPr lang="en-US" b="1" smtClean="0"/>
              <a:t>Group Id</a:t>
            </a:r>
            <a:r>
              <a:rPr lang="en-US" smtClean="0"/>
              <a:t>: thường đặt tên giống như cho package ví dụ:</a:t>
            </a:r>
          </a:p>
          <a:p>
            <a:pPr marL="0" indent="0">
              <a:buNone/>
            </a:pPr>
            <a:r>
              <a:rPr lang="en-US" smtClean="0"/>
              <a:t>test.spring.boot</a:t>
            </a:r>
          </a:p>
          <a:p>
            <a:pPr marL="0" indent="0">
              <a:buNone/>
            </a:pPr>
            <a:r>
              <a:rPr lang="en-US" b="1" smtClean="0"/>
              <a:t>Artifact Id</a:t>
            </a:r>
            <a:r>
              <a:rPr lang="en-US" smtClean="0"/>
              <a:t>: tên project</a:t>
            </a:r>
          </a:p>
          <a:p>
            <a:pPr marL="0" indent="0">
              <a:buNone/>
            </a:pPr>
            <a:r>
              <a:rPr lang="en-US" b="1" smtClean="0"/>
              <a:t>Version</a:t>
            </a:r>
            <a:r>
              <a:rPr lang="en-US" smtClean="0"/>
              <a:t>: version của dự án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07" y="1848775"/>
            <a:ext cx="6896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en-US" smtClean="0"/>
              <a:t>om.xml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62" y="488568"/>
            <a:ext cx="5575521" cy="5977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137" y="2407534"/>
            <a:ext cx="3158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Configure file pom </a:t>
            </a:r>
          </a:p>
          <a:p>
            <a:r>
              <a:rPr lang="en-US" sz="2800" smtClean="0"/>
              <a:t>Của Maven như sau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24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919"/>
            <a:ext cx="10515600" cy="5957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&lt;parent&gt;</a:t>
            </a:r>
          </a:p>
          <a:p>
            <a:pPr marL="0" indent="0">
              <a:buNone/>
            </a:pPr>
            <a:r>
              <a:rPr lang="en-US" sz="2400"/>
              <a:t>    &lt;groupId&gt;org.springframework.boot&lt;/groupId&gt;</a:t>
            </a:r>
          </a:p>
          <a:p>
            <a:pPr marL="0" indent="0">
              <a:buNone/>
            </a:pPr>
            <a:r>
              <a:rPr lang="en-US" sz="2400"/>
              <a:t>    &lt;artifactId&gt;spring-boot-starter-parent&lt;/artifactId&gt;</a:t>
            </a:r>
          </a:p>
          <a:p>
            <a:pPr marL="0" indent="0">
              <a:buNone/>
            </a:pPr>
            <a:r>
              <a:rPr lang="en-US" sz="2400"/>
              <a:t>    &lt;version&gt;2.0.5.RELEASE&lt;/version&gt;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  &lt;/parent</a:t>
            </a:r>
            <a:r>
              <a:rPr lang="en-US" sz="240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mtClean="0"/>
              <a:t>Dùng để khai báo project là child của một maven cha là spring-boot-starter-parent.  Mục đích là thừa kế lại các kiểu configuration (cấu hình của Maven cha) </a:t>
            </a:r>
          </a:p>
          <a:p>
            <a:pPr marL="0" indent="0">
              <a:buNone/>
            </a:pPr>
            <a:r>
              <a:rPr lang="en-US" smtClean="0"/>
              <a:t>Nghĩa là dự án đang xây dựng sẽ là child/kế thừa từ dự án spring-boot-starter-parent</a:t>
            </a:r>
          </a:p>
          <a:p>
            <a:pPr marL="0" indent="0">
              <a:buNone/>
            </a:pPr>
            <a:r>
              <a:rPr lang="en-US" smtClean="0"/>
              <a:t>=&gt; Thừa kế các cấu hình/các thỏa thuận về mặt cấu trúc của parent của nó</a:t>
            </a:r>
          </a:p>
        </p:txBody>
      </p:sp>
    </p:spTree>
    <p:extLst>
      <p:ext uri="{BB962C8B-B14F-4D97-AF65-F5344CB8AC3E}">
        <p14:creationId xmlns:p14="http://schemas.microsoft.com/office/powerpoint/2010/main" val="38871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1060</TotalTime>
  <Words>651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SPRING BOOT vs WS</vt:lpstr>
      <vt:lpstr>REST API</vt:lpstr>
      <vt:lpstr>Ví dụ Topic Rest API</vt:lpstr>
      <vt:lpstr>Spring  Boot application</vt:lpstr>
      <vt:lpstr>Create Spring Boot Project</vt:lpstr>
      <vt:lpstr>Create Spring Boot Project</vt:lpstr>
      <vt:lpstr>PowerPoint Presentation</vt:lpstr>
      <vt:lpstr>pom.xml</vt:lpstr>
      <vt:lpstr>PowerPoint Presentation</vt:lpstr>
      <vt:lpstr>PowerPoint Presentation</vt:lpstr>
      <vt:lpstr>Spring MVC Controller</vt:lpstr>
      <vt:lpstr>Tạo Topic web service đơn giản </vt:lpstr>
      <vt:lpstr>PowerPoint Presentation</vt:lpstr>
      <vt:lpstr>Tạo Topic web service đơn giản </vt:lpstr>
      <vt:lpstr>Tạo REST API web service sử dụng MVC</vt:lpstr>
      <vt:lpstr>Get All</vt:lpstr>
      <vt:lpstr>Get All</vt:lpstr>
      <vt:lpstr>TEST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truongxuanquang@gmail.com</dc:creator>
  <cp:lastModifiedBy>truongxuanquang@gmail.com</cp:lastModifiedBy>
  <cp:revision>76</cp:revision>
  <dcterms:created xsi:type="dcterms:W3CDTF">2019-09-14T14:37:08Z</dcterms:created>
  <dcterms:modified xsi:type="dcterms:W3CDTF">2019-09-16T17:36:47Z</dcterms:modified>
</cp:coreProperties>
</file>