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Source Code Pro"/>
      <p:regular r:id="rId39"/>
      <p:bold r:id="rId40"/>
      <p:italic r:id="rId41"/>
      <p:boldItalic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bold.fntdata"/><Relationship Id="rId20" Type="http://schemas.openxmlformats.org/officeDocument/2006/relationships/slide" Target="slides/slide16.xml"/><Relationship Id="rId42" Type="http://schemas.openxmlformats.org/officeDocument/2006/relationships/font" Target="fonts/SourceCodePro-boldItalic.fntdata"/><Relationship Id="rId41" Type="http://schemas.openxmlformats.org/officeDocument/2006/relationships/font" Target="fonts/SourceCodePro-italic.fntdata"/><Relationship Id="rId22" Type="http://schemas.openxmlformats.org/officeDocument/2006/relationships/slide" Target="slides/slide18.xml"/><Relationship Id="rId44" Type="http://schemas.openxmlformats.org/officeDocument/2006/relationships/font" Target="fonts/Oswald-bold.fntdata"/><Relationship Id="rId21" Type="http://schemas.openxmlformats.org/officeDocument/2006/relationships/slide" Target="slides/slide17.xml"/><Relationship Id="rId43" Type="http://schemas.openxmlformats.org/officeDocument/2006/relationships/font" Target="fonts/Oswald-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SourceCodePro-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M0iYxwmOVKaJ7d4sNtqYMisHcH9x3czV?usp=share_lin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Link colab: </a:t>
            </a:r>
            <a:r>
              <a:rPr lang="vi" u="sng">
                <a:solidFill>
                  <a:schemeClr val="hlink"/>
                </a:solidFill>
                <a:hlinkClick r:id="rId2"/>
              </a:rPr>
              <a:t>https://colab.research.google.com/drive/1M0iYxwmOVKaJ7d4sNtqYMisHcH9x3czV?usp=share_link</a:t>
            </a:r>
            <a:r>
              <a:rPr lang="vi"/>
              <a:t>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Tách ra Hà Nội mô hình riêng, HCM có mô hình riêng, các tỉnh khác có mô hình riêng (TP khác nó có mức sống khác nhau). Bình Dương, các thành phố có công nghiệp cao cũng có thể phân thành 1 nhóm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Mức lương theo ngày, giờ, … mức lương theo năm (có thể tới 13, 14 tháng)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Job role label encoder.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Category thì có thể one hot encoder được</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vi" sz="1000">
                <a:solidFill>
                  <a:schemeClr val="dk1"/>
                </a:solidFill>
              </a:rPr>
              <a:t>Industry name cần one hot encoder</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de861eeb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de861eeb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de861eeb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de861eeb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de861eeb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de861eeb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9880" lvl="0" marL="457200" rtl="0" algn="l">
              <a:lnSpc>
                <a:spcPct val="105000"/>
              </a:lnSpc>
              <a:spcBef>
                <a:spcPts val="0"/>
              </a:spcBef>
              <a:spcAft>
                <a:spcPts val="0"/>
              </a:spcAft>
              <a:buClr>
                <a:srgbClr val="424242"/>
              </a:buClr>
              <a:buSzPts val="1280"/>
              <a:buFont typeface="Roboto"/>
              <a:buAutoNum type="arabicPeriod" startAt="3"/>
            </a:pPr>
            <a:r>
              <a:rPr lang="vi" sz="1280">
                <a:solidFill>
                  <a:srgbClr val="424242"/>
                </a:solidFill>
                <a:latin typeface="Roboto"/>
                <a:ea typeface="Roboto"/>
                <a:cs typeface="Roboto"/>
                <a:sym typeface="Roboto"/>
              </a:rPr>
              <a:t>Vì Job Salaries_Average đang ở nhiều dạng tiền tệ và thời gian trả lương khác nhau. Ta sẽ muốn có 1 mức lương chung để dự đoán.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de861eeb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de861eeb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de861eeb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de861eeb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de861eeb1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de861eeb1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feb5bfa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feb5bfa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Trên website tuyển dụng vẫn có nh</a:t>
            </a:r>
            <a:r>
              <a:rPr lang="vi"/>
              <a:t>iều NTD không nhập mức lương hoặc nhập mức lương chưa hợp lý</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feb5bfa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feb5bfa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 Remove outlier in Salary_Normalized using IQR</a:t>
            </a:r>
            <a:endParaRPr/>
          </a:p>
          <a:p>
            <a:pPr indent="0" lvl="0" marL="0" rtl="0" algn="l">
              <a:spcBef>
                <a:spcPts val="0"/>
              </a:spcBef>
              <a:spcAft>
                <a:spcPts val="0"/>
              </a:spcAft>
              <a:buClr>
                <a:schemeClr val="dk1"/>
              </a:buClr>
              <a:buSzPts val="1100"/>
              <a:buFont typeface="Arial"/>
              <a:buNone/>
            </a:pPr>
            <a:r>
              <a:rPr lang="vi"/>
              <a:t># Calculate IQR</a:t>
            </a:r>
            <a:endParaRPr/>
          </a:p>
          <a:p>
            <a:pPr indent="0" lvl="0" marL="0" rtl="0" algn="l">
              <a:spcBef>
                <a:spcPts val="0"/>
              </a:spcBef>
              <a:spcAft>
                <a:spcPts val="0"/>
              </a:spcAft>
              <a:buClr>
                <a:schemeClr val="dk1"/>
              </a:buClr>
              <a:buSzPts val="1100"/>
              <a:buFont typeface="Arial"/>
              <a:buNone/>
            </a:pPr>
            <a:r>
              <a:rPr lang="vi"/>
              <a:t>Q1 = df['Salary_Normalized'].quantile(0.25)</a:t>
            </a:r>
            <a:endParaRPr/>
          </a:p>
          <a:p>
            <a:pPr indent="0" lvl="0" marL="0" rtl="0" algn="l">
              <a:spcBef>
                <a:spcPts val="0"/>
              </a:spcBef>
              <a:spcAft>
                <a:spcPts val="0"/>
              </a:spcAft>
              <a:buClr>
                <a:schemeClr val="dk1"/>
              </a:buClr>
              <a:buSzPts val="1100"/>
              <a:buFont typeface="Arial"/>
              <a:buNone/>
            </a:pPr>
            <a:r>
              <a:rPr lang="vi"/>
              <a:t>Q3 = df['Salary_Normalized'].quantile(0.75)</a:t>
            </a:r>
            <a:endParaRPr/>
          </a:p>
          <a:p>
            <a:pPr indent="0" lvl="0" marL="0" rtl="0" algn="l">
              <a:spcBef>
                <a:spcPts val="0"/>
              </a:spcBef>
              <a:spcAft>
                <a:spcPts val="0"/>
              </a:spcAft>
              <a:buClr>
                <a:schemeClr val="dk1"/>
              </a:buClr>
              <a:buSzPts val="1100"/>
              <a:buFont typeface="Arial"/>
              <a:buNone/>
            </a:pPr>
            <a:r>
              <a:rPr lang="vi"/>
              <a:t>IQR = Q3 - Q1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
              <a:t># Define upper and lower bounds</a:t>
            </a:r>
            <a:endParaRPr/>
          </a:p>
          <a:p>
            <a:pPr indent="0" lvl="0" marL="0" rtl="0" algn="l">
              <a:spcBef>
                <a:spcPts val="0"/>
              </a:spcBef>
              <a:spcAft>
                <a:spcPts val="0"/>
              </a:spcAft>
              <a:buClr>
                <a:schemeClr val="dk1"/>
              </a:buClr>
              <a:buSzPts val="1100"/>
              <a:buFont typeface="Arial"/>
              <a:buNone/>
            </a:pPr>
            <a:r>
              <a:rPr lang="vi"/>
              <a:t>lower_bound = Q1 - 1.5 * IQR</a:t>
            </a:r>
            <a:endParaRPr/>
          </a:p>
          <a:p>
            <a:pPr indent="0" lvl="0" marL="0" rtl="0" algn="l">
              <a:spcBef>
                <a:spcPts val="0"/>
              </a:spcBef>
              <a:spcAft>
                <a:spcPts val="0"/>
              </a:spcAft>
              <a:buClr>
                <a:schemeClr val="dk1"/>
              </a:buClr>
              <a:buSzPts val="1100"/>
              <a:buFont typeface="Arial"/>
              <a:buNone/>
            </a:pPr>
            <a:r>
              <a:rPr lang="vi"/>
              <a:t>upper_bound = Q3 + 1.5 * IQR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
              <a:t># Remove outliers</a:t>
            </a:r>
            <a:endParaRPr/>
          </a:p>
          <a:p>
            <a:pPr indent="0" lvl="0" marL="0" rtl="0" algn="l">
              <a:spcBef>
                <a:spcPts val="0"/>
              </a:spcBef>
              <a:spcAft>
                <a:spcPts val="0"/>
              </a:spcAft>
              <a:buClr>
                <a:schemeClr val="dk1"/>
              </a:buClr>
              <a:buSzPts val="1100"/>
              <a:buFont typeface="Arial"/>
              <a:buNone/>
            </a:pPr>
            <a:r>
              <a:rPr lang="vi"/>
              <a:t>df_no_outliers = df[(df['Salary_Normalized'] &gt;= lower_bound) &amp; (df['Salary_Normalized'] &lt;= upper_bound)]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vi"/>
              <a:t># Replace df with df_no_outliers</a:t>
            </a:r>
            <a:endParaRPr/>
          </a:p>
          <a:p>
            <a:pPr indent="0" lvl="0" marL="0" rtl="0" algn="l">
              <a:spcBef>
                <a:spcPts val="0"/>
              </a:spcBef>
              <a:spcAft>
                <a:spcPts val="0"/>
              </a:spcAft>
              <a:buClr>
                <a:schemeClr val="dk1"/>
              </a:buClr>
              <a:buSzPts val="1100"/>
              <a:buFont typeface="Arial"/>
              <a:buNone/>
            </a:pPr>
            <a:r>
              <a:rPr lang="vi"/>
              <a:t>df = df_no_outliers.copy()</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feb5bfa7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feb5bfa7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feb5bfa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feb5bfa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de861eeb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de861eeb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feb5bfa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feb5bfa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feb5bfa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feb5bfa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feb5bfa7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feb5bfa7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feb5bfa7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feb5bfa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feb5bfa7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feb5bfa7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feb5bfa7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feb5bfa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feb5bfa7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feb5bfa7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feb5bfa7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feb5bfa7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b="1" lang="vi">
                <a:solidFill>
                  <a:schemeClr val="dk1"/>
                </a:solidFill>
                <a:latin typeface="Roboto"/>
                <a:ea typeface="Roboto"/>
                <a:cs typeface="Roboto"/>
                <a:sym typeface="Roboto"/>
              </a:rPr>
              <a:t>Gradient Boosting</a:t>
            </a:r>
            <a:r>
              <a:rPr lang="vi">
                <a:solidFill>
                  <a:schemeClr val="dk1"/>
                </a:solidFill>
                <a:latin typeface="Roboto"/>
                <a:ea typeface="Roboto"/>
                <a:cs typeface="Roboto"/>
                <a:sym typeface="Roboto"/>
              </a:rPr>
              <a:t> là 1 dạng tổng quát hóa của AdaBoost. </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AdaBoost là 1 tập con trong Gradient Boosting. Dựa vào độ chênh lệch giữa predict và thực tế.</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vi">
                <a:solidFill>
                  <a:schemeClr val="dk1"/>
                </a:solidFill>
                <a:latin typeface="Roboto"/>
                <a:ea typeface="Roboto"/>
                <a:cs typeface="Roboto"/>
                <a:sym typeface="Roboto"/>
              </a:rPr>
              <a:t>Gradient Boosting giảm thiểu độ chênh lệch giữa predict và thực tế. =&gt; Mục tiêu là 0 có chênh lệch giữa predict và thực tế</a:t>
            </a:r>
            <a:endParaRPr b="1">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Cập nhật na ná của Linear regression.</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Các cây trong Gradient Boosting Tree sẽ có độ sâu lớn hơn so với stump (depth=1) ở AdaBoost</a:t>
            </a:r>
            <a:endParaRPr>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Adaboost chỉ có depth = 1, nên sẽ có nhiều lá chưa có phân chia hoàn toàn</a:t>
            </a:r>
            <a:endParaRPr>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Gradient Boosting phân chia nhiều lần hơn nên nó sẽ phân chia hoàn toàn được nhiều hơn.</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Gradient Boosting sẽ sinh ra dataset mới để train model dựa trên residual giữa errors và corrections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vi">
                <a:solidFill>
                  <a:schemeClr val="dk1"/>
                </a:solidFill>
                <a:latin typeface="Roboto"/>
                <a:ea typeface="Roboto"/>
                <a:cs typeface="Roboto"/>
                <a:sym typeface="Roboto"/>
              </a:rPr>
              <a:t>Gradient Boosting cố giảm thiểu residuals - chất cặn, số thừa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feb5bfa7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feb5bfa7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Mean Absolute Error (MAE): Ý nghĩa trong Dự đoán lương: Trung bình, dự đoán lương của mô hình sai lệch khoảng 3.027.166 đơn vị tiền tệ (ví dụ: đô la). Nó đại diện cho mức độ sai sót trung bình trong dự đoán tiền lương.</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Root Mean Squared Error (RMSE): Ý nghĩa trong Dự đoán Mức lương: Căn bậc hai của sai số bình phương trung bình là khoảng 4.716.185,107. RMSE có cùng đơn vị với biến mục tiêu (tiền lương) và mang lại hiểu biết trực quan hơn về mức độ lỗi điển hình.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vi"/>
              <a:t>R-squared (R2) Score: Điểm R2 xấp xỉ 0,477 cho thấy mô hình giải thích được khoảng 47,7% phương sai trong mức lương. Điểm R2 cao hơn cho thấy mức độ phù hợp cao hơn nhưng việc giải thích còn phụ thuộc vào bối cảnh của vấn đề cụ thể.</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1a63143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91a63143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de861eeb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de861eeb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1a631430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1a631430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de861eeb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de861eeb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de861eeb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de861eeb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de861eeb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de861eeb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de861eeb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de861eeb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de861eeb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de861eeb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de861eeb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de861eeb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rgbClr val="F1C232"/>
            </a:solidFill>
            <a:prstDash val="lgDash"/>
            <a:round/>
            <a:headEnd len="sm" w="sm" type="none"/>
            <a:tailEnd len="sm" w="sm" type="none"/>
          </a:ln>
        </p:spPr>
      </p:cxnSp>
      <p:sp>
        <p:nvSpPr>
          <p:cNvPr id="53" name="Google Shape;53;p11"/>
          <p:cNvSpPr txBox="1"/>
          <p:nvPr>
            <p:ph hasCustomPrompt="1" type="title"/>
          </p:nvPr>
        </p:nvSpPr>
        <p:spPr>
          <a:xfrm>
            <a:off x="311700" y="1106125"/>
            <a:ext cx="8520600" cy="16536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Roboto"/>
              <a:buChar char="●"/>
              <a:defRPr>
                <a:latin typeface="Roboto"/>
                <a:ea typeface="Roboto"/>
                <a:cs typeface="Roboto"/>
                <a:sym typeface="Roboto"/>
              </a:defRPr>
            </a:lvl1pPr>
            <a:lvl2pPr indent="-317500" lvl="1" marL="914400">
              <a:spcBef>
                <a:spcPts val="0"/>
              </a:spcBef>
              <a:spcAft>
                <a:spcPts val="0"/>
              </a:spcAft>
              <a:buSzPts val="1400"/>
              <a:buFont typeface="Roboto"/>
              <a:buChar char="○"/>
              <a:defRPr>
                <a:latin typeface="Roboto"/>
                <a:ea typeface="Roboto"/>
                <a:cs typeface="Roboto"/>
                <a:sym typeface="Roboto"/>
              </a:defRPr>
            </a:lvl2pPr>
            <a:lvl3pPr indent="-317500" lvl="2" marL="1371600">
              <a:spcBef>
                <a:spcPts val="0"/>
              </a:spcBef>
              <a:spcAft>
                <a:spcPts val="0"/>
              </a:spcAft>
              <a:buSzPts val="1400"/>
              <a:buFont typeface="Roboto"/>
              <a:buChar char="■"/>
              <a:defRPr>
                <a:latin typeface="Roboto"/>
                <a:ea typeface="Roboto"/>
                <a:cs typeface="Roboto"/>
                <a:sym typeface="Roboto"/>
              </a:defRPr>
            </a:lvl3pPr>
            <a:lvl4pPr indent="-317500" lvl="3" marL="1828800">
              <a:spcBef>
                <a:spcPts val="0"/>
              </a:spcBef>
              <a:spcAft>
                <a:spcPts val="0"/>
              </a:spcAft>
              <a:buSzPts val="1400"/>
              <a:buFont typeface="Roboto"/>
              <a:buChar char="●"/>
              <a:defRPr>
                <a:latin typeface="Roboto"/>
                <a:ea typeface="Roboto"/>
                <a:cs typeface="Roboto"/>
                <a:sym typeface="Roboto"/>
              </a:defRPr>
            </a:lvl4pPr>
            <a:lvl5pPr indent="-317500" lvl="4" marL="2286000">
              <a:spcBef>
                <a:spcPts val="0"/>
              </a:spcBef>
              <a:spcAft>
                <a:spcPts val="0"/>
              </a:spcAft>
              <a:buSzPts val="1400"/>
              <a:buFont typeface="Roboto"/>
              <a:buChar char="○"/>
              <a:defRPr>
                <a:latin typeface="Roboto"/>
                <a:ea typeface="Roboto"/>
                <a:cs typeface="Roboto"/>
                <a:sym typeface="Roboto"/>
              </a:defRPr>
            </a:lvl5pPr>
            <a:lvl6pPr indent="-317500" lvl="5" marL="2743200">
              <a:spcBef>
                <a:spcPts val="0"/>
              </a:spcBef>
              <a:spcAft>
                <a:spcPts val="0"/>
              </a:spcAft>
              <a:buSzPts val="1400"/>
              <a:buFont typeface="Roboto"/>
              <a:buChar char="■"/>
              <a:defRPr>
                <a:latin typeface="Roboto"/>
                <a:ea typeface="Roboto"/>
                <a:cs typeface="Roboto"/>
                <a:sym typeface="Roboto"/>
              </a:defRPr>
            </a:lvl6pPr>
            <a:lvl7pPr indent="-317500" lvl="6" marL="3200400">
              <a:spcBef>
                <a:spcPts val="0"/>
              </a:spcBef>
              <a:spcAft>
                <a:spcPts val="0"/>
              </a:spcAft>
              <a:buSzPts val="1400"/>
              <a:buFont typeface="Roboto"/>
              <a:buChar char="●"/>
              <a:defRPr>
                <a:latin typeface="Roboto"/>
                <a:ea typeface="Roboto"/>
                <a:cs typeface="Roboto"/>
                <a:sym typeface="Roboto"/>
              </a:defRPr>
            </a:lvl7pPr>
            <a:lvl8pPr indent="-317500" lvl="7" marL="3657600">
              <a:spcBef>
                <a:spcPts val="0"/>
              </a:spcBef>
              <a:spcAft>
                <a:spcPts val="0"/>
              </a:spcAft>
              <a:buSzPts val="1400"/>
              <a:buFont typeface="Roboto"/>
              <a:buChar char="○"/>
              <a:defRPr>
                <a:latin typeface="Roboto"/>
                <a:ea typeface="Roboto"/>
                <a:cs typeface="Roboto"/>
                <a:sym typeface="Roboto"/>
              </a:defRPr>
            </a:lvl8pPr>
            <a:lvl9pPr indent="-317500" lvl="8" marL="4114800">
              <a:spcBef>
                <a:spcPts val="0"/>
              </a:spcBef>
              <a:spcAft>
                <a:spcPts val="0"/>
              </a:spcAft>
              <a:buSzPts val="1400"/>
              <a:buFont typeface="Roboto"/>
              <a:buChar char="■"/>
              <a:defRPr>
                <a:latin typeface="Roboto"/>
                <a:ea typeface="Roboto"/>
                <a:cs typeface="Roboto"/>
                <a:sym typeface="Roboto"/>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rgbClr val="F1C23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Roboto"/>
              <a:buChar char="●"/>
              <a:defRPr>
                <a:latin typeface="Roboto"/>
                <a:ea typeface="Roboto"/>
                <a:cs typeface="Roboto"/>
                <a:sym typeface="Roboto"/>
              </a:defRPr>
            </a:lvl1pPr>
            <a:lvl2pPr indent="-317500" lvl="1" marL="914400">
              <a:spcBef>
                <a:spcPts val="0"/>
              </a:spcBef>
              <a:spcAft>
                <a:spcPts val="0"/>
              </a:spcAft>
              <a:buSzPts val="1400"/>
              <a:buFont typeface="Roboto"/>
              <a:buChar char="○"/>
              <a:defRPr>
                <a:latin typeface="Roboto"/>
                <a:ea typeface="Roboto"/>
                <a:cs typeface="Roboto"/>
                <a:sym typeface="Roboto"/>
              </a:defRPr>
            </a:lvl2pPr>
            <a:lvl3pPr indent="-317500" lvl="2" marL="1371600">
              <a:spcBef>
                <a:spcPts val="0"/>
              </a:spcBef>
              <a:spcAft>
                <a:spcPts val="0"/>
              </a:spcAft>
              <a:buSzPts val="1400"/>
              <a:buFont typeface="Roboto"/>
              <a:buChar char="■"/>
              <a:defRPr>
                <a:latin typeface="Roboto"/>
                <a:ea typeface="Roboto"/>
                <a:cs typeface="Roboto"/>
                <a:sym typeface="Roboto"/>
              </a:defRPr>
            </a:lvl3pPr>
            <a:lvl4pPr indent="-317500" lvl="3" marL="1828800">
              <a:spcBef>
                <a:spcPts val="0"/>
              </a:spcBef>
              <a:spcAft>
                <a:spcPts val="0"/>
              </a:spcAft>
              <a:buSzPts val="1400"/>
              <a:buFont typeface="Roboto"/>
              <a:buChar char="●"/>
              <a:defRPr>
                <a:latin typeface="Roboto"/>
                <a:ea typeface="Roboto"/>
                <a:cs typeface="Roboto"/>
                <a:sym typeface="Roboto"/>
              </a:defRPr>
            </a:lvl4pPr>
            <a:lvl5pPr indent="-317500" lvl="4" marL="2286000">
              <a:spcBef>
                <a:spcPts val="0"/>
              </a:spcBef>
              <a:spcAft>
                <a:spcPts val="0"/>
              </a:spcAft>
              <a:buSzPts val="1400"/>
              <a:buFont typeface="Roboto"/>
              <a:buChar char="○"/>
              <a:defRPr>
                <a:latin typeface="Roboto"/>
                <a:ea typeface="Roboto"/>
                <a:cs typeface="Roboto"/>
                <a:sym typeface="Roboto"/>
              </a:defRPr>
            </a:lvl5pPr>
            <a:lvl6pPr indent="-317500" lvl="5" marL="2743200">
              <a:spcBef>
                <a:spcPts val="0"/>
              </a:spcBef>
              <a:spcAft>
                <a:spcPts val="0"/>
              </a:spcAft>
              <a:buSzPts val="1400"/>
              <a:buFont typeface="Roboto"/>
              <a:buChar char="■"/>
              <a:defRPr>
                <a:latin typeface="Roboto"/>
                <a:ea typeface="Roboto"/>
                <a:cs typeface="Roboto"/>
                <a:sym typeface="Roboto"/>
              </a:defRPr>
            </a:lvl6pPr>
            <a:lvl7pPr indent="-317500" lvl="6" marL="3200400">
              <a:spcBef>
                <a:spcPts val="0"/>
              </a:spcBef>
              <a:spcAft>
                <a:spcPts val="0"/>
              </a:spcAft>
              <a:buSzPts val="1400"/>
              <a:buFont typeface="Roboto"/>
              <a:buChar char="●"/>
              <a:defRPr>
                <a:latin typeface="Roboto"/>
                <a:ea typeface="Roboto"/>
                <a:cs typeface="Roboto"/>
                <a:sym typeface="Roboto"/>
              </a:defRPr>
            </a:lvl7pPr>
            <a:lvl8pPr indent="-317500" lvl="7" marL="3657600">
              <a:spcBef>
                <a:spcPts val="0"/>
              </a:spcBef>
              <a:spcAft>
                <a:spcPts val="0"/>
              </a:spcAft>
              <a:buSzPts val="1400"/>
              <a:buFont typeface="Roboto"/>
              <a:buChar char="○"/>
              <a:defRPr>
                <a:latin typeface="Roboto"/>
                <a:ea typeface="Roboto"/>
                <a:cs typeface="Roboto"/>
                <a:sym typeface="Roboto"/>
              </a:defRPr>
            </a:lvl8pPr>
            <a:lvl9pPr indent="-317500" lvl="8" marL="4114800">
              <a:spcBef>
                <a:spcPts val="0"/>
              </a:spcBef>
              <a:spcAft>
                <a:spcPts val="0"/>
              </a:spcAft>
              <a:buSzPts val="1400"/>
              <a:buFont typeface="Roboto"/>
              <a:buChar char="■"/>
              <a:defRPr>
                <a:latin typeface="Roboto"/>
                <a:ea typeface="Roboto"/>
                <a:cs typeface="Roboto"/>
                <a:sym typeface="Roboto"/>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rgbClr val="F1C23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Roboto"/>
              <a:buChar char="●"/>
              <a:defRPr sz="1400">
                <a:latin typeface="Roboto"/>
                <a:ea typeface="Roboto"/>
                <a:cs typeface="Roboto"/>
                <a:sym typeface="Roboto"/>
              </a:defRPr>
            </a:lvl1pPr>
            <a:lvl2pPr indent="-304800" lvl="1" marL="914400">
              <a:spcBef>
                <a:spcPts val="0"/>
              </a:spcBef>
              <a:spcAft>
                <a:spcPts val="0"/>
              </a:spcAft>
              <a:buSzPts val="1200"/>
              <a:buFont typeface="Roboto"/>
              <a:buChar char="○"/>
              <a:defRPr sz="1200">
                <a:latin typeface="Roboto"/>
                <a:ea typeface="Roboto"/>
                <a:cs typeface="Roboto"/>
                <a:sym typeface="Roboto"/>
              </a:defRPr>
            </a:lvl2pPr>
            <a:lvl3pPr indent="-304800" lvl="2" marL="1371600">
              <a:spcBef>
                <a:spcPts val="0"/>
              </a:spcBef>
              <a:spcAft>
                <a:spcPts val="0"/>
              </a:spcAft>
              <a:buSzPts val="1200"/>
              <a:buFont typeface="Roboto"/>
              <a:buChar char="■"/>
              <a:defRPr sz="1200">
                <a:latin typeface="Roboto"/>
                <a:ea typeface="Roboto"/>
                <a:cs typeface="Roboto"/>
                <a:sym typeface="Roboto"/>
              </a:defRPr>
            </a:lvl3pPr>
            <a:lvl4pPr indent="-304800" lvl="3" marL="1828800">
              <a:spcBef>
                <a:spcPts val="0"/>
              </a:spcBef>
              <a:spcAft>
                <a:spcPts val="0"/>
              </a:spcAft>
              <a:buSzPts val="1200"/>
              <a:buFont typeface="Roboto"/>
              <a:buChar char="●"/>
              <a:defRPr sz="1200">
                <a:latin typeface="Roboto"/>
                <a:ea typeface="Roboto"/>
                <a:cs typeface="Roboto"/>
                <a:sym typeface="Roboto"/>
              </a:defRPr>
            </a:lvl4pPr>
            <a:lvl5pPr indent="-304800" lvl="4" marL="2286000">
              <a:spcBef>
                <a:spcPts val="0"/>
              </a:spcBef>
              <a:spcAft>
                <a:spcPts val="0"/>
              </a:spcAft>
              <a:buSzPts val="1200"/>
              <a:buFont typeface="Roboto"/>
              <a:buChar char="○"/>
              <a:defRPr sz="1200">
                <a:latin typeface="Roboto"/>
                <a:ea typeface="Roboto"/>
                <a:cs typeface="Roboto"/>
                <a:sym typeface="Roboto"/>
              </a:defRPr>
            </a:lvl5pPr>
            <a:lvl6pPr indent="-304800" lvl="5" marL="2743200">
              <a:spcBef>
                <a:spcPts val="0"/>
              </a:spcBef>
              <a:spcAft>
                <a:spcPts val="0"/>
              </a:spcAft>
              <a:buSzPts val="1200"/>
              <a:buFont typeface="Roboto"/>
              <a:buChar char="■"/>
              <a:defRPr sz="1200">
                <a:latin typeface="Roboto"/>
                <a:ea typeface="Roboto"/>
                <a:cs typeface="Roboto"/>
                <a:sym typeface="Roboto"/>
              </a:defRPr>
            </a:lvl6pPr>
            <a:lvl7pPr indent="-304800" lvl="6" marL="3200400">
              <a:spcBef>
                <a:spcPts val="0"/>
              </a:spcBef>
              <a:spcAft>
                <a:spcPts val="0"/>
              </a:spcAft>
              <a:buSzPts val="1200"/>
              <a:buFont typeface="Roboto"/>
              <a:buChar char="●"/>
              <a:defRPr sz="1200">
                <a:latin typeface="Roboto"/>
                <a:ea typeface="Roboto"/>
                <a:cs typeface="Roboto"/>
                <a:sym typeface="Roboto"/>
              </a:defRPr>
            </a:lvl7pPr>
            <a:lvl8pPr indent="-304800" lvl="7" marL="3657600">
              <a:spcBef>
                <a:spcPts val="0"/>
              </a:spcBef>
              <a:spcAft>
                <a:spcPts val="0"/>
              </a:spcAft>
              <a:buSzPts val="1200"/>
              <a:buFont typeface="Roboto"/>
              <a:buChar char="○"/>
              <a:defRPr sz="1200">
                <a:latin typeface="Roboto"/>
                <a:ea typeface="Roboto"/>
                <a:cs typeface="Roboto"/>
                <a:sym typeface="Roboto"/>
              </a:defRPr>
            </a:lvl8pPr>
            <a:lvl9pPr indent="-304800" lvl="8" marL="4114800">
              <a:spcBef>
                <a:spcPts val="0"/>
              </a:spcBef>
              <a:spcAft>
                <a:spcPts val="0"/>
              </a:spcAft>
              <a:buSzPts val="1200"/>
              <a:buFont typeface="Roboto"/>
              <a:buChar char="■"/>
              <a:defRPr sz="1200">
                <a:latin typeface="Roboto"/>
                <a:ea typeface="Roboto"/>
                <a:cs typeface="Roboto"/>
                <a:sym typeface="Roboto"/>
              </a:defRPr>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Roboto"/>
              <a:buChar char="●"/>
              <a:defRPr sz="1400">
                <a:latin typeface="Roboto"/>
                <a:ea typeface="Roboto"/>
                <a:cs typeface="Roboto"/>
                <a:sym typeface="Roboto"/>
              </a:defRPr>
            </a:lvl1pPr>
            <a:lvl2pPr indent="-304800" lvl="1" marL="914400">
              <a:spcBef>
                <a:spcPts val="0"/>
              </a:spcBef>
              <a:spcAft>
                <a:spcPts val="0"/>
              </a:spcAft>
              <a:buSzPts val="1200"/>
              <a:buFont typeface="Roboto"/>
              <a:buChar char="○"/>
              <a:defRPr sz="1200">
                <a:latin typeface="Roboto"/>
                <a:ea typeface="Roboto"/>
                <a:cs typeface="Roboto"/>
                <a:sym typeface="Roboto"/>
              </a:defRPr>
            </a:lvl2pPr>
            <a:lvl3pPr indent="-304800" lvl="2" marL="1371600">
              <a:spcBef>
                <a:spcPts val="0"/>
              </a:spcBef>
              <a:spcAft>
                <a:spcPts val="0"/>
              </a:spcAft>
              <a:buSzPts val="1200"/>
              <a:buFont typeface="Roboto"/>
              <a:buChar char="■"/>
              <a:defRPr sz="1200">
                <a:latin typeface="Roboto"/>
                <a:ea typeface="Roboto"/>
                <a:cs typeface="Roboto"/>
                <a:sym typeface="Roboto"/>
              </a:defRPr>
            </a:lvl3pPr>
            <a:lvl4pPr indent="-304800" lvl="3" marL="1828800">
              <a:spcBef>
                <a:spcPts val="0"/>
              </a:spcBef>
              <a:spcAft>
                <a:spcPts val="0"/>
              </a:spcAft>
              <a:buSzPts val="1200"/>
              <a:buFont typeface="Roboto"/>
              <a:buChar char="●"/>
              <a:defRPr sz="1200">
                <a:latin typeface="Roboto"/>
                <a:ea typeface="Roboto"/>
                <a:cs typeface="Roboto"/>
                <a:sym typeface="Roboto"/>
              </a:defRPr>
            </a:lvl4pPr>
            <a:lvl5pPr indent="-304800" lvl="4" marL="2286000">
              <a:spcBef>
                <a:spcPts val="0"/>
              </a:spcBef>
              <a:spcAft>
                <a:spcPts val="0"/>
              </a:spcAft>
              <a:buSzPts val="1200"/>
              <a:buFont typeface="Roboto"/>
              <a:buChar char="○"/>
              <a:defRPr sz="1200">
                <a:latin typeface="Roboto"/>
                <a:ea typeface="Roboto"/>
                <a:cs typeface="Roboto"/>
                <a:sym typeface="Roboto"/>
              </a:defRPr>
            </a:lvl5pPr>
            <a:lvl6pPr indent="-304800" lvl="5" marL="2743200">
              <a:spcBef>
                <a:spcPts val="0"/>
              </a:spcBef>
              <a:spcAft>
                <a:spcPts val="0"/>
              </a:spcAft>
              <a:buSzPts val="1200"/>
              <a:buFont typeface="Roboto"/>
              <a:buChar char="■"/>
              <a:defRPr sz="1200">
                <a:latin typeface="Roboto"/>
                <a:ea typeface="Roboto"/>
                <a:cs typeface="Roboto"/>
                <a:sym typeface="Roboto"/>
              </a:defRPr>
            </a:lvl6pPr>
            <a:lvl7pPr indent="-304800" lvl="6" marL="3200400">
              <a:spcBef>
                <a:spcPts val="0"/>
              </a:spcBef>
              <a:spcAft>
                <a:spcPts val="0"/>
              </a:spcAft>
              <a:buSzPts val="1200"/>
              <a:buFont typeface="Roboto"/>
              <a:buChar char="●"/>
              <a:defRPr sz="1200">
                <a:latin typeface="Roboto"/>
                <a:ea typeface="Roboto"/>
                <a:cs typeface="Roboto"/>
                <a:sym typeface="Roboto"/>
              </a:defRPr>
            </a:lvl7pPr>
            <a:lvl8pPr indent="-304800" lvl="7" marL="3657600">
              <a:spcBef>
                <a:spcPts val="0"/>
              </a:spcBef>
              <a:spcAft>
                <a:spcPts val="0"/>
              </a:spcAft>
              <a:buSzPts val="1200"/>
              <a:buFont typeface="Roboto"/>
              <a:buChar char="○"/>
              <a:defRPr sz="1200">
                <a:latin typeface="Roboto"/>
                <a:ea typeface="Roboto"/>
                <a:cs typeface="Roboto"/>
                <a:sym typeface="Roboto"/>
              </a:defRPr>
            </a:lvl8pPr>
            <a:lvl9pPr indent="-304800" lvl="8" marL="4114800">
              <a:spcBef>
                <a:spcPts val="0"/>
              </a:spcBef>
              <a:spcAft>
                <a:spcPts val="0"/>
              </a:spcAft>
              <a:buSzPts val="1200"/>
              <a:buFont typeface="Roboto"/>
              <a:buChar char="■"/>
              <a:defRPr sz="1200">
                <a:latin typeface="Roboto"/>
                <a:ea typeface="Roboto"/>
                <a:cs typeface="Roboto"/>
                <a:sym typeface="Roboto"/>
              </a:defRPr>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rgbClr val="F1C23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Font typeface="Roboto"/>
              <a:buChar char="●"/>
              <a:defRPr sz="1200">
                <a:latin typeface="Roboto"/>
                <a:ea typeface="Roboto"/>
                <a:cs typeface="Roboto"/>
                <a:sym typeface="Roboto"/>
              </a:defRPr>
            </a:lvl1pPr>
            <a:lvl2pPr indent="-304800" lvl="1" marL="914400">
              <a:spcBef>
                <a:spcPts val="0"/>
              </a:spcBef>
              <a:spcAft>
                <a:spcPts val="0"/>
              </a:spcAft>
              <a:buSzPts val="1200"/>
              <a:buFont typeface="Roboto"/>
              <a:buChar char="○"/>
              <a:defRPr sz="1200">
                <a:latin typeface="Roboto"/>
                <a:ea typeface="Roboto"/>
                <a:cs typeface="Roboto"/>
                <a:sym typeface="Roboto"/>
              </a:defRPr>
            </a:lvl2pPr>
            <a:lvl3pPr indent="-304800" lvl="2" marL="1371600">
              <a:spcBef>
                <a:spcPts val="0"/>
              </a:spcBef>
              <a:spcAft>
                <a:spcPts val="0"/>
              </a:spcAft>
              <a:buSzPts val="1200"/>
              <a:buFont typeface="Roboto"/>
              <a:buChar char="■"/>
              <a:defRPr sz="1200">
                <a:latin typeface="Roboto"/>
                <a:ea typeface="Roboto"/>
                <a:cs typeface="Roboto"/>
                <a:sym typeface="Roboto"/>
              </a:defRPr>
            </a:lvl3pPr>
            <a:lvl4pPr indent="-304800" lvl="3" marL="1828800">
              <a:spcBef>
                <a:spcPts val="0"/>
              </a:spcBef>
              <a:spcAft>
                <a:spcPts val="0"/>
              </a:spcAft>
              <a:buSzPts val="1200"/>
              <a:buFont typeface="Roboto"/>
              <a:buChar char="●"/>
              <a:defRPr sz="1200">
                <a:latin typeface="Roboto"/>
                <a:ea typeface="Roboto"/>
                <a:cs typeface="Roboto"/>
                <a:sym typeface="Roboto"/>
              </a:defRPr>
            </a:lvl4pPr>
            <a:lvl5pPr indent="-304800" lvl="4" marL="2286000">
              <a:spcBef>
                <a:spcPts val="0"/>
              </a:spcBef>
              <a:spcAft>
                <a:spcPts val="0"/>
              </a:spcAft>
              <a:buSzPts val="1200"/>
              <a:buFont typeface="Roboto"/>
              <a:buChar char="○"/>
              <a:defRPr sz="1200">
                <a:latin typeface="Roboto"/>
                <a:ea typeface="Roboto"/>
                <a:cs typeface="Roboto"/>
                <a:sym typeface="Roboto"/>
              </a:defRPr>
            </a:lvl5pPr>
            <a:lvl6pPr indent="-304800" lvl="5" marL="2743200">
              <a:spcBef>
                <a:spcPts val="0"/>
              </a:spcBef>
              <a:spcAft>
                <a:spcPts val="0"/>
              </a:spcAft>
              <a:buSzPts val="1200"/>
              <a:buFont typeface="Roboto"/>
              <a:buChar char="■"/>
              <a:defRPr sz="1200">
                <a:latin typeface="Roboto"/>
                <a:ea typeface="Roboto"/>
                <a:cs typeface="Roboto"/>
                <a:sym typeface="Roboto"/>
              </a:defRPr>
            </a:lvl6pPr>
            <a:lvl7pPr indent="-304800" lvl="6" marL="3200400">
              <a:spcBef>
                <a:spcPts val="0"/>
              </a:spcBef>
              <a:spcAft>
                <a:spcPts val="0"/>
              </a:spcAft>
              <a:buSzPts val="1200"/>
              <a:buFont typeface="Roboto"/>
              <a:buChar char="●"/>
              <a:defRPr sz="1200">
                <a:latin typeface="Roboto"/>
                <a:ea typeface="Roboto"/>
                <a:cs typeface="Roboto"/>
                <a:sym typeface="Roboto"/>
              </a:defRPr>
            </a:lvl7pPr>
            <a:lvl8pPr indent="-304800" lvl="7" marL="3657600">
              <a:spcBef>
                <a:spcPts val="0"/>
              </a:spcBef>
              <a:spcAft>
                <a:spcPts val="0"/>
              </a:spcAft>
              <a:buSzPts val="1200"/>
              <a:buFont typeface="Roboto"/>
              <a:buChar char="○"/>
              <a:defRPr sz="1200">
                <a:latin typeface="Roboto"/>
                <a:ea typeface="Roboto"/>
                <a:cs typeface="Roboto"/>
                <a:sym typeface="Roboto"/>
              </a:defRPr>
            </a:lvl8pPr>
            <a:lvl9pPr indent="-304800" lvl="8" marL="4114800">
              <a:spcBef>
                <a:spcPts val="0"/>
              </a:spcBef>
              <a:spcAft>
                <a:spcPts val="0"/>
              </a:spcAft>
              <a:buSzPts val="1200"/>
              <a:buFont typeface="Roboto"/>
              <a:buChar char="■"/>
              <a:defRPr sz="1200">
                <a:latin typeface="Roboto"/>
                <a:ea typeface="Roboto"/>
                <a:cs typeface="Roboto"/>
                <a:sym typeface="Roboto"/>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0B5394"/>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rgbClr val="F1C232"/>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Font typeface="Roboto"/>
              <a:buChar char="●"/>
              <a:defRPr>
                <a:latin typeface="Roboto"/>
                <a:ea typeface="Roboto"/>
                <a:cs typeface="Roboto"/>
                <a:sym typeface="Roboto"/>
              </a:defRPr>
            </a:lvl1pPr>
            <a:lvl2pPr indent="-317500" lvl="1" marL="914400">
              <a:spcBef>
                <a:spcPts val="0"/>
              </a:spcBef>
              <a:spcAft>
                <a:spcPts val="0"/>
              </a:spcAft>
              <a:buSzPts val="1400"/>
              <a:buFont typeface="Roboto"/>
              <a:buChar char="○"/>
              <a:defRPr>
                <a:latin typeface="Roboto"/>
                <a:ea typeface="Roboto"/>
                <a:cs typeface="Roboto"/>
                <a:sym typeface="Roboto"/>
              </a:defRPr>
            </a:lvl2pPr>
            <a:lvl3pPr indent="-317500" lvl="2" marL="1371600">
              <a:spcBef>
                <a:spcPts val="0"/>
              </a:spcBef>
              <a:spcAft>
                <a:spcPts val="0"/>
              </a:spcAft>
              <a:buSzPts val="1400"/>
              <a:buFont typeface="Roboto"/>
              <a:buChar char="■"/>
              <a:defRPr>
                <a:latin typeface="Roboto"/>
                <a:ea typeface="Roboto"/>
                <a:cs typeface="Roboto"/>
                <a:sym typeface="Roboto"/>
              </a:defRPr>
            </a:lvl3pPr>
            <a:lvl4pPr indent="-317500" lvl="3" marL="1828800">
              <a:spcBef>
                <a:spcPts val="0"/>
              </a:spcBef>
              <a:spcAft>
                <a:spcPts val="0"/>
              </a:spcAft>
              <a:buSzPts val="1400"/>
              <a:buFont typeface="Roboto"/>
              <a:buChar char="●"/>
              <a:defRPr>
                <a:latin typeface="Roboto"/>
                <a:ea typeface="Roboto"/>
                <a:cs typeface="Roboto"/>
                <a:sym typeface="Roboto"/>
              </a:defRPr>
            </a:lvl4pPr>
            <a:lvl5pPr indent="-317500" lvl="4" marL="2286000">
              <a:spcBef>
                <a:spcPts val="0"/>
              </a:spcBef>
              <a:spcAft>
                <a:spcPts val="0"/>
              </a:spcAft>
              <a:buSzPts val="1400"/>
              <a:buFont typeface="Roboto"/>
              <a:buChar char="○"/>
              <a:defRPr>
                <a:latin typeface="Roboto"/>
                <a:ea typeface="Roboto"/>
                <a:cs typeface="Roboto"/>
                <a:sym typeface="Roboto"/>
              </a:defRPr>
            </a:lvl5pPr>
            <a:lvl6pPr indent="-317500" lvl="5" marL="2743200">
              <a:spcBef>
                <a:spcPts val="0"/>
              </a:spcBef>
              <a:spcAft>
                <a:spcPts val="0"/>
              </a:spcAft>
              <a:buSzPts val="1400"/>
              <a:buFont typeface="Roboto"/>
              <a:buChar char="■"/>
              <a:defRPr>
                <a:latin typeface="Roboto"/>
                <a:ea typeface="Roboto"/>
                <a:cs typeface="Roboto"/>
                <a:sym typeface="Roboto"/>
              </a:defRPr>
            </a:lvl6pPr>
            <a:lvl7pPr indent="-317500" lvl="6" marL="3200400">
              <a:spcBef>
                <a:spcPts val="0"/>
              </a:spcBef>
              <a:spcAft>
                <a:spcPts val="0"/>
              </a:spcAft>
              <a:buSzPts val="1400"/>
              <a:buFont typeface="Roboto"/>
              <a:buChar char="●"/>
              <a:defRPr>
                <a:latin typeface="Roboto"/>
                <a:ea typeface="Roboto"/>
                <a:cs typeface="Roboto"/>
                <a:sym typeface="Roboto"/>
              </a:defRPr>
            </a:lvl7pPr>
            <a:lvl8pPr indent="-317500" lvl="7" marL="3657600">
              <a:spcBef>
                <a:spcPts val="0"/>
              </a:spcBef>
              <a:spcAft>
                <a:spcPts val="0"/>
              </a:spcAft>
              <a:buSzPts val="1400"/>
              <a:buFont typeface="Roboto"/>
              <a:buChar char="○"/>
              <a:defRPr>
                <a:latin typeface="Roboto"/>
                <a:ea typeface="Roboto"/>
                <a:cs typeface="Roboto"/>
                <a:sym typeface="Roboto"/>
              </a:defRPr>
            </a:lvl8pPr>
            <a:lvl9pPr indent="-317500" lvl="8" marL="4114800">
              <a:spcBef>
                <a:spcPts val="0"/>
              </a:spcBef>
              <a:spcAft>
                <a:spcPts val="0"/>
              </a:spcAft>
              <a:buSzPts val="1400"/>
              <a:buFont typeface="Roboto"/>
              <a:buChar char="■"/>
              <a:defRPr>
                <a:latin typeface="Roboto"/>
                <a:ea typeface="Roboto"/>
                <a:cs typeface="Roboto"/>
                <a:sym typeface="Roboto"/>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vi"/>
              <a:t>Salary Prediction</a:t>
            </a:r>
            <a:endParaRPr b="1"/>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b="1" lang="vi">
                <a:latin typeface="Roboto"/>
                <a:ea typeface="Roboto"/>
                <a:cs typeface="Roboto"/>
                <a:sym typeface="Roboto"/>
              </a:rPr>
              <a:t>T</a:t>
            </a:r>
            <a:r>
              <a:rPr b="1" lang="vi">
                <a:latin typeface="Roboto"/>
                <a:ea typeface="Roboto"/>
                <a:cs typeface="Roboto"/>
                <a:sym typeface="Roboto"/>
              </a:rPr>
              <a:t>ăng cường tính cạnh tranh trong</a:t>
            </a:r>
            <a:endParaRPr b="1">
              <a:latin typeface="Roboto"/>
              <a:ea typeface="Roboto"/>
              <a:cs typeface="Roboto"/>
              <a:sym typeface="Roboto"/>
            </a:endParaRPr>
          </a:p>
          <a:p>
            <a:pPr indent="0" lvl="0" marL="0" rtl="0" algn="ctr">
              <a:spcBef>
                <a:spcPts val="0"/>
              </a:spcBef>
              <a:spcAft>
                <a:spcPts val="0"/>
              </a:spcAft>
              <a:buNone/>
            </a:pPr>
            <a:r>
              <a:rPr b="1" lang="vi">
                <a:latin typeface="Roboto"/>
                <a:ea typeface="Roboto"/>
                <a:cs typeface="Roboto"/>
                <a:sym typeface="Roboto"/>
              </a:rPr>
              <a:t>Thu hút nhân sự với Mức lương hợp lý</a:t>
            </a:r>
            <a:endParaRPr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startAt="3"/>
            </a:pPr>
            <a:r>
              <a:rPr b="1" lang="vi"/>
              <a:t>Các bước xây dựng mô hình</a:t>
            </a:r>
            <a:endParaRPr b="1"/>
          </a:p>
        </p:txBody>
      </p:sp>
      <p:sp>
        <p:nvSpPr>
          <p:cNvPr id="127" name="Google Shape;127;p22"/>
          <p:cNvSpPr/>
          <p:nvPr/>
        </p:nvSpPr>
        <p:spPr>
          <a:xfrm rot="-9249658">
            <a:off x="-242000" y="451410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  </a:t>
            </a:r>
            <a:r>
              <a:rPr lang="vi"/>
              <a:t>Data pre-processing</a:t>
            </a:r>
            <a:endParaRPr/>
          </a:p>
        </p:txBody>
      </p:sp>
      <p:sp>
        <p:nvSpPr>
          <p:cNvPr id="133" name="Google Shape;133;p23"/>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vi" sz="1280" u="sng"/>
              <a:t>Xác </a:t>
            </a:r>
            <a:r>
              <a:rPr b="1" lang="vi" sz="1280" u="sng"/>
              <a:t>định các cột cần xử lý</a:t>
            </a:r>
            <a:endParaRPr b="1" sz="1280" u="sng"/>
          </a:p>
          <a:p>
            <a:pPr indent="-309880" lvl="0" marL="457200" rtl="0" algn="l">
              <a:lnSpc>
                <a:spcPct val="105000"/>
              </a:lnSpc>
              <a:spcBef>
                <a:spcPts val="1200"/>
              </a:spcBef>
              <a:spcAft>
                <a:spcPts val="0"/>
              </a:spcAft>
              <a:buSzPts val="1280"/>
              <a:buAutoNum type="arabicPeriod"/>
            </a:pPr>
            <a:r>
              <a:rPr b="1" lang="vi" sz="1280"/>
              <a:t>Cột với giá trị Categorical cần encode</a:t>
            </a:r>
            <a:endParaRPr b="1" sz="1280"/>
          </a:p>
          <a:p>
            <a:pPr indent="-300990" lvl="1" marL="914400" rtl="0" algn="l">
              <a:lnSpc>
                <a:spcPct val="105000"/>
              </a:lnSpc>
              <a:spcBef>
                <a:spcPts val="0"/>
              </a:spcBef>
              <a:spcAft>
                <a:spcPts val="0"/>
              </a:spcAft>
              <a:buSzPts val="1140"/>
              <a:buAutoNum type="alphaLcPeriod"/>
            </a:pPr>
            <a:r>
              <a:rPr lang="vi" sz="1140"/>
              <a:t>Job Role</a:t>
            </a:r>
            <a:endParaRPr sz="1140"/>
          </a:p>
          <a:p>
            <a:pPr indent="-300990" lvl="1" marL="914400" rtl="0" algn="l">
              <a:lnSpc>
                <a:spcPct val="105000"/>
              </a:lnSpc>
              <a:spcBef>
                <a:spcPts val="0"/>
              </a:spcBef>
              <a:spcAft>
                <a:spcPts val="0"/>
              </a:spcAft>
              <a:buSzPts val="1140"/>
              <a:buAutoNum type="alphaLcPeriod"/>
            </a:pPr>
            <a:r>
              <a:rPr lang="vi" sz="1140"/>
              <a:t>Job Sub-Category</a:t>
            </a:r>
            <a:endParaRPr sz="1140"/>
          </a:p>
          <a:p>
            <a:pPr indent="-300990" lvl="1" marL="914400" rtl="0" algn="l">
              <a:lnSpc>
                <a:spcPct val="105000"/>
              </a:lnSpc>
              <a:spcBef>
                <a:spcPts val="0"/>
              </a:spcBef>
              <a:spcAft>
                <a:spcPts val="0"/>
              </a:spcAft>
              <a:buSzPts val="1140"/>
              <a:buAutoNum type="alphaLcPeriod"/>
            </a:pPr>
            <a:r>
              <a:rPr lang="vi" sz="1140"/>
              <a:t>Job Category</a:t>
            </a:r>
            <a:endParaRPr sz="1140"/>
          </a:p>
          <a:p>
            <a:pPr indent="-300990" lvl="1" marL="914400" rtl="0" algn="l">
              <a:lnSpc>
                <a:spcPct val="105000"/>
              </a:lnSpc>
              <a:spcBef>
                <a:spcPts val="0"/>
              </a:spcBef>
              <a:spcAft>
                <a:spcPts val="0"/>
              </a:spcAft>
              <a:buSzPts val="1140"/>
              <a:buAutoNum type="alphaLcPeriod"/>
            </a:pPr>
            <a:r>
              <a:rPr lang="vi" sz="1140"/>
              <a:t>Education Level</a:t>
            </a:r>
            <a:endParaRPr sz="1140"/>
          </a:p>
          <a:p>
            <a:pPr indent="-300990" lvl="1" marL="914400" rtl="0" algn="l">
              <a:lnSpc>
                <a:spcPct val="105000"/>
              </a:lnSpc>
              <a:spcBef>
                <a:spcPts val="0"/>
              </a:spcBef>
              <a:spcAft>
                <a:spcPts val="0"/>
              </a:spcAft>
              <a:buSzPts val="1140"/>
              <a:buAutoNum type="alphaLcPeriod"/>
            </a:pPr>
            <a:r>
              <a:rPr lang="vi" sz="1140"/>
              <a:t>Type</a:t>
            </a:r>
            <a:endParaRPr sz="1140"/>
          </a:p>
          <a:p>
            <a:pPr indent="-300990" lvl="1" marL="914400" rtl="0" algn="l">
              <a:lnSpc>
                <a:spcPct val="105000"/>
              </a:lnSpc>
              <a:spcBef>
                <a:spcPts val="0"/>
              </a:spcBef>
              <a:spcAft>
                <a:spcPts val="0"/>
              </a:spcAft>
              <a:buSzPts val="1140"/>
              <a:buAutoNum type="alphaLcPeriod"/>
            </a:pPr>
            <a:r>
              <a:rPr lang="vi" sz="1140"/>
              <a:t>Cities_Name</a:t>
            </a:r>
            <a:endParaRPr sz="1140"/>
          </a:p>
          <a:p>
            <a:pPr indent="-300990" lvl="1" marL="914400" rtl="0" algn="l">
              <a:lnSpc>
                <a:spcPct val="105000"/>
              </a:lnSpc>
              <a:spcBef>
                <a:spcPts val="0"/>
              </a:spcBef>
              <a:spcAft>
                <a:spcPts val="0"/>
              </a:spcAft>
              <a:buSzPts val="1140"/>
              <a:buAutoNum type="alphaLcPeriod"/>
            </a:pPr>
            <a:r>
              <a:rPr lang="vi" sz="1140"/>
              <a:t>Job Salaries_Salary Type</a:t>
            </a:r>
            <a:endParaRPr sz="1140"/>
          </a:p>
          <a:p>
            <a:pPr indent="-300990" lvl="1" marL="914400" rtl="0" algn="l">
              <a:lnSpc>
                <a:spcPct val="105000"/>
              </a:lnSpc>
              <a:spcBef>
                <a:spcPts val="0"/>
              </a:spcBef>
              <a:spcAft>
                <a:spcPts val="0"/>
              </a:spcAft>
              <a:buSzPts val="1140"/>
              <a:buAutoNum type="alphaLcPeriod"/>
            </a:pPr>
            <a:r>
              <a:rPr lang="vi" sz="1140"/>
              <a:t>Job Salaries_Currency Code</a:t>
            </a:r>
            <a:endParaRPr sz="1140"/>
          </a:p>
          <a:p>
            <a:pPr indent="-300990" lvl="1" marL="914400" rtl="0" algn="l">
              <a:lnSpc>
                <a:spcPct val="105000"/>
              </a:lnSpc>
              <a:spcBef>
                <a:spcPts val="0"/>
              </a:spcBef>
              <a:spcAft>
                <a:spcPts val="0"/>
              </a:spcAft>
              <a:buSzPts val="1140"/>
              <a:buAutoNum type="alphaLcPeriod"/>
            </a:pPr>
            <a:r>
              <a:rPr lang="vi" sz="1140"/>
              <a:t>Job Salaries_Salary Mode</a:t>
            </a:r>
            <a:endParaRPr sz="1140"/>
          </a:p>
          <a:p>
            <a:pPr indent="-300990" lvl="1" marL="914400" rtl="0" algn="l">
              <a:lnSpc>
                <a:spcPct val="105000"/>
              </a:lnSpc>
              <a:spcBef>
                <a:spcPts val="0"/>
              </a:spcBef>
              <a:spcAft>
                <a:spcPts val="0"/>
              </a:spcAft>
              <a:buSzPts val="1140"/>
              <a:buAutoNum type="alphaLcPeriod"/>
            </a:pPr>
            <a:r>
              <a:rPr lang="vi" sz="1140"/>
              <a:t>Companies_Size</a:t>
            </a:r>
            <a:endParaRPr sz="1140"/>
          </a:p>
          <a:p>
            <a:pPr indent="-300990" lvl="1" marL="914400" rtl="0" algn="l">
              <a:lnSpc>
                <a:spcPct val="105000"/>
              </a:lnSpc>
              <a:spcBef>
                <a:spcPts val="0"/>
              </a:spcBef>
              <a:spcAft>
                <a:spcPts val="0"/>
              </a:spcAft>
              <a:buSzPts val="1140"/>
              <a:buAutoNum type="alphaLcPeriod"/>
            </a:pPr>
            <a:r>
              <a:rPr lang="vi" sz="1140"/>
              <a:t>Companies_Country Code</a:t>
            </a:r>
            <a:endParaRPr sz="1140"/>
          </a:p>
          <a:p>
            <a:pPr indent="-300990" lvl="1" marL="914400" rtl="0" algn="l">
              <a:lnSpc>
                <a:spcPct val="105000"/>
              </a:lnSpc>
              <a:spcBef>
                <a:spcPts val="0"/>
              </a:spcBef>
              <a:spcAft>
                <a:spcPts val="0"/>
              </a:spcAft>
              <a:buSzPts val="1140"/>
              <a:buAutoNum type="alphaLcPeriod"/>
            </a:pPr>
            <a:r>
              <a:rPr lang="vi" sz="1140"/>
              <a:t>Industries_Name</a:t>
            </a:r>
            <a:endParaRPr sz="1140"/>
          </a:p>
          <a:p>
            <a:pPr indent="-300990" lvl="1" marL="914400" rtl="0" algn="l">
              <a:lnSpc>
                <a:spcPct val="105000"/>
              </a:lnSpc>
              <a:spcBef>
                <a:spcPts val="0"/>
              </a:spcBef>
              <a:spcAft>
                <a:spcPts val="0"/>
              </a:spcAft>
              <a:buSzPts val="1140"/>
              <a:buAutoNum type="alphaLcPeriod"/>
            </a:pPr>
            <a:r>
              <a:rPr lang="vi" sz="1140"/>
              <a:t>Companies_Cities_Name</a:t>
            </a:r>
            <a:endParaRPr sz="1140"/>
          </a:p>
          <a:p>
            <a:pPr indent="-309880" lvl="0" marL="457200" rtl="0" algn="l">
              <a:lnSpc>
                <a:spcPct val="105000"/>
              </a:lnSpc>
              <a:spcBef>
                <a:spcPts val="0"/>
              </a:spcBef>
              <a:spcAft>
                <a:spcPts val="0"/>
              </a:spcAft>
              <a:buSzPts val="1280"/>
              <a:buAutoNum type="arabicPeriod"/>
            </a:pPr>
            <a:r>
              <a:rPr b="1" lang="vi" sz="1280"/>
              <a:t>Các cột có thể bỏ</a:t>
            </a:r>
            <a:endParaRPr b="1" sz="1280"/>
          </a:p>
          <a:p>
            <a:pPr indent="-300990" lvl="1" marL="914400" rtl="0" algn="l">
              <a:lnSpc>
                <a:spcPct val="105000"/>
              </a:lnSpc>
              <a:spcBef>
                <a:spcPts val="0"/>
              </a:spcBef>
              <a:spcAft>
                <a:spcPts val="0"/>
              </a:spcAft>
              <a:buSzPts val="1140"/>
              <a:buAutoNum type="alphaLcPeriod"/>
            </a:pPr>
            <a:r>
              <a:rPr lang="vi" sz="1140"/>
              <a:t>Companies_Name</a:t>
            </a:r>
            <a:endParaRPr sz="1140"/>
          </a:p>
        </p:txBody>
      </p:sp>
      <p:sp>
        <p:nvSpPr>
          <p:cNvPr id="134" name="Google Shape;134;p23"/>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35" name="Google Shape;135;p23"/>
          <p:cNvPicPr preferRelativeResize="0"/>
          <p:nvPr/>
        </p:nvPicPr>
        <p:blipFill>
          <a:blip r:embed="rId3">
            <a:alphaModFix/>
          </a:blip>
          <a:stretch>
            <a:fillRect/>
          </a:stretch>
        </p:blipFill>
        <p:spPr>
          <a:xfrm>
            <a:off x="4621850" y="1272425"/>
            <a:ext cx="4357594" cy="373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Xác định các cột cần xử lý</a:t>
            </a:r>
            <a:endParaRPr sz="1280"/>
          </a:p>
          <a:p>
            <a:pPr indent="-309880" lvl="0" marL="457200" rtl="0" algn="l">
              <a:lnSpc>
                <a:spcPct val="105000"/>
              </a:lnSpc>
              <a:spcBef>
                <a:spcPts val="1200"/>
              </a:spcBef>
              <a:spcAft>
                <a:spcPts val="0"/>
              </a:spcAft>
              <a:buSzPts val="1280"/>
              <a:buAutoNum type="arabicPeriod" startAt="3"/>
            </a:pPr>
            <a:r>
              <a:rPr b="1" lang="vi" sz="1280"/>
              <a:t>Cột không cần xử lý:</a:t>
            </a:r>
            <a:endParaRPr b="1" sz="1280"/>
          </a:p>
          <a:p>
            <a:pPr indent="-309880" lvl="1" marL="914400" rtl="0" algn="l">
              <a:lnSpc>
                <a:spcPct val="105000"/>
              </a:lnSpc>
              <a:spcBef>
                <a:spcPts val="0"/>
              </a:spcBef>
              <a:spcAft>
                <a:spcPts val="0"/>
              </a:spcAft>
              <a:buSzPts val="1280"/>
              <a:buAutoNum type="alphaLcPeriod"/>
            </a:pPr>
            <a:r>
              <a:rPr lang="vi" sz="1280"/>
              <a:t>min_years_of_experience</a:t>
            </a:r>
            <a:endParaRPr sz="1280"/>
          </a:p>
          <a:p>
            <a:pPr indent="-309880" lvl="1" marL="914400" rtl="0" algn="l">
              <a:lnSpc>
                <a:spcPct val="105000"/>
              </a:lnSpc>
              <a:spcBef>
                <a:spcPts val="0"/>
              </a:spcBef>
              <a:spcAft>
                <a:spcPts val="0"/>
              </a:spcAft>
              <a:buSzPts val="1280"/>
              <a:buAutoNum type="alphaLcPeriod"/>
            </a:pPr>
            <a:r>
              <a:rPr lang="vi" sz="1280"/>
              <a:t>max_years_of_experience</a:t>
            </a:r>
            <a:endParaRPr sz="1280"/>
          </a:p>
          <a:p>
            <a:pPr indent="-309880" lvl="0" marL="457200" rtl="0" algn="l">
              <a:lnSpc>
                <a:spcPct val="105000"/>
              </a:lnSpc>
              <a:spcBef>
                <a:spcPts val="0"/>
              </a:spcBef>
              <a:spcAft>
                <a:spcPts val="0"/>
              </a:spcAft>
              <a:buSzPts val="1280"/>
              <a:buAutoNum type="arabicPeriod" startAt="3"/>
            </a:pPr>
            <a:r>
              <a:rPr b="1" lang="vi" sz="1280"/>
              <a:t>Cột với giá trị Nan</a:t>
            </a:r>
            <a:endParaRPr b="1" sz="1280"/>
          </a:p>
          <a:p>
            <a:pPr indent="-309880" lvl="1" marL="914400" rtl="0" algn="l">
              <a:lnSpc>
                <a:spcPct val="105000"/>
              </a:lnSpc>
              <a:spcBef>
                <a:spcPts val="0"/>
              </a:spcBef>
              <a:spcAft>
                <a:spcPts val="0"/>
              </a:spcAft>
              <a:buSzPts val="1280"/>
              <a:buAutoNum type="alphaLcPeriod"/>
            </a:pPr>
            <a:r>
              <a:rPr lang="vi" sz="1280"/>
              <a:t>Companies_Size</a:t>
            </a:r>
            <a:endParaRPr sz="1280"/>
          </a:p>
          <a:p>
            <a:pPr indent="-309880" lvl="1" marL="914400" rtl="0" algn="l">
              <a:lnSpc>
                <a:spcPct val="105000"/>
              </a:lnSpc>
              <a:spcBef>
                <a:spcPts val="0"/>
              </a:spcBef>
              <a:spcAft>
                <a:spcPts val="0"/>
              </a:spcAft>
              <a:buSzPts val="1280"/>
              <a:buAutoNum type="alphaLcPeriod"/>
            </a:pPr>
            <a:r>
              <a:rPr lang="vi" sz="1280"/>
              <a:t>Industries_Name</a:t>
            </a:r>
            <a:endParaRPr sz="1280"/>
          </a:p>
          <a:p>
            <a:pPr indent="-309880" lvl="1" marL="914400" rtl="0" algn="l">
              <a:lnSpc>
                <a:spcPct val="105000"/>
              </a:lnSpc>
              <a:spcBef>
                <a:spcPts val="0"/>
              </a:spcBef>
              <a:spcAft>
                <a:spcPts val="0"/>
              </a:spcAft>
              <a:buSzPts val="1280"/>
              <a:buAutoNum type="alphaLcPeriod"/>
            </a:pPr>
            <a:r>
              <a:rPr lang="vi" sz="1280"/>
              <a:t>Companies_Cities_Name</a:t>
            </a:r>
            <a:endParaRPr sz="1280"/>
          </a:p>
          <a:p>
            <a:pPr indent="-309880" lvl="0" marL="457200" rtl="0" algn="l">
              <a:lnSpc>
                <a:spcPct val="105000"/>
              </a:lnSpc>
              <a:spcBef>
                <a:spcPts val="0"/>
              </a:spcBef>
              <a:spcAft>
                <a:spcPts val="0"/>
              </a:spcAft>
              <a:buSzPts val="1280"/>
              <a:buAutoNum type="arabicPeriod" startAt="3"/>
            </a:pPr>
            <a:r>
              <a:rPr b="1" lang="vi" sz="1280"/>
              <a:t>Thống nhất mức lương từ các cột: </a:t>
            </a:r>
            <a:endParaRPr b="1" sz="1280"/>
          </a:p>
          <a:p>
            <a:pPr indent="-309880" lvl="1" marL="914400" rtl="0" algn="l">
              <a:lnSpc>
                <a:spcPct val="105000"/>
              </a:lnSpc>
              <a:spcBef>
                <a:spcPts val="0"/>
              </a:spcBef>
              <a:spcAft>
                <a:spcPts val="0"/>
              </a:spcAft>
              <a:buSzPts val="1280"/>
              <a:buAutoNum type="alphaLcPeriod"/>
            </a:pPr>
            <a:r>
              <a:rPr lang="vi" sz="1280"/>
              <a:t>Job Salaries_Average</a:t>
            </a:r>
            <a:endParaRPr sz="1280"/>
          </a:p>
          <a:p>
            <a:pPr indent="-309880" lvl="1" marL="914400" rtl="0" algn="l">
              <a:lnSpc>
                <a:spcPct val="105000"/>
              </a:lnSpc>
              <a:spcBef>
                <a:spcPts val="0"/>
              </a:spcBef>
              <a:spcAft>
                <a:spcPts val="0"/>
              </a:spcAft>
              <a:buSzPts val="1280"/>
              <a:buAutoNum type="alphaLcPeriod"/>
            </a:pPr>
            <a:r>
              <a:rPr lang="vi" sz="1280"/>
              <a:t>Job Salaries_Salary Mode</a:t>
            </a:r>
            <a:endParaRPr sz="1280"/>
          </a:p>
          <a:p>
            <a:pPr indent="-309880" lvl="1" marL="914400" rtl="0" algn="l">
              <a:lnSpc>
                <a:spcPct val="105000"/>
              </a:lnSpc>
              <a:spcBef>
                <a:spcPts val="0"/>
              </a:spcBef>
              <a:spcAft>
                <a:spcPts val="0"/>
              </a:spcAft>
              <a:buSzPts val="1280"/>
              <a:buAutoNum type="alphaLcPeriod"/>
            </a:pPr>
            <a:r>
              <a:rPr lang="vi" sz="1280"/>
              <a:t>Job Salaries_Currency Code</a:t>
            </a:r>
            <a:endParaRPr sz="1280"/>
          </a:p>
        </p:txBody>
      </p:sp>
      <p:sp>
        <p:nvSpPr>
          <p:cNvPr id="141" name="Google Shape;141;p24"/>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42" name="Google Shape;142;p24"/>
          <p:cNvPicPr preferRelativeResize="0"/>
          <p:nvPr/>
        </p:nvPicPr>
        <p:blipFill>
          <a:blip r:embed="rId3">
            <a:alphaModFix/>
          </a:blip>
          <a:stretch>
            <a:fillRect/>
          </a:stretch>
        </p:blipFill>
        <p:spPr>
          <a:xfrm>
            <a:off x="4621850" y="1272425"/>
            <a:ext cx="4357594" cy="3732700"/>
          </a:xfrm>
          <a:prstGeom prst="rect">
            <a:avLst/>
          </a:prstGeom>
          <a:noFill/>
          <a:ln>
            <a:noFill/>
          </a:ln>
        </p:spPr>
      </p:pic>
      <p:sp>
        <p:nvSpPr>
          <p:cNvPr id="143" name="Google Shape;143;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  Data pre-processing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X</a:t>
            </a:r>
            <a:r>
              <a:rPr b="1" lang="vi" sz="1280" u="sng"/>
              <a:t>ử lý</a:t>
            </a:r>
            <a:endParaRPr b="1" sz="1280"/>
          </a:p>
          <a:p>
            <a:pPr indent="-309880" lvl="0" marL="457200" rtl="0" algn="l">
              <a:lnSpc>
                <a:spcPct val="105000"/>
              </a:lnSpc>
              <a:spcBef>
                <a:spcPts val="1200"/>
              </a:spcBef>
              <a:spcAft>
                <a:spcPts val="0"/>
              </a:spcAft>
              <a:buSzPts val="1280"/>
              <a:buAutoNum type="arabicPeriod"/>
            </a:pPr>
            <a:r>
              <a:rPr b="1" lang="vi" sz="1280"/>
              <a:t>Cột với giá trị Categorical cần encode</a:t>
            </a:r>
            <a:endParaRPr b="1" sz="1280"/>
          </a:p>
          <a:p>
            <a:pPr indent="-300990" lvl="1" marL="914400" rtl="0" algn="l">
              <a:lnSpc>
                <a:spcPct val="105000"/>
              </a:lnSpc>
              <a:spcBef>
                <a:spcPts val="0"/>
              </a:spcBef>
              <a:spcAft>
                <a:spcPts val="0"/>
              </a:spcAft>
              <a:buSzPts val="1140"/>
              <a:buAutoNum type="alphaLcPeriod"/>
            </a:pPr>
            <a:r>
              <a:rPr lang="vi" sz="1140"/>
              <a:t>Is Remote: Bool value =&gt; Int</a:t>
            </a:r>
            <a:endParaRPr sz="1140"/>
          </a:p>
          <a:p>
            <a:pPr indent="-300990" lvl="1" marL="914400" rtl="0" algn="l">
              <a:lnSpc>
                <a:spcPct val="105000"/>
              </a:lnSpc>
              <a:spcBef>
                <a:spcPts val="0"/>
              </a:spcBef>
              <a:spcAft>
                <a:spcPts val="0"/>
              </a:spcAft>
              <a:buSzPts val="1140"/>
              <a:buAutoNum type="alphaLcPeriod"/>
            </a:pPr>
            <a:r>
              <a:rPr lang="vi" sz="1140"/>
              <a:t>Map các cột Education Level, Type, Companies_Size theo số từ nhỏ tới lớn</a:t>
            </a:r>
            <a:endParaRPr sz="1140"/>
          </a:p>
          <a:p>
            <a:pPr indent="-300990" lvl="1" marL="914400" rtl="0" algn="l">
              <a:lnSpc>
                <a:spcPct val="105000"/>
              </a:lnSpc>
              <a:spcBef>
                <a:spcPts val="0"/>
              </a:spcBef>
              <a:spcAft>
                <a:spcPts val="0"/>
              </a:spcAft>
              <a:buSzPts val="1140"/>
              <a:buAutoNum type="alphaLcPeriod"/>
            </a:pPr>
            <a:r>
              <a:rPr lang="vi" sz="1140"/>
              <a:t>Sử dụng LabelEncoder cho các cột categorical còn lại: 'Job Role', 'Job Sub-Category', 'Job Category', 'Cities_Name',                      'Job Salaries_Salary Type', 'Companies_Country Code',               'Industries_Name', 'Companies_Cities_Name'</a:t>
            </a:r>
            <a:endParaRPr sz="1140"/>
          </a:p>
        </p:txBody>
      </p:sp>
      <p:sp>
        <p:nvSpPr>
          <p:cNvPr id="149" name="Google Shape;149;p25"/>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50" name="Google Shape;150;p25"/>
          <p:cNvPicPr preferRelativeResize="0"/>
          <p:nvPr/>
        </p:nvPicPr>
        <p:blipFill>
          <a:blip r:embed="rId3">
            <a:alphaModFix/>
          </a:blip>
          <a:stretch>
            <a:fillRect/>
          </a:stretch>
        </p:blipFill>
        <p:spPr>
          <a:xfrm>
            <a:off x="4256125" y="1247875"/>
            <a:ext cx="4715830" cy="3732699"/>
          </a:xfrm>
          <a:prstGeom prst="rect">
            <a:avLst/>
          </a:prstGeom>
          <a:noFill/>
          <a:ln>
            <a:noFill/>
          </a:ln>
        </p:spPr>
      </p:pic>
      <p:sp>
        <p:nvSpPr>
          <p:cNvPr id="151" name="Google Shape;151;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  Data pre-processing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7" name="Google Shape;157;p26"/>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Xử lý</a:t>
            </a:r>
            <a:endParaRPr b="1" sz="1280"/>
          </a:p>
          <a:p>
            <a:pPr indent="-309880" lvl="0" marL="457200" rtl="0" algn="l">
              <a:lnSpc>
                <a:spcPct val="105000"/>
              </a:lnSpc>
              <a:spcBef>
                <a:spcPts val="1200"/>
              </a:spcBef>
              <a:spcAft>
                <a:spcPts val="0"/>
              </a:spcAft>
              <a:buSzPts val="1280"/>
              <a:buAutoNum type="arabicPeriod" startAt="2"/>
            </a:pPr>
            <a:r>
              <a:rPr b="1" lang="vi" sz="1280"/>
              <a:t>Các cột có thể bỏ</a:t>
            </a:r>
            <a:endParaRPr b="1" sz="1280"/>
          </a:p>
          <a:p>
            <a:pPr indent="-300990" lvl="1" marL="914400" rtl="0" algn="l">
              <a:lnSpc>
                <a:spcPct val="105000"/>
              </a:lnSpc>
              <a:spcBef>
                <a:spcPts val="0"/>
              </a:spcBef>
              <a:spcAft>
                <a:spcPts val="0"/>
              </a:spcAft>
              <a:buSzPts val="1140"/>
              <a:buAutoNum type="alphaLcPeriod"/>
            </a:pPr>
            <a:r>
              <a:rPr lang="vi" sz="1140"/>
              <a:t>Companies_Name</a:t>
            </a:r>
            <a:endParaRPr b="1" sz="1280"/>
          </a:p>
          <a:p>
            <a:pPr indent="-309880" lvl="0" marL="457200" rtl="0" algn="l">
              <a:lnSpc>
                <a:spcPct val="105000"/>
              </a:lnSpc>
              <a:spcBef>
                <a:spcPts val="0"/>
              </a:spcBef>
              <a:spcAft>
                <a:spcPts val="0"/>
              </a:spcAft>
              <a:buSzPts val="1280"/>
              <a:buAutoNum type="arabicPeriod" startAt="2"/>
            </a:pPr>
            <a:r>
              <a:rPr b="1" lang="vi" sz="1280"/>
              <a:t>Cột với giá trị Nan</a:t>
            </a:r>
            <a:endParaRPr b="1" sz="1280"/>
          </a:p>
          <a:p>
            <a:pPr indent="-309880" lvl="1" marL="914400" rtl="0" algn="l">
              <a:lnSpc>
                <a:spcPct val="105000"/>
              </a:lnSpc>
              <a:spcBef>
                <a:spcPts val="0"/>
              </a:spcBef>
              <a:spcAft>
                <a:spcPts val="0"/>
              </a:spcAft>
              <a:buSzPts val="1280"/>
              <a:buAutoNum type="alphaLcPeriod"/>
            </a:pPr>
            <a:r>
              <a:rPr lang="vi" sz="1280"/>
              <a:t>Vì các giá trị Nan khá ít ~ 1000 d</a:t>
            </a:r>
            <a:r>
              <a:rPr lang="vi" sz="1280"/>
              <a:t>òng nên chúng ta sẽ drop hết các dòng Nan đi</a:t>
            </a:r>
            <a:endParaRPr sz="1140"/>
          </a:p>
        </p:txBody>
      </p:sp>
      <p:pic>
        <p:nvPicPr>
          <p:cNvPr id="158" name="Google Shape;158;p26"/>
          <p:cNvPicPr preferRelativeResize="0"/>
          <p:nvPr/>
        </p:nvPicPr>
        <p:blipFill>
          <a:blip r:embed="rId3">
            <a:alphaModFix/>
          </a:blip>
          <a:stretch>
            <a:fillRect/>
          </a:stretch>
        </p:blipFill>
        <p:spPr>
          <a:xfrm>
            <a:off x="4677025" y="1384625"/>
            <a:ext cx="3886200" cy="1104900"/>
          </a:xfrm>
          <a:prstGeom prst="rect">
            <a:avLst/>
          </a:prstGeom>
          <a:noFill/>
          <a:ln>
            <a:noFill/>
          </a:ln>
        </p:spPr>
      </p:pic>
      <p:sp>
        <p:nvSpPr>
          <p:cNvPr id="159" name="Google Shape;159;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  Data pre-processing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Xử lý</a:t>
            </a:r>
            <a:endParaRPr b="1" sz="1280"/>
          </a:p>
          <a:p>
            <a:pPr indent="-309880" lvl="0" marL="457200" rtl="0" algn="l">
              <a:lnSpc>
                <a:spcPct val="105000"/>
              </a:lnSpc>
              <a:spcBef>
                <a:spcPts val="1200"/>
              </a:spcBef>
              <a:spcAft>
                <a:spcPts val="0"/>
              </a:spcAft>
              <a:buSzPts val="1280"/>
              <a:buAutoNum type="arabicPeriod" startAt="4"/>
            </a:pPr>
            <a:r>
              <a:rPr b="1" lang="vi" sz="1280"/>
              <a:t>Thống nhất mức lương từ các cột:</a:t>
            </a:r>
            <a:endParaRPr b="1" sz="1280"/>
          </a:p>
          <a:p>
            <a:pPr indent="-309880" lvl="1" marL="914400" rtl="0" algn="l">
              <a:lnSpc>
                <a:spcPct val="105000"/>
              </a:lnSpc>
              <a:spcBef>
                <a:spcPts val="0"/>
              </a:spcBef>
              <a:spcAft>
                <a:spcPts val="0"/>
              </a:spcAft>
              <a:buSzPts val="1280"/>
              <a:buAutoNum type="alphaLcPeriod"/>
            </a:pPr>
            <a:r>
              <a:rPr lang="vi" sz="1280"/>
              <a:t>Nhập vào conversion_rates để đổi tất các các loại tiền tệ thành VND.</a:t>
            </a:r>
            <a:endParaRPr sz="1280"/>
          </a:p>
          <a:p>
            <a:pPr indent="-309880" lvl="1" marL="914400" rtl="0" algn="l">
              <a:lnSpc>
                <a:spcPct val="105000"/>
              </a:lnSpc>
              <a:spcBef>
                <a:spcPts val="0"/>
              </a:spcBef>
              <a:spcAft>
                <a:spcPts val="0"/>
              </a:spcAft>
              <a:buSzPts val="1280"/>
              <a:buAutoNum type="alphaLcPeriod"/>
            </a:pPr>
            <a:r>
              <a:rPr lang="vi" sz="1280"/>
              <a:t>Từ các salary_mode: Week, Year, Day,... Thống nhất còn 1 loại salary_mode là MONTH</a:t>
            </a:r>
            <a:endParaRPr sz="1280"/>
          </a:p>
          <a:p>
            <a:pPr indent="-309880" lvl="1" marL="914400" rtl="0" algn="l">
              <a:lnSpc>
                <a:spcPct val="105000"/>
              </a:lnSpc>
              <a:spcBef>
                <a:spcPts val="0"/>
              </a:spcBef>
              <a:spcAft>
                <a:spcPts val="0"/>
              </a:spcAft>
              <a:buSzPts val="1280"/>
              <a:buAutoNum type="alphaLcPeriod"/>
            </a:pPr>
            <a:r>
              <a:rPr lang="vi" sz="1280"/>
              <a:t>Trả về cột </a:t>
            </a:r>
            <a:r>
              <a:rPr b="1" lang="vi" sz="1280"/>
              <a:t>Salary_Normalized</a:t>
            </a:r>
            <a:r>
              <a:rPr lang="vi" sz="1280"/>
              <a:t> là mức lương tháng dưới tiền tệ là VND - Sẽ sử dụng để dự đoán</a:t>
            </a:r>
            <a:endParaRPr sz="1280"/>
          </a:p>
          <a:p>
            <a:pPr indent="-309880" lvl="1" marL="914400" rtl="0" algn="l">
              <a:lnSpc>
                <a:spcPct val="105000"/>
              </a:lnSpc>
              <a:spcBef>
                <a:spcPts val="0"/>
              </a:spcBef>
              <a:spcAft>
                <a:spcPts val="0"/>
              </a:spcAft>
              <a:buSzPts val="1280"/>
              <a:buAutoNum type="alphaLcPeriod"/>
            </a:pPr>
            <a:r>
              <a:rPr lang="vi" sz="1280"/>
              <a:t>Loại bỏ các cột không cần dùng nữa.</a:t>
            </a:r>
            <a:endParaRPr sz="1280"/>
          </a:p>
        </p:txBody>
      </p:sp>
      <p:sp>
        <p:nvSpPr>
          <p:cNvPr id="165" name="Google Shape;165;p27"/>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66" name="Google Shape;166;p27"/>
          <p:cNvPicPr preferRelativeResize="0"/>
          <p:nvPr/>
        </p:nvPicPr>
        <p:blipFill>
          <a:blip r:embed="rId3">
            <a:alphaModFix/>
          </a:blip>
          <a:stretch>
            <a:fillRect/>
          </a:stretch>
        </p:blipFill>
        <p:spPr>
          <a:xfrm>
            <a:off x="4550850" y="1258375"/>
            <a:ext cx="4593140" cy="3732700"/>
          </a:xfrm>
          <a:prstGeom prst="rect">
            <a:avLst/>
          </a:prstGeom>
          <a:noFill/>
          <a:ln>
            <a:noFill/>
          </a:ln>
        </p:spPr>
      </p:pic>
      <p:sp>
        <p:nvSpPr>
          <p:cNvPr id="167" name="Google Shape;167;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3.1.  Data pre-processing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a:t>
            </a:r>
            <a:r>
              <a:rPr lang="vi"/>
              <a:t>Exploratory Data Analysis</a:t>
            </a:r>
            <a:endParaRPr/>
          </a:p>
        </p:txBody>
      </p:sp>
      <p:sp>
        <p:nvSpPr>
          <p:cNvPr id="173" name="Google Shape;173;p28"/>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EDA</a:t>
            </a:r>
            <a:endParaRPr b="1" sz="1280"/>
          </a:p>
          <a:p>
            <a:pPr indent="-309880" lvl="0" marL="457200" rtl="0" algn="l">
              <a:lnSpc>
                <a:spcPct val="105000"/>
              </a:lnSpc>
              <a:spcBef>
                <a:spcPts val="1200"/>
              </a:spcBef>
              <a:spcAft>
                <a:spcPts val="0"/>
              </a:spcAft>
              <a:buSzPts val="1280"/>
              <a:buAutoNum type="arabicPeriod"/>
            </a:pPr>
            <a:r>
              <a:rPr b="1" lang="vi" sz="1280"/>
              <a:t>Salary_Normalized có nhiều giá trị outlier</a:t>
            </a:r>
            <a:endParaRPr b="1" sz="1280"/>
          </a:p>
          <a:p>
            <a:pPr indent="-309880" lvl="1" marL="914400" rtl="0" algn="l">
              <a:lnSpc>
                <a:spcPct val="105000"/>
              </a:lnSpc>
              <a:spcBef>
                <a:spcPts val="0"/>
              </a:spcBef>
              <a:spcAft>
                <a:spcPts val="0"/>
              </a:spcAft>
              <a:buSzPts val="1280"/>
              <a:buAutoNum type="alphaLcPeriod"/>
            </a:pPr>
            <a:r>
              <a:rPr lang="vi" sz="1280"/>
              <a:t>Sử dụng IQR</a:t>
            </a:r>
            <a:endParaRPr sz="1280"/>
          </a:p>
        </p:txBody>
      </p:sp>
      <p:sp>
        <p:nvSpPr>
          <p:cNvPr id="174" name="Google Shape;174;p28"/>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75" name="Google Shape;175;p28"/>
          <p:cNvPicPr preferRelativeResize="0"/>
          <p:nvPr/>
        </p:nvPicPr>
        <p:blipFill>
          <a:blip r:embed="rId3">
            <a:alphaModFix/>
          </a:blip>
          <a:stretch>
            <a:fillRect/>
          </a:stretch>
        </p:blipFill>
        <p:spPr>
          <a:xfrm>
            <a:off x="4675650" y="1248800"/>
            <a:ext cx="4057005" cy="3732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EDA</a:t>
            </a:r>
            <a:endParaRPr b="1" sz="1280"/>
          </a:p>
          <a:p>
            <a:pPr indent="-309880" lvl="0" marL="457200" rtl="0" algn="l">
              <a:lnSpc>
                <a:spcPct val="105000"/>
              </a:lnSpc>
              <a:spcBef>
                <a:spcPts val="1200"/>
              </a:spcBef>
              <a:spcAft>
                <a:spcPts val="0"/>
              </a:spcAft>
              <a:buSzPts val="1280"/>
              <a:buAutoNum type="arabicPeriod"/>
            </a:pPr>
            <a:r>
              <a:rPr b="1" lang="vi" sz="1280"/>
              <a:t>Salary_Normalized có nhiều giá trị outlier</a:t>
            </a:r>
            <a:endParaRPr b="1" sz="1280"/>
          </a:p>
          <a:p>
            <a:pPr indent="-309880" lvl="1" marL="914400" rtl="0" algn="l">
              <a:lnSpc>
                <a:spcPct val="105000"/>
              </a:lnSpc>
              <a:spcBef>
                <a:spcPts val="0"/>
              </a:spcBef>
              <a:spcAft>
                <a:spcPts val="0"/>
              </a:spcAft>
              <a:buSzPts val="1280"/>
              <a:buAutoNum type="alphaLcPeriod"/>
            </a:pPr>
            <a:r>
              <a:rPr lang="vi" sz="1280"/>
              <a:t>Sử dụng IQR - Interquartile range</a:t>
            </a:r>
            <a:endParaRPr sz="1280"/>
          </a:p>
        </p:txBody>
      </p:sp>
      <p:sp>
        <p:nvSpPr>
          <p:cNvPr id="181" name="Google Shape;181;p29"/>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82" name="Google Shape;182;p29"/>
          <p:cNvPicPr preferRelativeResize="0"/>
          <p:nvPr/>
        </p:nvPicPr>
        <p:blipFill>
          <a:blip r:embed="rId3">
            <a:alphaModFix/>
          </a:blip>
          <a:stretch>
            <a:fillRect/>
          </a:stretch>
        </p:blipFill>
        <p:spPr>
          <a:xfrm>
            <a:off x="4455375" y="1268000"/>
            <a:ext cx="4376922" cy="3732700"/>
          </a:xfrm>
          <a:prstGeom prst="rect">
            <a:avLst/>
          </a:prstGeom>
          <a:noFill/>
          <a:ln>
            <a:noFill/>
          </a:ln>
        </p:spPr>
      </p:pic>
      <p:sp>
        <p:nvSpPr>
          <p:cNvPr id="183" name="Google Shape;183;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Exploratory Data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EDA</a:t>
            </a:r>
            <a:endParaRPr b="1" sz="1280"/>
          </a:p>
          <a:p>
            <a:pPr indent="-309880" lvl="0" marL="457200" rtl="0" algn="l">
              <a:lnSpc>
                <a:spcPct val="105000"/>
              </a:lnSpc>
              <a:spcBef>
                <a:spcPts val="1200"/>
              </a:spcBef>
              <a:spcAft>
                <a:spcPts val="0"/>
              </a:spcAft>
              <a:buSzPts val="1280"/>
              <a:buAutoNum type="arabicPeriod" startAt="2"/>
            </a:pPr>
            <a:r>
              <a:rPr b="1" lang="vi" sz="1280"/>
              <a:t>Yêu cầu kinh nghiệm t</a:t>
            </a:r>
            <a:r>
              <a:rPr b="1" lang="vi" sz="1280"/>
              <a:t>ối thiểu thấp (Min years of experience)</a:t>
            </a:r>
            <a:endParaRPr b="1" sz="1280"/>
          </a:p>
          <a:p>
            <a:pPr indent="-309880" lvl="1" marL="914400" rtl="0" algn="l">
              <a:lnSpc>
                <a:spcPct val="105000"/>
              </a:lnSpc>
              <a:spcBef>
                <a:spcPts val="0"/>
              </a:spcBef>
              <a:spcAft>
                <a:spcPts val="0"/>
              </a:spcAft>
              <a:buSzPts val="1280"/>
              <a:buAutoNum type="alphaLcPeriod"/>
            </a:pPr>
            <a:r>
              <a:rPr lang="vi" sz="1280"/>
              <a:t>Các việc làm trên website G chủ yếu dành cho nhóm 0 - 1 năm kinh nghiệm</a:t>
            </a:r>
            <a:endParaRPr sz="1280"/>
          </a:p>
          <a:p>
            <a:pPr indent="-309880" lvl="1" marL="914400" rtl="0" algn="l">
              <a:lnSpc>
                <a:spcPct val="105000"/>
              </a:lnSpc>
              <a:spcBef>
                <a:spcPts val="0"/>
              </a:spcBef>
              <a:spcAft>
                <a:spcPts val="0"/>
              </a:spcAft>
              <a:buSzPts val="1280"/>
              <a:buAutoNum type="alphaLcPeriod"/>
            </a:pPr>
            <a:r>
              <a:rPr lang="vi" sz="1280"/>
              <a:t>Việc sử dụng model để dự đoán lương cho các việc làm senior hơn có thể sẽ không chính xác bằng việc làm junior</a:t>
            </a:r>
            <a:endParaRPr sz="1280"/>
          </a:p>
        </p:txBody>
      </p:sp>
      <p:sp>
        <p:nvSpPr>
          <p:cNvPr id="189" name="Google Shape;189;p30"/>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90" name="Google Shape;190;p30"/>
          <p:cNvPicPr preferRelativeResize="0"/>
          <p:nvPr/>
        </p:nvPicPr>
        <p:blipFill>
          <a:blip r:embed="rId3">
            <a:alphaModFix/>
          </a:blip>
          <a:stretch>
            <a:fillRect/>
          </a:stretch>
        </p:blipFill>
        <p:spPr>
          <a:xfrm>
            <a:off x="4512100" y="1259975"/>
            <a:ext cx="4527600" cy="3517597"/>
          </a:xfrm>
          <a:prstGeom prst="rect">
            <a:avLst/>
          </a:prstGeom>
          <a:noFill/>
          <a:ln>
            <a:noFill/>
          </a:ln>
        </p:spPr>
      </p:pic>
      <p:sp>
        <p:nvSpPr>
          <p:cNvPr id="191" name="Google Shape;191;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Exploratory Data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EDA</a:t>
            </a:r>
            <a:endParaRPr b="1" sz="1280"/>
          </a:p>
          <a:p>
            <a:pPr indent="-309880" lvl="0" marL="457200" rtl="0" algn="l">
              <a:lnSpc>
                <a:spcPct val="105000"/>
              </a:lnSpc>
              <a:spcBef>
                <a:spcPts val="1200"/>
              </a:spcBef>
              <a:spcAft>
                <a:spcPts val="0"/>
              </a:spcAft>
              <a:buSzPts val="1280"/>
              <a:buAutoNum type="arabicPeriod" startAt="3"/>
            </a:pPr>
            <a:r>
              <a:rPr b="1" lang="vi" sz="1280"/>
              <a:t>Yêu cầu về giáo dục (Education level)</a:t>
            </a:r>
            <a:endParaRPr b="1" sz="1280"/>
          </a:p>
          <a:p>
            <a:pPr indent="-309880" lvl="1" marL="914400" rtl="0" algn="l">
              <a:lnSpc>
                <a:spcPct val="105000"/>
              </a:lnSpc>
              <a:spcBef>
                <a:spcPts val="0"/>
              </a:spcBef>
              <a:spcAft>
                <a:spcPts val="0"/>
              </a:spcAft>
              <a:buSzPts val="1280"/>
              <a:buAutoNum type="alphaLcPeriod"/>
            </a:pPr>
            <a:r>
              <a:rPr lang="vi" sz="1280"/>
              <a:t>Các việc làm trên website G chủ yếu yêu cầu trình độ Cấp 3 hoặc Đại học</a:t>
            </a:r>
            <a:endParaRPr sz="1280"/>
          </a:p>
          <a:p>
            <a:pPr indent="-309880" lvl="1" marL="914400" rtl="0" algn="l">
              <a:lnSpc>
                <a:spcPct val="105000"/>
              </a:lnSpc>
              <a:spcBef>
                <a:spcPts val="0"/>
              </a:spcBef>
              <a:spcAft>
                <a:spcPts val="0"/>
              </a:spcAft>
              <a:buSzPts val="1280"/>
              <a:buAutoNum type="alphaLcPeriod"/>
            </a:pPr>
            <a:r>
              <a:rPr lang="vi" sz="1280"/>
              <a:t>Bằng thạc sĩ và tiến sĩ hầu như không có dữ liệu</a:t>
            </a:r>
            <a:endParaRPr sz="1280"/>
          </a:p>
          <a:p>
            <a:pPr indent="0" lvl="0" marL="0" rtl="0" algn="l">
              <a:lnSpc>
                <a:spcPct val="105000"/>
              </a:lnSpc>
              <a:spcBef>
                <a:spcPts val="1200"/>
              </a:spcBef>
              <a:spcAft>
                <a:spcPts val="1200"/>
              </a:spcAft>
              <a:buNone/>
            </a:pPr>
            <a:r>
              <a:t/>
            </a:r>
            <a:endParaRPr sz="1280"/>
          </a:p>
        </p:txBody>
      </p:sp>
      <p:sp>
        <p:nvSpPr>
          <p:cNvPr id="197" name="Google Shape;197;p31"/>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198" name="Google Shape;198;p31"/>
          <p:cNvPicPr preferRelativeResize="0"/>
          <p:nvPr/>
        </p:nvPicPr>
        <p:blipFill>
          <a:blip r:embed="rId3">
            <a:alphaModFix/>
          </a:blip>
          <a:stretch>
            <a:fillRect/>
          </a:stretch>
        </p:blipFill>
        <p:spPr>
          <a:xfrm>
            <a:off x="4483225" y="2004625"/>
            <a:ext cx="4527599" cy="2151854"/>
          </a:xfrm>
          <a:prstGeom prst="rect">
            <a:avLst/>
          </a:prstGeom>
          <a:noFill/>
          <a:ln>
            <a:noFill/>
          </a:ln>
        </p:spPr>
      </p:pic>
      <p:sp>
        <p:nvSpPr>
          <p:cNvPr id="199" name="Google Shape;199;p31"/>
          <p:cNvSpPr txBox="1"/>
          <p:nvPr>
            <p:ph idx="1" type="body"/>
          </p:nvPr>
        </p:nvSpPr>
        <p:spPr>
          <a:xfrm>
            <a:off x="5496325" y="1468825"/>
            <a:ext cx="2501400" cy="5358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None/>
            </a:pPr>
            <a:r>
              <a:rPr i="1" lang="vi" sz="1280"/>
              <a:t>Distribution of Education level</a:t>
            </a:r>
            <a:endParaRPr i="1" sz="1280"/>
          </a:p>
        </p:txBody>
      </p:sp>
      <p:sp>
        <p:nvSpPr>
          <p:cNvPr id="200" name="Google Shape;200;p31"/>
          <p:cNvSpPr txBox="1"/>
          <p:nvPr>
            <p:ph idx="1" type="body"/>
          </p:nvPr>
        </p:nvSpPr>
        <p:spPr>
          <a:xfrm>
            <a:off x="4508250" y="4107300"/>
            <a:ext cx="2550000" cy="1036200"/>
          </a:xfrm>
          <a:prstGeom prst="rect">
            <a:avLst/>
          </a:prstGeom>
        </p:spPr>
        <p:txBody>
          <a:bodyPr anchorCtr="0" anchor="t" bIns="91425" lIns="91425" spcFirstLastPara="1" rIns="91425" wrap="square" tIns="91425">
            <a:noAutofit/>
          </a:bodyPr>
          <a:lstStyle/>
          <a:p>
            <a:pPr indent="-303530" lvl="1" marL="457200" rtl="0" algn="l">
              <a:lnSpc>
                <a:spcPct val="105000"/>
              </a:lnSpc>
              <a:spcBef>
                <a:spcPts val="0"/>
              </a:spcBef>
              <a:spcAft>
                <a:spcPts val="0"/>
              </a:spcAft>
              <a:buSzPts val="1180"/>
              <a:buChar char="○"/>
            </a:pPr>
            <a:r>
              <a:rPr i="1" lang="vi" sz="1180"/>
              <a:t>'PRIMARY_SCHOOL': 1,</a:t>
            </a:r>
            <a:endParaRPr i="1" sz="1180"/>
          </a:p>
          <a:p>
            <a:pPr indent="-303530" lvl="1" marL="457200" rtl="0" algn="l">
              <a:lnSpc>
                <a:spcPct val="105000"/>
              </a:lnSpc>
              <a:spcBef>
                <a:spcPts val="0"/>
              </a:spcBef>
              <a:spcAft>
                <a:spcPts val="0"/>
              </a:spcAft>
              <a:buSzPts val="1180"/>
              <a:buChar char="○"/>
            </a:pPr>
            <a:r>
              <a:rPr i="1" lang="vi" sz="1180"/>
              <a:t>‘SECONDARY_SCHOOL': 2,</a:t>
            </a:r>
            <a:endParaRPr i="1" sz="1180"/>
          </a:p>
          <a:p>
            <a:pPr indent="-303530" lvl="1" marL="457200" rtl="0" algn="l">
              <a:lnSpc>
                <a:spcPct val="105000"/>
              </a:lnSpc>
              <a:spcBef>
                <a:spcPts val="0"/>
              </a:spcBef>
              <a:spcAft>
                <a:spcPts val="0"/>
              </a:spcAft>
              <a:buSzPts val="1180"/>
              <a:buChar char="○"/>
            </a:pPr>
            <a:r>
              <a:rPr i="1" lang="vi" sz="1180"/>
              <a:t>'HIGH_SCHOOL': 3,</a:t>
            </a:r>
            <a:endParaRPr i="1" sz="1180"/>
          </a:p>
          <a:p>
            <a:pPr indent="-303530" lvl="1" marL="457200" rtl="0" algn="l">
              <a:lnSpc>
                <a:spcPct val="105000"/>
              </a:lnSpc>
              <a:spcBef>
                <a:spcPts val="0"/>
              </a:spcBef>
              <a:spcAft>
                <a:spcPts val="0"/>
              </a:spcAft>
              <a:buSzPts val="1180"/>
              <a:buChar char="○"/>
            </a:pPr>
            <a:r>
              <a:rPr i="1" lang="vi" sz="1180"/>
              <a:t>'DIPLOMA': 4</a:t>
            </a:r>
            <a:endParaRPr i="1" sz="1180"/>
          </a:p>
        </p:txBody>
      </p:sp>
      <p:sp>
        <p:nvSpPr>
          <p:cNvPr id="201" name="Google Shape;201;p31"/>
          <p:cNvSpPr txBox="1"/>
          <p:nvPr>
            <p:ph idx="1" type="body"/>
          </p:nvPr>
        </p:nvSpPr>
        <p:spPr>
          <a:xfrm>
            <a:off x="6656475" y="4107300"/>
            <a:ext cx="2550000" cy="1036200"/>
          </a:xfrm>
          <a:prstGeom prst="rect">
            <a:avLst/>
          </a:prstGeom>
        </p:spPr>
        <p:txBody>
          <a:bodyPr anchorCtr="0" anchor="t" bIns="91425" lIns="91425" spcFirstLastPara="1" rIns="91425" wrap="square" tIns="91425">
            <a:noAutofit/>
          </a:bodyPr>
          <a:lstStyle/>
          <a:p>
            <a:pPr indent="-303530" lvl="1" marL="457200" marR="0" rtl="0" algn="l">
              <a:lnSpc>
                <a:spcPct val="105000"/>
              </a:lnSpc>
              <a:spcBef>
                <a:spcPts val="0"/>
              </a:spcBef>
              <a:spcAft>
                <a:spcPts val="0"/>
              </a:spcAft>
              <a:buSzPts val="1180"/>
              <a:buChar char="○"/>
            </a:pPr>
            <a:r>
              <a:rPr i="1" lang="vi" sz="1180"/>
              <a:t>'BACHELOR_DEGREE': 5,</a:t>
            </a:r>
            <a:endParaRPr i="1" sz="1180"/>
          </a:p>
          <a:p>
            <a:pPr indent="-303530" lvl="1" marL="457200" marR="0" rtl="0" algn="l">
              <a:lnSpc>
                <a:spcPct val="105000"/>
              </a:lnSpc>
              <a:spcBef>
                <a:spcPts val="0"/>
              </a:spcBef>
              <a:spcAft>
                <a:spcPts val="0"/>
              </a:spcAft>
              <a:buSzPts val="1180"/>
              <a:buChar char="○"/>
            </a:pPr>
            <a:r>
              <a:rPr i="1" lang="vi" sz="1180"/>
              <a:t>'MASTER_DEGREE': 6,</a:t>
            </a:r>
            <a:endParaRPr i="1" sz="1180"/>
          </a:p>
          <a:p>
            <a:pPr indent="-303530" lvl="1" marL="457200" rtl="0" algn="l">
              <a:lnSpc>
                <a:spcPct val="105000"/>
              </a:lnSpc>
              <a:spcBef>
                <a:spcPts val="0"/>
              </a:spcBef>
              <a:spcAft>
                <a:spcPts val="0"/>
              </a:spcAft>
              <a:buSzPts val="1180"/>
              <a:buChar char="○"/>
            </a:pPr>
            <a:r>
              <a:rPr i="1" lang="vi" sz="1180"/>
              <a:t>'DOCTORATE': 7</a:t>
            </a:r>
            <a:endParaRPr i="1" sz="1180"/>
          </a:p>
        </p:txBody>
      </p:sp>
      <p:sp>
        <p:nvSpPr>
          <p:cNvPr id="202" name="Google Shape;202;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Exploratory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Nội dung</a:t>
            </a:r>
            <a:endParaRPr/>
          </a:p>
        </p:txBody>
      </p:sp>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vi"/>
              <a:t>Câu chuyện và mục đích xây dựng mô hình</a:t>
            </a:r>
            <a:endParaRPr/>
          </a:p>
          <a:p>
            <a:pPr indent="-342900" lvl="0" marL="457200" rtl="0" algn="l">
              <a:spcBef>
                <a:spcPts val="0"/>
              </a:spcBef>
              <a:spcAft>
                <a:spcPts val="0"/>
              </a:spcAft>
              <a:buSzPts val="1800"/>
              <a:buAutoNum type="arabicPeriod"/>
            </a:pPr>
            <a:r>
              <a:rPr lang="vi"/>
              <a:t>Giới thiệu bộ dữ liệu</a:t>
            </a:r>
            <a:endParaRPr/>
          </a:p>
          <a:p>
            <a:pPr indent="-342900" lvl="0" marL="457200" rtl="0" algn="l">
              <a:spcBef>
                <a:spcPts val="0"/>
              </a:spcBef>
              <a:spcAft>
                <a:spcPts val="0"/>
              </a:spcAft>
              <a:buSzPts val="1800"/>
              <a:buAutoNum type="arabicPeriod"/>
            </a:pPr>
            <a:r>
              <a:rPr lang="vi"/>
              <a:t>Các b</a:t>
            </a:r>
            <a:r>
              <a:rPr lang="vi"/>
              <a:t>ước xây dựng mô hình</a:t>
            </a:r>
            <a:endParaRPr/>
          </a:p>
          <a:p>
            <a:pPr indent="-342900" lvl="0" marL="457200" rtl="0" algn="l">
              <a:spcBef>
                <a:spcPts val="0"/>
              </a:spcBef>
              <a:spcAft>
                <a:spcPts val="0"/>
              </a:spcAft>
              <a:buSzPts val="1800"/>
              <a:buAutoNum type="arabicPeriod"/>
            </a:pPr>
            <a:r>
              <a:rPr lang="vi"/>
              <a:t>Kết quả</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EDA</a:t>
            </a:r>
            <a:endParaRPr b="1" sz="1280"/>
          </a:p>
          <a:p>
            <a:pPr indent="-309880" lvl="0" marL="457200" rtl="0" algn="l">
              <a:lnSpc>
                <a:spcPct val="105000"/>
              </a:lnSpc>
              <a:spcBef>
                <a:spcPts val="1200"/>
              </a:spcBef>
              <a:spcAft>
                <a:spcPts val="0"/>
              </a:spcAft>
              <a:buSzPts val="1280"/>
              <a:buAutoNum type="arabicPeriod" startAt="4"/>
            </a:pPr>
            <a:r>
              <a:rPr b="1" lang="vi" sz="1280"/>
              <a:t>Phân bổ ở các th</a:t>
            </a:r>
            <a:r>
              <a:rPr b="1" lang="vi" sz="1280"/>
              <a:t>ành phố chính</a:t>
            </a:r>
            <a:r>
              <a:rPr b="1" lang="vi" sz="1280"/>
              <a:t> (Cities name)</a:t>
            </a:r>
            <a:endParaRPr b="1" sz="1280"/>
          </a:p>
          <a:p>
            <a:pPr indent="-309880" lvl="1" marL="914400" rtl="0" algn="l">
              <a:lnSpc>
                <a:spcPct val="105000"/>
              </a:lnSpc>
              <a:spcBef>
                <a:spcPts val="0"/>
              </a:spcBef>
              <a:spcAft>
                <a:spcPts val="0"/>
              </a:spcAft>
              <a:buSzPts val="1280"/>
              <a:buAutoNum type="alphaLcPeriod"/>
            </a:pPr>
            <a:r>
              <a:rPr lang="vi" sz="1280"/>
              <a:t>Nhu cầu việc làm ở các thành phố chính (Hồ Chí Minh, Hà Nội,..)</a:t>
            </a:r>
            <a:endParaRPr sz="1280"/>
          </a:p>
          <a:p>
            <a:pPr indent="-309880" lvl="1" marL="914400" rtl="0" algn="l">
              <a:lnSpc>
                <a:spcPct val="105000"/>
              </a:lnSpc>
              <a:spcBef>
                <a:spcPts val="0"/>
              </a:spcBef>
              <a:spcAft>
                <a:spcPts val="0"/>
              </a:spcAft>
              <a:buSzPts val="1280"/>
              <a:buAutoNum type="alphaLcPeriod"/>
            </a:pPr>
            <a:r>
              <a:rPr lang="vi" sz="1280"/>
              <a:t>Các tỉnh, thành phố khác dữ liệu rất ít</a:t>
            </a:r>
            <a:endParaRPr sz="1280"/>
          </a:p>
        </p:txBody>
      </p:sp>
      <p:sp>
        <p:nvSpPr>
          <p:cNvPr id="208" name="Google Shape;208;p32"/>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9" name="Google Shape;209;p32"/>
          <p:cNvSpPr txBox="1"/>
          <p:nvPr>
            <p:ph idx="1" type="body"/>
          </p:nvPr>
        </p:nvSpPr>
        <p:spPr>
          <a:xfrm>
            <a:off x="5496325" y="1468825"/>
            <a:ext cx="2501400" cy="5358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None/>
            </a:pPr>
            <a:r>
              <a:rPr i="1" lang="vi" sz="1280"/>
              <a:t>Distribution of Cities name</a:t>
            </a:r>
            <a:endParaRPr i="1" sz="1280"/>
          </a:p>
        </p:txBody>
      </p:sp>
      <p:sp>
        <p:nvSpPr>
          <p:cNvPr id="210" name="Google Shape;210;p32"/>
          <p:cNvSpPr txBox="1"/>
          <p:nvPr>
            <p:ph idx="1" type="body"/>
          </p:nvPr>
        </p:nvSpPr>
        <p:spPr>
          <a:xfrm>
            <a:off x="6656475" y="4107300"/>
            <a:ext cx="2550000" cy="1036200"/>
          </a:xfrm>
          <a:prstGeom prst="rect">
            <a:avLst/>
          </a:prstGeom>
        </p:spPr>
        <p:txBody>
          <a:bodyPr anchorCtr="0" anchor="t" bIns="91425" lIns="91425" spcFirstLastPara="1" rIns="91425" wrap="square" tIns="91425">
            <a:noAutofit/>
          </a:bodyPr>
          <a:lstStyle/>
          <a:p>
            <a:pPr indent="-303530" lvl="1" marL="457200" rtl="0" algn="l">
              <a:lnSpc>
                <a:spcPct val="105000"/>
              </a:lnSpc>
              <a:spcBef>
                <a:spcPts val="0"/>
              </a:spcBef>
              <a:spcAft>
                <a:spcPts val="0"/>
              </a:spcAft>
              <a:buSzPts val="1180"/>
              <a:buChar char="○"/>
            </a:pPr>
            <a:r>
              <a:rPr i="1" lang="vi" sz="1180"/>
              <a:t>'Ho Chi Minh': 52,</a:t>
            </a:r>
            <a:endParaRPr i="1" sz="1180"/>
          </a:p>
          <a:p>
            <a:pPr indent="-303530" lvl="1" marL="457200" rtl="0" algn="l">
              <a:lnSpc>
                <a:spcPct val="105000"/>
              </a:lnSpc>
              <a:spcBef>
                <a:spcPts val="0"/>
              </a:spcBef>
              <a:spcAft>
                <a:spcPts val="0"/>
              </a:spcAft>
              <a:buSzPts val="1180"/>
              <a:buChar char="○"/>
            </a:pPr>
            <a:r>
              <a:rPr i="1" lang="vi" sz="1180"/>
              <a:t>‘Ha Noi’: 58</a:t>
            </a:r>
            <a:endParaRPr i="1" sz="1180"/>
          </a:p>
        </p:txBody>
      </p:sp>
      <p:pic>
        <p:nvPicPr>
          <p:cNvPr id="211" name="Google Shape;211;p32"/>
          <p:cNvPicPr preferRelativeResize="0"/>
          <p:nvPr/>
        </p:nvPicPr>
        <p:blipFill>
          <a:blip r:embed="rId3">
            <a:alphaModFix/>
          </a:blip>
          <a:stretch>
            <a:fillRect/>
          </a:stretch>
        </p:blipFill>
        <p:spPr>
          <a:xfrm>
            <a:off x="4637150" y="1935750"/>
            <a:ext cx="4410351" cy="2037800"/>
          </a:xfrm>
          <a:prstGeom prst="rect">
            <a:avLst/>
          </a:prstGeom>
          <a:noFill/>
          <a:ln>
            <a:noFill/>
          </a:ln>
        </p:spPr>
      </p:pic>
      <p:sp>
        <p:nvSpPr>
          <p:cNvPr id="212" name="Google Shape;212;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Exploratory Data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EDA</a:t>
            </a:r>
            <a:endParaRPr b="1" sz="1280"/>
          </a:p>
          <a:p>
            <a:pPr indent="-309880" lvl="0" marL="457200" rtl="0" algn="l">
              <a:lnSpc>
                <a:spcPct val="105000"/>
              </a:lnSpc>
              <a:spcBef>
                <a:spcPts val="1200"/>
              </a:spcBef>
              <a:spcAft>
                <a:spcPts val="0"/>
              </a:spcAft>
              <a:buSzPts val="1280"/>
              <a:buAutoNum type="arabicPeriod" startAt="5"/>
            </a:pPr>
            <a:r>
              <a:rPr b="1" lang="vi" sz="1280"/>
              <a:t>Phản ánh mức lương trung bình trên loại việc làm (Type)</a:t>
            </a:r>
            <a:endParaRPr b="1" sz="1280"/>
          </a:p>
          <a:p>
            <a:pPr indent="-309880" lvl="1" marL="914400" rtl="0" algn="l">
              <a:lnSpc>
                <a:spcPct val="105000"/>
              </a:lnSpc>
              <a:spcBef>
                <a:spcPts val="0"/>
              </a:spcBef>
              <a:spcAft>
                <a:spcPts val="0"/>
              </a:spcAft>
              <a:buSzPts val="1280"/>
              <a:buAutoNum type="alphaLcPeriod"/>
            </a:pPr>
            <a:r>
              <a:rPr lang="vi" sz="1280"/>
              <a:t>Có sự khác biệt đáng kể giữa các loại việc làm</a:t>
            </a:r>
            <a:endParaRPr sz="1280"/>
          </a:p>
        </p:txBody>
      </p:sp>
      <p:sp>
        <p:nvSpPr>
          <p:cNvPr id="218" name="Google Shape;218;p33"/>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19" name="Google Shape;219;p33"/>
          <p:cNvPicPr preferRelativeResize="0"/>
          <p:nvPr/>
        </p:nvPicPr>
        <p:blipFill>
          <a:blip r:embed="rId3">
            <a:alphaModFix/>
          </a:blip>
          <a:stretch>
            <a:fillRect/>
          </a:stretch>
        </p:blipFill>
        <p:spPr>
          <a:xfrm>
            <a:off x="4868100" y="1277650"/>
            <a:ext cx="3870716" cy="3732700"/>
          </a:xfrm>
          <a:prstGeom prst="rect">
            <a:avLst/>
          </a:prstGeom>
          <a:noFill/>
          <a:ln>
            <a:noFill/>
          </a:ln>
        </p:spPr>
      </p:pic>
      <p:sp>
        <p:nvSpPr>
          <p:cNvPr id="220" name="Google Shape;220;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Exploratory Data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startAt="3"/>
            </a:pPr>
            <a:r>
              <a:rPr lang="vi"/>
              <a:t>Các bước xây dựng mô hình _ Exploratory Data Analysis</a:t>
            </a:r>
            <a:endParaRPr/>
          </a:p>
        </p:txBody>
      </p:sp>
      <p:sp>
        <p:nvSpPr>
          <p:cNvPr id="226" name="Google Shape;226;p34"/>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Correlation</a:t>
            </a:r>
            <a:endParaRPr b="1" sz="1280"/>
          </a:p>
          <a:p>
            <a:pPr indent="0" lvl="0" marL="0" rtl="0" algn="l">
              <a:lnSpc>
                <a:spcPct val="105000"/>
              </a:lnSpc>
              <a:spcBef>
                <a:spcPts val="1200"/>
              </a:spcBef>
              <a:spcAft>
                <a:spcPts val="0"/>
              </a:spcAft>
              <a:buNone/>
            </a:pPr>
            <a:r>
              <a:rPr b="1" lang="vi" sz="1280"/>
              <a:t>Predict y = </a:t>
            </a:r>
            <a:r>
              <a:rPr b="1" lang="vi" sz="1280"/>
              <a:t>Salary_Nomalized và chọn các cột có correlation cao làm Features cho model:</a:t>
            </a:r>
            <a:endParaRPr b="1" sz="1280"/>
          </a:p>
          <a:p>
            <a:pPr indent="-309880" lvl="0" marL="457200" rtl="0" algn="l">
              <a:lnSpc>
                <a:spcPct val="105000"/>
              </a:lnSpc>
              <a:spcBef>
                <a:spcPts val="1200"/>
              </a:spcBef>
              <a:spcAft>
                <a:spcPts val="0"/>
              </a:spcAft>
              <a:buSzPts val="1280"/>
              <a:buAutoNum type="arabicPeriod"/>
            </a:pPr>
            <a:r>
              <a:rPr lang="vi" sz="1280"/>
              <a:t>Type 					(0.41)</a:t>
            </a:r>
            <a:endParaRPr sz="1280"/>
          </a:p>
          <a:p>
            <a:pPr indent="-309880" lvl="0" marL="457200" rtl="0" algn="l">
              <a:lnSpc>
                <a:spcPct val="105000"/>
              </a:lnSpc>
              <a:spcBef>
                <a:spcPts val="0"/>
              </a:spcBef>
              <a:spcAft>
                <a:spcPts val="0"/>
              </a:spcAft>
              <a:buSzPts val="1280"/>
              <a:buAutoNum type="arabicPeriod"/>
            </a:pPr>
            <a:r>
              <a:rPr lang="vi" sz="1280"/>
              <a:t>Job Salaries_Salary Type 	(-0.35)</a:t>
            </a:r>
            <a:endParaRPr sz="1280"/>
          </a:p>
          <a:p>
            <a:pPr indent="-309880" lvl="0" marL="457200" rtl="0" algn="l">
              <a:lnSpc>
                <a:spcPct val="105000"/>
              </a:lnSpc>
              <a:spcBef>
                <a:spcPts val="0"/>
              </a:spcBef>
              <a:spcAft>
                <a:spcPts val="0"/>
              </a:spcAft>
              <a:buSzPts val="1280"/>
              <a:buAutoNum type="arabicPeriod"/>
            </a:pPr>
            <a:r>
              <a:rPr lang="vi" sz="1280"/>
              <a:t>Min Years Of Experience  	(0.30)</a:t>
            </a:r>
            <a:endParaRPr sz="1280"/>
          </a:p>
          <a:p>
            <a:pPr indent="-309880" lvl="0" marL="457200" rtl="0" algn="l">
              <a:lnSpc>
                <a:spcPct val="105000"/>
              </a:lnSpc>
              <a:spcBef>
                <a:spcPts val="0"/>
              </a:spcBef>
              <a:spcAft>
                <a:spcPts val="0"/>
              </a:spcAft>
              <a:buSzPts val="1280"/>
              <a:buAutoNum type="arabicPeriod"/>
            </a:pPr>
            <a:r>
              <a:rPr lang="vi" sz="1280"/>
              <a:t>Companies_Size			(0.24)</a:t>
            </a:r>
            <a:endParaRPr sz="1280"/>
          </a:p>
          <a:p>
            <a:pPr indent="-309880" lvl="0" marL="457200" rtl="0" algn="l">
              <a:lnSpc>
                <a:spcPct val="105000"/>
              </a:lnSpc>
              <a:spcBef>
                <a:spcPts val="0"/>
              </a:spcBef>
              <a:spcAft>
                <a:spcPts val="0"/>
              </a:spcAft>
              <a:buSzPts val="1280"/>
              <a:buAutoNum type="arabicPeriod"/>
            </a:pPr>
            <a:r>
              <a:rPr lang="vi" sz="1280"/>
              <a:t>Education Level			(0.24)</a:t>
            </a:r>
            <a:endParaRPr sz="1280"/>
          </a:p>
          <a:p>
            <a:pPr indent="-309880" lvl="0" marL="457200" rtl="0" algn="l">
              <a:lnSpc>
                <a:spcPct val="105000"/>
              </a:lnSpc>
              <a:spcBef>
                <a:spcPts val="0"/>
              </a:spcBef>
              <a:spcAft>
                <a:spcPts val="0"/>
              </a:spcAft>
              <a:buSzPts val="1280"/>
              <a:buAutoNum type="arabicPeriod"/>
            </a:pPr>
            <a:r>
              <a:rPr lang="vi" sz="1280"/>
              <a:t>Job Role				(-0.20)</a:t>
            </a:r>
            <a:endParaRPr sz="1280"/>
          </a:p>
        </p:txBody>
      </p:sp>
      <p:sp>
        <p:nvSpPr>
          <p:cNvPr id="227" name="Google Shape;227;p34"/>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28" name="Google Shape;228;p34"/>
          <p:cNvPicPr preferRelativeResize="0"/>
          <p:nvPr/>
        </p:nvPicPr>
        <p:blipFill>
          <a:blip r:embed="rId3">
            <a:alphaModFix/>
          </a:blip>
          <a:stretch>
            <a:fillRect/>
          </a:stretch>
        </p:blipFill>
        <p:spPr>
          <a:xfrm>
            <a:off x="4464000" y="1258400"/>
            <a:ext cx="4527600" cy="32285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Feature importance</a:t>
            </a:r>
            <a:endParaRPr b="1" sz="1280"/>
          </a:p>
          <a:p>
            <a:pPr indent="0" lvl="0" marL="0" rtl="0" algn="l">
              <a:lnSpc>
                <a:spcPct val="105000"/>
              </a:lnSpc>
              <a:spcBef>
                <a:spcPts val="1200"/>
              </a:spcBef>
              <a:spcAft>
                <a:spcPts val="1200"/>
              </a:spcAft>
              <a:buNone/>
            </a:pPr>
            <a:r>
              <a:rPr b="1" lang="vi" sz="1280"/>
              <a:t>Khi chạy feature importances thì Type và Job role là 2 feature ảnh h</a:t>
            </a:r>
            <a:r>
              <a:rPr b="1" lang="vi" sz="1280"/>
              <a:t>ưởng nhiều nhất tới model</a:t>
            </a:r>
            <a:endParaRPr sz="1280"/>
          </a:p>
        </p:txBody>
      </p:sp>
      <p:sp>
        <p:nvSpPr>
          <p:cNvPr id="234" name="Google Shape;234;p35"/>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35" name="Google Shape;235;p35"/>
          <p:cNvPicPr preferRelativeResize="0"/>
          <p:nvPr/>
        </p:nvPicPr>
        <p:blipFill>
          <a:blip r:embed="rId3">
            <a:alphaModFix/>
          </a:blip>
          <a:stretch>
            <a:fillRect/>
          </a:stretch>
        </p:blipFill>
        <p:spPr>
          <a:xfrm>
            <a:off x="4396650" y="1847500"/>
            <a:ext cx="4527600" cy="2721222"/>
          </a:xfrm>
          <a:prstGeom prst="rect">
            <a:avLst/>
          </a:prstGeom>
          <a:noFill/>
          <a:ln>
            <a:noFill/>
          </a:ln>
        </p:spPr>
      </p:pic>
      <p:sp>
        <p:nvSpPr>
          <p:cNvPr id="236" name="Google Shape;236;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3.2.  Exploratory Data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3.3.  Chạy các mô h</a:t>
            </a:r>
            <a:r>
              <a:rPr lang="vi"/>
              <a:t>ình</a:t>
            </a:r>
            <a:endParaRPr/>
          </a:p>
        </p:txBody>
      </p:sp>
      <p:sp>
        <p:nvSpPr>
          <p:cNvPr id="242" name="Google Shape;242;p36"/>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Các model được sử dụng</a:t>
            </a:r>
            <a:endParaRPr b="1" sz="1280"/>
          </a:p>
          <a:p>
            <a:pPr indent="-309880" lvl="0" marL="457200" rtl="0" algn="l">
              <a:lnSpc>
                <a:spcPct val="105000"/>
              </a:lnSpc>
              <a:spcBef>
                <a:spcPts val="1200"/>
              </a:spcBef>
              <a:spcAft>
                <a:spcPts val="0"/>
              </a:spcAft>
              <a:buSzPts val="1280"/>
              <a:buAutoNum type="arabicPeriod"/>
            </a:pPr>
            <a:r>
              <a:rPr lang="vi" sz="1280"/>
              <a:t>Linear Regression</a:t>
            </a:r>
            <a:endParaRPr sz="1280"/>
          </a:p>
          <a:p>
            <a:pPr indent="-309880" lvl="0" marL="457200" rtl="0" algn="l">
              <a:lnSpc>
                <a:spcPct val="105000"/>
              </a:lnSpc>
              <a:spcBef>
                <a:spcPts val="0"/>
              </a:spcBef>
              <a:spcAft>
                <a:spcPts val="0"/>
              </a:spcAft>
              <a:buSzPts val="1280"/>
              <a:buAutoNum type="arabicPeriod"/>
            </a:pPr>
            <a:r>
              <a:rPr lang="vi" sz="1280"/>
              <a:t>Polynomial Regression</a:t>
            </a:r>
            <a:endParaRPr sz="1280"/>
          </a:p>
          <a:p>
            <a:pPr indent="-309880" lvl="0" marL="457200" rtl="0" algn="l">
              <a:lnSpc>
                <a:spcPct val="105000"/>
              </a:lnSpc>
              <a:spcBef>
                <a:spcPts val="0"/>
              </a:spcBef>
              <a:spcAft>
                <a:spcPts val="0"/>
              </a:spcAft>
              <a:buSzPts val="1280"/>
              <a:buAutoNum type="arabicPeriod"/>
            </a:pPr>
            <a:r>
              <a:rPr lang="vi" sz="1280"/>
              <a:t>Support Vector Regression (SVR)</a:t>
            </a:r>
            <a:endParaRPr sz="1280"/>
          </a:p>
          <a:p>
            <a:pPr indent="-309880" lvl="0" marL="457200" rtl="0" algn="l">
              <a:lnSpc>
                <a:spcPct val="105000"/>
              </a:lnSpc>
              <a:spcBef>
                <a:spcPts val="0"/>
              </a:spcBef>
              <a:spcAft>
                <a:spcPts val="0"/>
              </a:spcAft>
              <a:buSzPts val="1280"/>
              <a:buAutoNum type="arabicPeriod"/>
            </a:pPr>
            <a:r>
              <a:rPr lang="vi" sz="1280"/>
              <a:t>K Nearest Neighbor (KNN)</a:t>
            </a:r>
            <a:endParaRPr sz="1280"/>
          </a:p>
          <a:p>
            <a:pPr indent="-309880" lvl="0" marL="457200" rtl="0" algn="l">
              <a:lnSpc>
                <a:spcPct val="105000"/>
              </a:lnSpc>
              <a:spcBef>
                <a:spcPts val="0"/>
              </a:spcBef>
              <a:spcAft>
                <a:spcPts val="0"/>
              </a:spcAft>
              <a:buSzPts val="1280"/>
              <a:buAutoNum type="arabicPeriod"/>
            </a:pPr>
            <a:r>
              <a:rPr lang="vi" sz="1280"/>
              <a:t>Decision Tree</a:t>
            </a:r>
            <a:endParaRPr sz="1280"/>
          </a:p>
          <a:p>
            <a:pPr indent="-309880" lvl="0" marL="457200" rtl="0" algn="l">
              <a:lnSpc>
                <a:spcPct val="105000"/>
              </a:lnSpc>
              <a:spcBef>
                <a:spcPts val="0"/>
              </a:spcBef>
              <a:spcAft>
                <a:spcPts val="0"/>
              </a:spcAft>
              <a:buSzPts val="1280"/>
              <a:buAutoNum type="arabicPeriod"/>
            </a:pPr>
            <a:r>
              <a:rPr lang="vi" sz="1280"/>
              <a:t>Random Forest</a:t>
            </a:r>
            <a:endParaRPr sz="1280"/>
          </a:p>
          <a:p>
            <a:pPr indent="-309880" lvl="0" marL="457200" rtl="0" algn="l">
              <a:lnSpc>
                <a:spcPct val="105000"/>
              </a:lnSpc>
              <a:spcBef>
                <a:spcPts val="0"/>
              </a:spcBef>
              <a:spcAft>
                <a:spcPts val="0"/>
              </a:spcAft>
              <a:buSzPts val="1280"/>
              <a:buAutoNum type="arabicPeriod"/>
            </a:pPr>
            <a:r>
              <a:rPr lang="vi" sz="1280"/>
              <a:t>Gradient Boosting</a:t>
            </a:r>
            <a:endParaRPr sz="1280"/>
          </a:p>
          <a:p>
            <a:pPr indent="0" lvl="0" marL="0" rtl="0" algn="l">
              <a:lnSpc>
                <a:spcPct val="105000"/>
              </a:lnSpc>
              <a:spcBef>
                <a:spcPts val="1200"/>
              </a:spcBef>
              <a:spcAft>
                <a:spcPts val="0"/>
              </a:spcAft>
              <a:buNone/>
            </a:pPr>
            <a:r>
              <a:t/>
            </a:r>
            <a:endParaRPr sz="1280"/>
          </a:p>
          <a:p>
            <a:pPr indent="0" lvl="0" marL="0" rtl="0" algn="l">
              <a:lnSpc>
                <a:spcPct val="105000"/>
              </a:lnSpc>
              <a:spcBef>
                <a:spcPts val="1200"/>
              </a:spcBef>
              <a:spcAft>
                <a:spcPts val="1200"/>
              </a:spcAft>
              <a:buNone/>
            </a:pPr>
            <a:r>
              <a:rPr lang="vi" sz="1280"/>
              <a:t>Sử dụng GridsearchCV để tìm được best parameter cho từng model</a:t>
            </a:r>
            <a:endParaRPr sz="1280"/>
          </a:p>
        </p:txBody>
      </p:sp>
      <p:sp>
        <p:nvSpPr>
          <p:cNvPr id="243" name="Google Shape;243;p36"/>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3.3.  Đ</a:t>
            </a:r>
            <a:r>
              <a:rPr lang="vi"/>
              <a:t>ánh giá các mô hình</a:t>
            </a:r>
            <a:endParaRPr/>
          </a:p>
        </p:txBody>
      </p:sp>
      <p:sp>
        <p:nvSpPr>
          <p:cNvPr id="249" name="Google Shape;249;p3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Đánh giá hiệu quả của các model</a:t>
            </a:r>
            <a:endParaRPr b="1" sz="1280"/>
          </a:p>
          <a:p>
            <a:pPr indent="-309880" lvl="0" marL="457200" rtl="0" algn="l">
              <a:lnSpc>
                <a:spcPct val="105000"/>
              </a:lnSpc>
              <a:spcBef>
                <a:spcPts val="1200"/>
              </a:spcBef>
              <a:spcAft>
                <a:spcPts val="0"/>
              </a:spcAft>
              <a:buSzPts val="1280"/>
              <a:buAutoNum type="arabicPeriod"/>
            </a:pPr>
            <a:r>
              <a:rPr b="1" lang="vi" sz="1280"/>
              <a:t>Root Mean Squared Error (RMSE)</a:t>
            </a:r>
            <a:endParaRPr b="1" sz="1280"/>
          </a:p>
          <a:p>
            <a:pPr indent="-309880" lvl="1" marL="914400" rtl="0" algn="l">
              <a:lnSpc>
                <a:spcPct val="105000"/>
              </a:lnSpc>
              <a:spcBef>
                <a:spcPts val="0"/>
              </a:spcBef>
              <a:spcAft>
                <a:spcPts val="0"/>
              </a:spcAft>
              <a:buSzPts val="1280"/>
              <a:buAutoNum type="alphaLcPeriod"/>
            </a:pPr>
            <a:r>
              <a:rPr lang="vi" sz="1280"/>
              <a:t>Gradient Boosting tốt nhất với RMSE  thấp nhất</a:t>
            </a:r>
            <a:endParaRPr sz="1280"/>
          </a:p>
        </p:txBody>
      </p:sp>
      <p:sp>
        <p:nvSpPr>
          <p:cNvPr id="250" name="Google Shape;250;p37"/>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51" name="Google Shape;251;p37"/>
          <p:cNvPicPr preferRelativeResize="0"/>
          <p:nvPr/>
        </p:nvPicPr>
        <p:blipFill>
          <a:blip r:embed="rId3">
            <a:alphaModFix/>
          </a:blip>
          <a:stretch>
            <a:fillRect/>
          </a:stretch>
        </p:blipFill>
        <p:spPr>
          <a:xfrm>
            <a:off x="3972960" y="1468825"/>
            <a:ext cx="5171041" cy="309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3.3.  </a:t>
            </a:r>
            <a:r>
              <a:rPr lang="vi"/>
              <a:t>Đánh giá các mô hình</a:t>
            </a:r>
            <a:endParaRPr/>
          </a:p>
        </p:txBody>
      </p:sp>
      <p:sp>
        <p:nvSpPr>
          <p:cNvPr id="257" name="Google Shape;257;p38"/>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Đánh giá hiệu quả của các model</a:t>
            </a:r>
            <a:endParaRPr b="1" sz="1280"/>
          </a:p>
          <a:p>
            <a:pPr indent="-309880" lvl="0" marL="457200" rtl="0" algn="l">
              <a:lnSpc>
                <a:spcPct val="105000"/>
              </a:lnSpc>
              <a:spcBef>
                <a:spcPts val="1200"/>
              </a:spcBef>
              <a:spcAft>
                <a:spcPts val="0"/>
              </a:spcAft>
              <a:buSzPts val="1280"/>
              <a:buAutoNum type="arabicPeriod"/>
            </a:pPr>
            <a:r>
              <a:rPr b="1" lang="vi" sz="1280"/>
              <a:t>Root Mean Squared Error (RMSE)</a:t>
            </a:r>
            <a:endParaRPr b="1" sz="1280"/>
          </a:p>
          <a:p>
            <a:pPr indent="-309880" lvl="1" marL="914400" rtl="0" algn="l">
              <a:lnSpc>
                <a:spcPct val="105000"/>
              </a:lnSpc>
              <a:spcBef>
                <a:spcPts val="0"/>
              </a:spcBef>
              <a:spcAft>
                <a:spcPts val="0"/>
              </a:spcAft>
              <a:buSzPts val="1280"/>
              <a:buAutoNum type="alphaLcPeriod"/>
            </a:pPr>
            <a:r>
              <a:rPr lang="vi" sz="1280"/>
              <a:t>Gradient Boosting tốt nhất với RMSE  thấp nhất</a:t>
            </a:r>
            <a:endParaRPr sz="1280"/>
          </a:p>
          <a:p>
            <a:pPr indent="-309880" lvl="0" marL="457200" rtl="0" algn="l">
              <a:lnSpc>
                <a:spcPct val="105000"/>
              </a:lnSpc>
              <a:spcBef>
                <a:spcPts val="0"/>
              </a:spcBef>
              <a:spcAft>
                <a:spcPts val="0"/>
              </a:spcAft>
              <a:buSzPts val="1280"/>
              <a:buAutoNum type="arabicPeriod"/>
            </a:pPr>
            <a:r>
              <a:rPr b="1" lang="vi" sz="1280"/>
              <a:t>R squared (R2)</a:t>
            </a:r>
            <a:endParaRPr b="1" sz="1280"/>
          </a:p>
          <a:p>
            <a:pPr indent="-309880" lvl="1" marL="914400" rtl="0" algn="l">
              <a:lnSpc>
                <a:spcPct val="105000"/>
              </a:lnSpc>
              <a:spcBef>
                <a:spcPts val="0"/>
              </a:spcBef>
              <a:spcAft>
                <a:spcPts val="0"/>
              </a:spcAft>
              <a:buSzPts val="1280"/>
              <a:buAutoNum type="alphaLcPeriod"/>
            </a:pPr>
            <a:r>
              <a:rPr lang="vi" sz="1280"/>
              <a:t>Gradient Boosting cũng có chỉ số R2 cao nhất với 0.48 điểm</a:t>
            </a:r>
            <a:endParaRPr sz="1280"/>
          </a:p>
        </p:txBody>
      </p:sp>
      <p:sp>
        <p:nvSpPr>
          <p:cNvPr id="258" name="Google Shape;258;p38"/>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59" name="Google Shape;259;p38"/>
          <p:cNvPicPr preferRelativeResize="0"/>
          <p:nvPr/>
        </p:nvPicPr>
        <p:blipFill>
          <a:blip r:embed="rId3">
            <a:alphaModFix/>
          </a:blip>
          <a:stretch>
            <a:fillRect/>
          </a:stretch>
        </p:blipFill>
        <p:spPr>
          <a:xfrm>
            <a:off x="3973550" y="1468825"/>
            <a:ext cx="5170449" cy="3263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3.3.  Đánh giá các mô hình</a:t>
            </a:r>
            <a:endParaRPr/>
          </a:p>
        </p:txBody>
      </p:sp>
      <p:sp>
        <p:nvSpPr>
          <p:cNvPr id="265" name="Google Shape;265;p39"/>
          <p:cNvSpPr txBox="1"/>
          <p:nvPr>
            <p:ph idx="1" type="body"/>
          </p:nvPr>
        </p:nvSpPr>
        <p:spPr>
          <a:xfrm>
            <a:off x="311700" y="1468825"/>
            <a:ext cx="37293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Đánh giá hiệu quả của các model</a:t>
            </a:r>
            <a:endParaRPr b="1" sz="1280"/>
          </a:p>
          <a:p>
            <a:pPr indent="-309880" lvl="0" marL="457200" rtl="0" algn="l">
              <a:lnSpc>
                <a:spcPct val="105000"/>
              </a:lnSpc>
              <a:spcBef>
                <a:spcPts val="1200"/>
              </a:spcBef>
              <a:spcAft>
                <a:spcPts val="0"/>
              </a:spcAft>
              <a:buSzPts val="1280"/>
              <a:buAutoNum type="arabicPeriod"/>
            </a:pPr>
            <a:r>
              <a:rPr b="1" lang="vi" sz="1280"/>
              <a:t>Root Mean Squared Error (RMSE)</a:t>
            </a:r>
            <a:endParaRPr b="1" sz="1280"/>
          </a:p>
          <a:p>
            <a:pPr indent="-309880" lvl="1" marL="914400" rtl="0" algn="l">
              <a:lnSpc>
                <a:spcPct val="105000"/>
              </a:lnSpc>
              <a:spcBef>
                <a:spcPts val="0"/>
              </a:spcBef>
              <a:spcAft>
                <a:spcPts val="0"/>
              </a:spcAft>
              <a:buSzPts val="1280"/>
              <a:buAutoNum type="alphaLcPeriod"/>
            </a:pPr>
            <a:r>
              <a:rPr lang="vi" sz="1280"/>
              <a:t>Gradient Boosting tốt nhất với RMSE  thấp nhất</a:t>
            </a:r>
            <a:endParaRPr sz="1280"/>
          </a:p>
          <a:p>
            <a:pPr indent="-309880" lvl="0" marL="457200" rtl="0" algn="l">
              <a:lnSpc>
                <a:spcPct val="105000"/>
              </a:lnSpc>
              <a:spcBef>
                <a:spcPts val="0"/>
              </a:spcBef>
              <a:spcAft>
                <a:spcPts val="0"/>
              </a:spcAft>
              <a:buSzPts val="1280"/>
              <a:buAutoNum type="arabicPeriod"/>
            </a:pPr>
            <a:r>
              <a:rPr b="1" lang="vi" sz="1280"/>
              <a:t>R squared (R2)</a:t>
            </a:r>
            <a:endParaRPr b="1" sz="1280"/>
          </a:p>
          <a:p>
            <a:pPr indent="-309880" lvl="1" marL="914400" rtl="0" algn="l">
              <a:lnSpc>
                <a:spcPct val="105000"/>
              </a:lnSpc>
              <a:spcBef>
                <a:spcPts val="0"/>
              </a:spcBef>
              <a:spcAft>
                <a:spcPts val="0"/>
              </a:spcAft>
              <a:buSzPts val="1280"/>
              <a:buAutoNum type="alphaLcPeriod"/>
            </a:pPr>
            <a:r>
              <a:rPr lang="vi" sz="1280"/>
              <a:t>Gradient Boosting cũng có chỉ số R2 cao nhất với 0.48 điểm</a:t>
            </a:r>
            <a:endParaRPr sz="1280"/>
          </a:p>
          <a:p>
            <a:pPr indent="0" lvl="0" marL="0" rtl="0" algn="l">
              <a:lnSpc>
                <a:spcPct val="105000"/>
              </a:lnSpc>
              <a:spcBef>
                <a:spcPts val="1200"/>
              </a:spcBef>
              <a:spcAft>
                <a:spcPts val="1200"/>
              </a:spcAft>
              <a:buNone/>
            </a:pPr>
            <a:r>
              <a:rPr lang="vi" sz="1280"/>
              <a:t>=&gt; Sẽ sử dụng </a:t>
            </a:r>
            <a:r>
              <a:rPr b="1" lang="vi" sz="1280"/>
              <a:t>Gradient Boosting</a:t>
            </a:r>
            <a:r>
              <a:rPr lang="vi" sz="1280"/>
              <a:t> làm model để dự đoán mức lương</a:t>
            </a:r>
            <a:endParaRPr sz="1280"/>
          </a:p>
        </p:txBody>
      </p:sp>
      <p:sp>
        <p:nvSpPr>
          <p:cNvPr id="266" name="Google Shape;266;p39"/>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67" name="Google Shape;267;p39"/>
          <p:cNvPicPr preferRelativeResize="0"/>
          <p:nvPr/>
        </p:nvPicPr>
        <p:blipFill>
          <a:blip r:embed="rId3">
            <a:alphaModFix/>
          </a:blip>
          <a:stretch>
            <a:fillRect/>
          </a:stretch>
        </p:blipFill>
        <p:spPr>
          <a:xfrm>
            <a:off x="4299225" y="1412325"/>
            <a:ext cx="4798200" cy="264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a:t>
            </a:r>
            <a:r>
              <a:rPr lang="vi"/>
              <a:t>.  K</a:t>
            </a:r>
            <a:r>
              <a:rPr lang="vi"/>
              <a:t>ết quả</a:t>
            </a:r>
            <a:endParaRPr/>
          </a:p>
        </p:txBody>
      </p:sp>
      <p:sp>
        <p:nvSpPr>
          <p:cNvPr id="273" name="Google Shape;273;p40"/>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Gradient Boosting</a:t>
            </a:r>
            <a:endParaRPr sz="1280"/>
          </a:p>
          <a:p>
            <a:pPr indent="-309880" lvl="0" marL="457200" rtl="0" algn="l">
              <a:lnSpc>
                <a:spcPct val="105000"/>
              </a:lnSpc>
              <a:spcBef>
                <a:spcPts val="1200"/>
              </a:spcBef>
              <a:spcAft>
                <a:spcPts val="0"/>
              </a:spcAft>
              <a:buSzPts val="1280"/>
              <a:buChar char="●"/>
            </a:pPr>
            <a:r>
              <a:rPr lang="vi" sz="1280"/>
              <a:t>Mean Absolute Error (MAE): 3.027.166</a:t>
            </a:r>
            <a:endParaRPr sz="1280"/>
          </a:p>
          <a:p>
            <a:pPr indent="-309880" lvl="0" marL="457200" rtl="0" algn="l">
              <a:lnSpc>
                <a:spcPct val="105000"/>
              </a:lnSpc>
              <a:spcBef>
                <a:spcPts val="0"/>
              </a:spcBef>
              <a:spcAft>
                <a:spcPts val="0"/>
              </a:spcAft>
              <a:buSzPts val="1280"/>
              <a:buChar char="●"/>
            </a:pPr>
            <a:r>
              <a:rPr lang="vi" sz="1280"/>
              <a:t>Mean Squared Error (MSE): 2.224.240.196.4216</a:t>
            </a:r>
            <a:endParaRPr sz="1280"/>
          </a:p>
          <a:p>
            <a:pPr indent="-309880" lvl="0" marL="457200" rtl="0" algn="l">
              <a:lnSpc>
                <a:spcPct val="105000"/>
              </a:lnSpc>
              <a:spcBef>
                <a:spcPts val="0"/>
              </a:spcBef>
              <a:spcAft>
                <a:spcPts val="0"/>
              </a:spcAft>
              <a:buSzPts val="1280"/>
              <a:buChar char="●"/>
            </a:pPr>
            <a:r>
              <a:rPr lang="vi" sz="1280"/>
              <a:t>Root Mean Squared Error (RMSE): 4.716.185</a:t>
            </a:r>
            <a:endParaRPr sz="1280"/>
          </a:p>
          <a:p>
            <a:pPr indent="-309880" lvl="0" marL="457200" rtl="0" algn="l">
              <a:lnSpc>
                <a:spcPct val="105000"/>
              </a:lnSpc>
              <a:spcBef>
                <a:spcPts val="0"/>
              </a:spcBef>
              <a:spcAft>
                <a:spcPts val="0"/>
              </a:spcAft>
              <a:buSzPts val="1280"/>
              <a:buChar char="●"/>
            </a:pPr>
            <a:r>
              <a:rPr lang="vi" sz="1280"/>
              <a:t>R-squared (R2) Score: 0.47</a:t>
            </a:r>
            <a:endParaRPr sz="1280"/>
          </a:p>
          <a:p>
            <a:pPr indent="0" lvl="0" marL="0" rtl="0" algn="l">
              <a:lnSpc>
                <a:spcPct val="105000"/>
              </a:lnSpc>
              <a:spcBef>
                <a:spcPts val="1200"/>
              </a:spcBef>
              <a:spcAft>
                <a:spcPts val="0"/>
              </a:spcAft>
              <a:buNone/>
            </a:pPr>
            <a:r>
              <a:t/>
            </a:r>
            <a:endParaRPr sz="1280"/>
          </a:p>
          <a:p>
            <a:pPr indent="0" lvl="0" marL="0" rtl="0" algn="l">
              <a:lnSpc>
                <a:spcPct val="105000"/>
              </a:lnSpc>
              <a:spcBef>
                <a:spcPts val="1200"/>
              </a:spcBef>
              <a:spcAft>
                <a:spcPts val="1200"/>
              </a:spcAft>
              <a:buNone/>
            </a:pPr>
            <a:r>
              <a:rPr lang="vi" sz="1280"/>
              <a:t>Mức sai lệch trung bình trong dự đoán mức lương trong khoảng </a:t>
            </a:r>
            <a:r>
              <a:rPr b="1" lang="vi" sz="1280"/>
              <a:t>3.027.166 - 4.716.185 VND</a:t>
            </a:r>
            <a:endParaRPr b="1" sz="1280"/>
          </a:p>
        </p:txBody>
      </p:sp>
      <p:sp>
        <p:nvSpPr>
          <p:cNvPr id="274" name="Google Shape;274;p40"/>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75" name="Google Shape;275;p40"/>
          <p:cNvSpPr txBox="1"/>
          <p:nvPr>
            <p:ph idx="1" type="body"/>
          </p:nvPr>
        </p:nvSpPr>
        <p:spPr>
          <a:xfrm>
            <a:off x="4499875"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Mô hình</a:t>
            </a:r>
            <a:endParaRPr sz="1280"/>
          </a:p>
          <a:p>
            <a:pPr indent="-309880" lvl="0" marL="457200" rtl="0" algn="l">
              <a:lnSpc>
                <a:spcPct val="105000"/>
              </a:lnSpc>
              <a:spcBef>
                <a:spcPts val="1200"/>
              </a:spcBef>
              <a:spcAft>
                <a:spcPts val="0"/>
              </a:spcAft>
              <a:buSzPts val="1280"/>
              <a:buChar char="●"/>
            </a:pPr>
            <a:r>
              <a:rPr lang="vi" sz="1280"/>
              <a:t>Thích hợp để dự </a:t>
            </a:r>
            <a:r>
              <a:rPr lang="vi" sz="1280"/>
              <a:t>đoán các việc làm junior, mid-level ở các thành phố lớn (Hồ Chí Minh, Hà Nội)</a:t>
            </a:r>
            <a:endParaRPr sz="128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4.  Kết quả</a:t>
            </a:r>
            <a:endParaRPr/>
          </a:p>
        </p:txBody>
      </p:sp>
      <p:sp>
        <p:nvSpPr>
          <p:cNvPr id="281" name="Google Shape;281;p41"/>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vi" sz="1280" u="sng"/>
              <a:t>Test mức chênh lệch giữa y_pred và y_test</a:t>
            </a:r>
            <a:endParaRPr b="1" sz="1280"/>
          </a:p>
          <a:p>
            <a:pPr indent="0" lvl="0" marL="0" rtl="0" algn="l">
              <a:lnSpc>
                <a:spcPct val="105000"/>
              </a:lnSpc>
              <a:spcBef>
                <a:spcPts val="1200"/>
              </a:spcBef>
              <a:spcAft>
                <a:spcPts val="1200"/>
              </a:spcAft>
              <a:buNone/>
            </a:pPr>
            <a:r>
              <a:rPr lang="vi" sz="1280"/>
              <a:t>Trung bình, Mức lương được dự đoán sẽ </a:t>
            </a:r>
            <a:r>
              <a:rPr b="1" lang="vi" sz="1280"/>
              <a:t>chênh lệch trong khoảng - 3.500.000 tới + 3.500.000 VND</a:t>
            </a:r>
            <a:r>
              <a:rPr lang="vi" sz="1280"/>
              <a:t> với mức lương thực tế.</a:t>
            </a:r>
            <a:endParaRPr sz="1280"/>
          </a:p>
        </p:txBody>
      </p:sp>
      <p:sp>
        <p:nvSpPr>
          <p:cNvPr id="282" name="Google Shape;282;p41"/>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283" name="Google Shape;283;p41"/>
          <p:cNvPicPr preferRelativeResize="0"/>
          <p:nvPr/>
        </p:nvPicPr>
        <p:blipFill>
          <a:blip r:embed="rId3">
            <a:alphaModFix/>
          </a:blip>
          <a:stretch>
            <a:fillRect/>
          </a:stretch>
        </p:blipFill>
        <p:spPr>
          <a:xfrm>
            <a:off x="4137100" y="1468825"/>
            <a:ext cx="5052375" cy="321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a:pPr>
            <a:r>
              <a:rPr b="1" lang="vi"/>
              <a:t>Câu chuyện và mục đích xây dựng mô hình</a:t>
            </a:r>
            <a:endParaRPr b="1"/>
          </a:p>
        </p:txBody>
      </p:sp>
      <p:sp>
        <p:nvSpPr>
          <p:cNvPr id="75" name="Google Shape;75;p15"/>
          <p:cNvSpPr/>
          <p:nvPr/>
        </p:nvSpPr>
        <p:spPr>
          <a:xfrm rot="-9249658">
            <a:off x="-242000" y="451410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87" name="Shape 287"/>
        <p:cNvGrpSpPr/>
        <p:nvPr/>
      </p:nvGrpSpPr>
      <p:grpSpPr>
        <a:xfrm>
          <a:off x="0" y="0"/>
          <a:ext cx="0" cy="0"/>
          <a:chOff x="0" y="0"/>
          <a:chExt cx="0" cy="0"/>
        </a:xfrm>
      </p:grpSpPr>
      <p:sp>
        <p:nvSpPr>
          <p:cNvPr id="288" name="Google Shape;288;p42"/>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Thanks for l</a:t>
            </a:r>
            <a:r>
              <a:rPr lang="vi"/>
              <a:t>istening.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a:pPr>
            <a:r>
              <a:rPr lang="vi"/>
              <a:t>Câu chuyện và mục đích xây dựng mô hình</a:t>
            </a:r>
            <a:endParaRPr/>
          </a:p>
        </p:txBody>
      </p:sp>
      <p:sp>
        <p:nvSpPr>
          <p:cNvPr id="81" name="Google Shape;81;p16"/>
          <p:cNvSpPr txBox="1"/>
          <p:nvPr>
            <p:ph idx="1" type="body"/>
          </p:nvPr>
        </p:nvSpPr>
        <p:spPr>
          <a:xfrm>
            <a:off x="311700" y="1468825"/>
            <a:ext cx="41142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500"/>
              <a:t>Công ty G</a:t>
            </a:r>
            <a:r>
              <a:rPr lang="vi" sz="1500"/>
              <a:t>, qua </a:t>
            </a:r>
            <a:r>
              <a:rPr b="1" lang="vi" sz="1500"/>
              <a:t>trang web tuyển dụng G.com</a:t>
            </a:r>
            <a:r>
              <a:rPr lang="vi" sz="1500"/>
              <a:t>, chính là cầu nối việc làm giữa nhà tuyển dụng và ứng viên.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vi" sz="1500"/>
              <a:t>Trong quá trình tuyển dụng, </a:t>
            </a:r>
            <a:r>
              <a:rPr b="1" lang="vi" sz="1500"/>
              <a:t>mức lương không chỉ là yếu tố quyết định mà còn là lợi ích quan trọng nhất thu hút nhân tài</a:t>
            </a:r>
            <a:r>
              <a:rPr lang="vi" sz="1500"/>
              <a:t>. </a:t>
            </a:r>
            <a:endParaRPr sz="1500"/>
          </a:p>
        </p:txBody>
      </p:sp>
      <p:pic>
        <p:nvPicPr>
          <p:cNvPr id="82" name="Google Shape;82;p16"/>
          <p:cNvPicPr preferRelativeResize="0"/>
          <p:nvPr/>
        </p:nvPicPr>
        <p:blipFill>
          <a:blip r:embed="rId3">
            <a:alphaModFix/>
          </a:blip>
          <a:stretch>
            <a:fillRect/>
          </a:stretch>
        </p:blipFill>
        <p:spPr>
          <a:xfrm>
            <a:off x="4572000" y="1595125"/>
            <a:ext cx="4267200" cy="2438400"/>
          </a:xfrm>
          <a:prstGeom prst="rect">
            <a:avLst/>
          </a:prstGeom>
          <a:noFill/>
          <a:ln>
            <a:noFill/>
          </a:ln>
        </p:spPr>
      </p:pic>
      <p:sp>
        <p:nvSpPr>
          <p:cNvPr id="83" name="Google Shape;83;p16"/>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a:pPr>
            <a:r>
              <a:rPr lang="vi"/>
              <a:t>Câu chuyện và mục đích xây dựng mô hình</a:t>
            </a:r>
            <a:endParaRPr/>
          </a:p>
        </p:txBody>
      </p:sp>
      <p:sp>
        <p:nvSpPr>
          <p:cNvPr id="89" name="Google Shape;89;p17"/>
          <p:cNvSpPr txBox="1"/>
          <p:nvPr>
            <p:ph idx="1" type="body"/>
          </p:nvPr>
        </p:nvSpPr>
        <p:spPr>
          <a:xfrm>
            <a:off x="311700" y="1468825"/>
            <a:ext cx="4248900" cy="3099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vi" sz="1500"/>
              <a:t>Để </a:t>
            </a:r>
            <a:r>
              <a:rPr b="1" lang="vi" sz="1500"/>
              <a:t>giúp doanh nghiệp xác định mức lương hấp dẫn trên thị trường</a:t>
            </a:r>
            <a:r>
              <a:rPr lang="vi" sz="1500"/>
              <a:t>, Công ty G đã xây dựng một mô hình dự đoán dựa trên dữ liệu của hàng nghìn việc làm trên G.com.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1200"/>
              </a:spcAft>
              <a:buNone/>
            </a:pPr>
            <a:r>
              <a:rPr lang="vi" sz="1500"/>
              <a:t>Mô hình này không chỉ là công cụ quyết định linh hoạt mà còn </a:t>
            </a:r>
            <a:r>
              <a:rPr b="1" lang="vi" sz="1500"/>
              <a:t>hỗ trợ nhà tuyển dụng điều chỉnh mức lương tuyển dụng sao cho phù hợp với thị trường và cạnh tranh</a:t>
            </a:r>
            <a:r>
              <a:rPr lang="vi" sz="1500"/>
              <a:t> vượt trội trong ngành.</a:t>
            </a:r>
            <a:endParaRPr sz="1500"/>
          </a:p>
        </p:txBody>
      </p:sp>
      <p:pic>
        <p:nvPicPr>
          <p:cNvPr id="90" name="Google Shape;90;p17"/>
          <p:cNvPicPr preferRelativeResize="0"/>
          <p:nvPr/>
        </p:nvPicPr>
        <p:blipFill>
          <a:blip r:embed="rId3">
            <a:alphaModFix/>
          </a:blip>
          <a:stretch>
            <a:fillRect/>
          </a:stretch>
        </p:blipFill>
        <p:spPr>
          <a:xfrm>
            <a:off x="4882700" y="1574075"/>
            <a:ext cx="4119450" cy="2319250"/>
          </a:xfrm>
          <a:prstGeom prst="rect">
            <a:avLst/>
          </a:prstGeom>
          <a:noFill/>
          <a:ln>
            <a:noFill/>
          </a:ln>
        </p:spPr>
      </p:pic>
      <p:sp>
        <p:nvSpPr>
          <p:cNvPr id="91" name="Google Shape;91;p17"/>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startAt="2"/>
            </a:pPr>
            <a:r>
              <a:rPr b="1" lang="vi"/>
              <a:t>Bộ dữ l</a:t>
            </a:r>
            <a:r>
              <a:rPr b="1" lang="vi"/>
              <a:t>iệu</a:t>
            </a:r>
            <a:endParaRPr b="1"/>
          </a:p>
        </p:txBody>
      </p:sp>
      <p:sp>
        <p:nvSpPr>
          <p:cNvPr id="97" name="Google Shape;97;p18"/>
          <p:cNvSpPr/>
          <p:nvPr/>
        </p:nvSpPr>
        <p:spPr>
          <a:xfrm rot="-9249658">
            <a:off x="-242000" y="451410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startAt="2"/>
            </a:pPr>
            <a:r>
              <a:rPr lang="vi"/>
              <a:t>Bộ dữ liệu</a:t>
            </a:r>
            <a:endParaRPr/>
          </a:p>
        </p:txBody>
      </p:sp>
      <p:sp>
        <p:nvSpPr>
          <p:cNvPr id="103" name="Google Shape;103;p19"/>
          <p:cNvSpPr txBox="1"/>
          <p:nvPr>
            <p:ph idx="1" type="body"/>
          </p:nvPr>
        </p:nvSpPr>
        <p:spPr>
          <a:xfrm>
            <a:off x="311700" y="1468825"/>
            <a:ext cx="3999900" cy="3099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vi" u="sng"/>
              <a:t>Bộ dữ l</a:t>
            </a:r>
            <a:r>
              <a:rPr b="1" lang="vi" u="sng"/>
              <a:t>iệu bao gồm 17.480 dòng và 18 cột:</a:t>
            </a:r>
            <a:endParaRPr b="1" u="sng"/>
          </a:p>
          <a:p>
            <a:pPr indent="-310832" lvl="0" marL="457200" rtl="0" algn="l">
              <a:spcBef>
                <a:spcPts val="1200"/>
              </a:spcBef>
              <a:spcAft>
                <a:spcPts val="0"/>
              </a:spcAft>
              <a:buSzPct val="100000"/>
              <a:buAutoNum type="arabicPeriod"/>
            </a:pPr>
            <a:r>
              <a:rPr b="1" lang="vi"/>
              <a:t>Job Role</a:t>
            </a:r>
            <a:r>
              <a:rPr lang="vi"/>
              <a:t>: Tên loại công việc</a:t>
            </a:r>
            <a:endParaRPr/>
          </a:p>
          <a:p>
            <a:pPr indent="-310832" lvl="0" marL="457200" rtl="0" algn="l">
              <a:spcBef>
                <a:spcPts val="0"/>
              </a:spcBef>
              <a:spcAft>
                <a:spcPts val="0"/>
              </a:spcAft>
              <a:buSzPct val="100000"/>
              <a:buAutoNum type="arabicPeriod"/>
            </a:pPr>
            <a:r>
              <a:rPr b="1" lang="vi"/>
              <a:t>Job Sub-Category</a:t>
            </a:r>
            <a:r>
              <a:rPr lang="vi"/>
              <a:t>: Tên nhóm ngành của công việc</a:t>
            </a:r>
            <a:endParaRPr/>
          </a:p>
          <a:p>
            <a:pPr indent="-310832" lvl="0" marL="457200" rtl="0" algn="l">
              <a:spcBef>
                <a:spcPts val="0"/>
              </a:spcBef>
              <a:spcAft>
                <a:spcPts val="0"/>
              </a:spcAft>
              <a:buSzPct val="100000"/>
              <a:buAutoNum type="arabicPeriod"/>
            </a:pPr>
            <a:r>
              <a:rPr b="1" lang="vi"/>
              <a:t>Job Category:</a:t>
            </a:r>
            <a:r>
              <a:rPr lang="vi"/>
              <a:t> Tên ngành của công việc</a:t>
            </a:r>
            <a:endParaRPr/>
          </a:p>
          <a:p>
            <a:pPr indent="-310832" lvl="0" marL="457200" rtl="0" algn="l">
              <a:spcBef>
                <a:spcPts val="0"/>
              </a:spcBef>
              <a:spcAft>
                <a:spcPts val="0"/>
              </a:spcAft>
              <a:buSzPct val="100000"/>
              <a:buAutoNum type="arabicPeriod"/>
            </a:pPr>
            <a:r>
              <a:rPr b="1" lang="vi"/>
              <a:t>Education Level</a:t>
            </a:r>
            <a:r>
              <a:rPr lang="vi"/>
              <a:t>: Trình độ học vấn yêu cầu</a:t>
            </a:r>
            <a:endParaRPr/>
          </a:p>
          <a:p>
            <a:pPr indent="-310832" lvl="0" marL="457200" rtl="0" algn="l">
              <a:spcBef>
                <a:spcPts val="0"/>
              </a:spcBef>
              <a:spcAft>
                <a:spcPts val="0"/>
              </a:spcAft>
              <a:buSzPct val="100000"/>
              <a:buAutoNum type="arabicPeriod"/>
            </a:pPr>
            <a:r>
              <a:rPr b="1" lang="vi"/>
              <a:t>Is Remote</a:t>
            </a:r>
            <a:r>
              <a:rPr lang="vi"/>
              <a:t>: Có phải công việc remote không</a:t>
            </a:r>
            <a:endParaRPr/>
          </a:p>
          <a:p>
            <a:pPr indent="-310832" lvl="0" marL="457200" rtl="0" algn="l">
              <a:spcBef>
                <a:spcPts val="0"/>
              </a:spcBef>
              <a:spcAft>
                <a:spcPts val="0"/>
              </a:spcAft>
              <a:buSzPct val="100000"/>
              <a:buAutoNum type="arabicPeriod"/>
            </a:pPr>
            <a:r>
              <a:rPr b="1" lang="vi"/>
              <a:t>Max Years Of Experienc</a:t>
            </a:r>
            <a:r>
              <a:rPr b="1" lang="vi"/>
              <a:t>e</a:t>
            </a:r>
            <a:r>
              <a:rPr lang="vi"/>
              <a:t>: </a:t>
            </a:r>
            <a:r>
              <a:rPr lang="vi"/>
              <a:t>Số năm kinh nghiệm yêu cầu tối đa</a:t>
            </a:r>
            <a:endParaRPr/>
          </a:p>
          <a:p>
            <a:pPr indent="-310832" lvl="0" marL="457200" rtl="0" algn="l">
              <a:spcBef>
                <a:spcPts val="0"/>
              </a:spcBef>
              <a:spcAft>
                <a:spcPts val="0"/>
              </a:spcAft>
              <a:buSzPct val="100000"/>
              <a:buAutoNum type="arabicPeriod"/>
            </a:pPr>
            <a:r>
              <a:rPr b="1" lang="vi"/>
              <a:t>Min Years Of Experience</a:t>
            </a:r>
            <a:r>
              <a:rPr lang="vi"/>
              <a:t>: Số năm kinh nghiệm yêu cầu tối thiểu</a:t>
            </a:r>
            <a:endParaRPr/>
          </a:p>
          <a:p>
            <a:pPr indent="-310832" lvl="0" marL="457200" rtl="0" algn="l">
              <a:spcBef>
                <a:spcPts val="0"/>
              </a:spcBef>
              <a:spcAft>
                <a:spcPts val="0"/>
              </a:spcAft>
              <a:buSzPct val="100000"/>
              <a:buAutoNum type="arabicPeriod"/>
            </a:pPr>
            <a:r>
              <a:rPr b="1" lang="vi"/>
              <a:t>Type</a:t>
            </a:r>
            <a:r>
              <a:rPr lang="vi"/>
              <a:t>: Loại hình công việc</a:t>
            </a:r>
            <a:endParaRPr/>
          </a:p>
          <a:p>
            <a:pPr indent="-310832" lvl="0" marL="457200" rtl="0" algn="l">
              <a:spcBef>
                <a:spcPts val="0"/>
              </a:spcBef>
              <a:spcAft>
                <a:spcPts val="0"/>
              </a:spcAft>
              <a:buSzPct val="100000"/>
              <a:buAutoNum type="arabicPeriod"/>
            </a:pPr>
            <a:r>
              <a:rPr b="1" lang="vi"/>
              <a:t>Cities_Name</a:t>
            </a:r>
            <a:r>
              <a:rPr lang="vi"/>
              <a:t>: Tên thành phố của công việc</a:t>
            </a:r>
            <a:endParaRPr/>
          </a:p>
        </p:txBody>
      </p:sp>
      <p:sp>
        <p:nvSpPr>
          <p:cNvPr id="104" name="Google Shape;104;p19"/>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fontScale="92500" lnSpcReduction="10000"/>
          </a:bodyPr>
          <a:lstStyle/>
          <a:p>
            <a:pPr indent="-310832" lvl="0" marL="457200" marR="0" rtl="0" algn="l">
              <a:lnSpc>
                <a:spcPct val="115000"/>
              </a:lnSpc>
              <a:spcBef>
                <a:spcPts val="0"/>
              </a:spcBef>
              <a:spcAft>
                <a:spcPts val="0"/>
              </a:spcAft>
              <a:buSzPct val="100000"/>
              <a:buAutoNum type="arabicPeriod" startAt="10"/>
            </a:pPr>
            <a:r>
              <a:rPr b="1" lang="vi"/>
              <a:t>Job Salaries_Average:</a:t>
            </a:r>
            <a:r>
              <a:rPr lang="vi"/>
              <a:t> Mức lương trung bình</a:t>
            </a:r>
            <a:endParaRPr/>
          </a:p>
          <a:p>
            <a:pPr indent="-310832" lvl="0" marL="457200" marR="0" rtl="0" algn="l">
              <a:lnSpc>
                <a:spcPct val="115000"/>
              </a:lnSpc>
              <a:spcBef>
                <a:spcPts val="0"/>
              </a:spcBef>
              <a:spcAft>
                <a:spcPts val="0"/>
              </a:spcAft>
              <a:buSzPct val="100000"/>
              <a:buAutoNum type="arabicPeriod" startAt="10"/>
            </a:pPr>
            <a:r>
              <a:rPr b="1" lang="vi"/>
              <a:t>Job Salaries_Salary Type: </a:t>
            </a:r>
            <a:r>
              <a:rPr lang="vi"/>
              <a:t>Loại lương (Basic, Đã kèm bonus)</a:t>
            </a:r>
            <a:endParaRPr/>
          </a:p>
          <a:p>
            <a:pPr indent="-310832" lvl="0" marL="457200" marR="0" rtl="0" algn="l">
              <a:lnSpc>
                <a:spcPct val="115000"/>
              </a:lnSpc>
              <a:spcBef>
                <a:spcPts val="0"/>
              </a:spcBef>
              <a:spcAft>
                <a:spcPts val="0"/>
              </a:spcAft>
              <a:buSzPct val="100000"/>
              <a:buAutoNum type="arabicPeriod" startAt="10"/>
            </a:pPr>
            <a:r>
              <a:rPr b="1" lang="vi"/>
              <a:t>Job Salaries_Currency Code</a:t>
            </a:r>
            <a:r>
              <a:rPr lang="vi"/>
              <a:t>: Loại tiền tệ</a:t>
            </a:r>
            <a:endParaRPr/>
          </a:p>
          <a:p>
            <a:pPr indent="-310832" lvl="0" marL="457200" marR="0" rtl="0" algn="l">
              <a:lnSpc>
                <a:spcPct val="115000"/>
              </a:lnSpc>
              <a:spcBef>
                <a:spcPts val="0"/>
              </a:spcBef>
              <a:spcAft>
                <a:spcPts val="0"/>
              </a:spcAft>
              <a:buSzPct val="100000"/>
              <a:buAutoNum type="arabicPeriod" startAt="10"/>
            </a:pPr>
            <a:r>
              <a:rPr b="1" lang="vi"/>
              <a:t>Job Salaries_Salary Mode</a:t>
            </a:r>
            <a:r>
              <a:rPr lang="vi"/>
              <a:t>: Loại hình phát lương (ngày, tháng,...)</a:t>
            </a:r>
            <a:endParaRPr/>
          </a:p>
          <a:p>
            <a:pPr indent="-310832" lvl="0" marL="457200" marR="0" rtl="0" algn="l">
              <a:lnSpc>
                <a:spcPct val="115000"/>
              </a:lnSpc>
              <a:spcBef>
                <a:spcPts val="0"/>
              </a:spcBef>
              <a:spcAft>
                <a:spcPts val="0"/>
              </a:spcAft>
              <a:buSzPct val="100000"/>
              <a:buAutoNum type="arabicPeriod" startAt="10"/>
            </a:pPr>
            <a:r>
              <a:rPr b="1" lang="vi"/>
              <a:t>Companies_Size</a:t>
            </a:r>
            <a:r>
              <a:rPr lang="vi"/>
              <a:t>: Kích thước công ty</a:t>
            </a:r>
            <a:endParaRPr/>
          </a:p>
          <a:p>
            <a:pPr indent="-310832" lvl="0" marL="457200" marR="0" rtl="0" algn="l">
              <a:lnSpc>
                <a:spcPct val="115000"/>
              </a:lnSpc>
              <a:spcBef>
                <a:spcPts val="0"/>
              </a:spcBef>
              <a:spcAft>
                <a:spcPts val="0"/>
              </a:spcAft>
              <a:buSzPct val="100000"/>
              <a:buAutoNum type="arabicPeriod" startAt="10"/>
            </a:pPr>
            <a:r>
              <a:rPr b="1" lang="vi"/>
              <a:t>Companies_Name:</a:t>
            </a:r>
            <a:r>
              <a:rPr lang="vi"/>
              <a:t> Tên công ty</a:t>
            </a:r>
            <a:endParaRPr/>
          </a:p>
          <a:p>
            <a:pPr indent="-310832" lvl="0" marL="457200" marR="0" rtl="0" algn="l">
              <a:lnSpc>
                <a:spcPct val="115000"/>
              </a:lnSpc>
              <a:spcBef>
                <a:spcPts val="0"/>
              </a:spcBef>
              <a:spcAft>
                <a:spcPts val="0"/>
              </a:spcAft>
              <a:buSzPct val="100000"/>
              <a:buAutoNum type="arabicPeriod" startAt="10"/>
            </a:pPr>
            <a:r>
              <a:rPr b="1" lang="vi"/>
              <a:t>Companies_Country Code</a:t>
            </a:r>
            <a:r>
              <a:rPr lang="vi"/>
              <a:t>: ID quốc gia của công ty</a:t>
            </a:r>
            <a:endParaRPr/>
          </a:p>
          <a:p>
            <a:pPr indent="-310832" lvl="0" marL="457200" marR="0" rtl="0" algn="l">
              <a:lnSpc>
                <a:spcPct val="115000"/>
              </a:lnSpc>
              <a:spcBef>
                <a:spcPts val="0"/>
              </a:spcBef>
              <a:spcAft>
                <a:spcPts val="0"/>
              </a:spcAft>
              <a:buSzPct val="100000"/>
              <a:buAutoNum type="arabicPeriod" startAt="10"/>
            </a:pPr>
            <a:r>
              <a:rPr b="1" lang="vi"/>
              <a:t>Industries_Name</a:t>
            </a:r>
            <a:r>
              <a:rPr lang="vi"/>
              <a:t>: Tên ngành công nghiệp của công ty</a:t>
            </a:r>
            <a:endParaRPr/>
          </a:p>
          <a:p>
            <a:pPr indent="-310832" lvl="0" marL="457200" marR="0" rtl="0" algn="l">
              <a:lnSpc>
                <a:spcPct val="115000"/>
              </a:lnSpc>
              <a:spcBef>
                <a:spcPts val="0"/>
              </a:spcBef>
              <a:spcAft>
                <a:spcPts val="0"/>
              </a:spcAft>
              <a:buSzPct val="100000"/>
              <a:buAutoNum type="arabicPeriod" startAt="10"/>
            </a:pPr>
            <a:r>
              <a:rPr b="1" lang="vi"/>
              <a:t>Companies_Cities_Name</a:t>
            </a:r>
            <a:r>
              <a:rPr lang="vi"/>
              <a:t>: Tên thành phố của công ty</a:t>
            </a:r>
            <a:endParaRPr/>
          </a:p>
        </p:txBody>
      </p:sp>
      <p:sp>
        <p:nvSpPr>
          <p:cNvPr id="105" name="Google Shape;105;p19"/>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startAt="2"/>
            </a:pPr>
            <a:r>
              <a:rPr lang="vi"/>
              <a:t>Bộ dữ liệu</a:t>
            </a:r>
            <a:endParaRPr/>
          </a:p>
        </p:txBody>
      </p:sp>
      <p:sp>
        <p:nvSpPr>
          <p:cNvPr id="111" name="Google Shape;111;p20"/>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u="sng"/>
              <a:t>Mẫu bộ dữ l</a:t>
            </a:r>
            <a:r>
              <a:rPr b="1" lang="vi" u="sng"/>
              <a:t>iệu:</a:t>
            </a:r>
            <a:endParaRPr b="1" u="sng"/>
          </a:p>
        </p:txBody>
      </p:sp>
      <p:pic>
        <p:nvPicPr>
          <p:cNvPr id="112" name="Google Shape;112;p20"/>
          <p:cNvPicPr preferRelativeResize="0"/>
          <p:nvPr/>
        </p:nvPicPr>
        <p:blipFill>
          <a:blip r:embed="rId3">
            <a:alphaModFix/>
          </a:blip>
          <a:stretch>
            <a:fillRect/>
          </a:stretch>
        </p:blipFill>
        <p:spPr>
          <a:xfrm>
            <a:off x="1212200" y="1909650"/>
            <a:ext cx="6719592" cy="2997274"/>
          </a:xfrm>
          <a:prstGeom prst="rect">
            <a:avLst/>
          </a:prstGeom>
          <a:noFill/>
          <a:ln>
            <a:noFill/>
          </a:ln>
        </p:spPr>
      </p:pic>
      <p:sp>
        <p:nvSpPr>
          <p:cNvPr id="113" name="Google Shape;113;p20"/>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arabicPeriod" startAt="2"/>
            </a:pPr>
            <a:r>
              <a:rPr lang="vi"/>
              <a:t>Bộ dữ liệu</a:t>
            </a:r>
            <a:endParaRPr/>
          </a:p>
        </p:txBody>
      </p:sp>
      <p:sp>
        <p:nvSpPr>
          <p:cNvPr id="119" name="Google Shape;119;p21"/>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vi" u="sng"/>
              <a:t>Mẫu bộ dữ liệu:</a:t>
            </a:r>
            <a:endParaRPr b="1" u="sng"/>
          </a:p>
        </p:txBody>
      </p:sp>
      <p:pic>
        <p:nvPicPr>
          <p:cNvPr id="120" name="Google Shape;120;p21"/>
          <p:cNvPicPr preferRelativeResize="0"/>
          <p:nvPr/>
        </p:nvPicPr>
        <p:blipFill>
          <a:blip r:embed="rId3">
            <a:alphaModFix/>
          </a:blip>
          <a:stretch>
            <a:fillRect/>
          </a:stretch>
        </p:blipFill>
        <p:spPr>
          <a:xfrm>
            <a:off x="1098763" y="1962275"/>
            <a:ext cx="6946474" cy="2997275"/>
          </a:xfrm>
          <a:prstGeom prst="rect">
            <a:avLst/>
          </a:prstGeom>
          <a:noFill/>
          <a:ln>
            <a:noFill/>
          </a:ln>
        </p:spPr>
      </p:pic>
      <p:sp>
        <p:nvSpPr>
          <p:cNvPr id="121" name="Google Shape;121;p21"/>
          <p:cNvSpPr/>
          <p:nvPr/>
        </p:nvSpPr>
        <p:spPr>
          <a:xfrm rot="1983249">
            <a:off x="7944450" y="-105250"/>
            <a:ext cx="1431075" cy="733500"/>
          </a:xfrm>
          <a:prstGeom prst="flowChartPunchedTap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