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75844" autoAdjust="0"/>
  </p:normalViewPr>
  <p:slideViewPr>
    <p:cSldViewPr>
      <p:cViewPr varScale="1">
        <p:scale>
          <a:sx n="55" d="100"/>
          <a:sy n="55" d="100"/>
        </p:scale>
        <p:origin x="-181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47FCD-93A6-4BE7-B832-654FCD7D5626}" type="datetimeFigureOut">
              <a:rPr lang="en-US" smtClean="0"/>
              <a:t>5/8/2014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F8C8D-9E47-44A3-A494-C5AE4D36CFDC}" type="slidenum">
              <a:rPr lang="en-US" smtClean="0"/>
              <a:t>‹#›</a:t>
            </a:fld>
            <a:endParaRPr lang="en-US"/>
          </a:p>
        </p:txBody>
      </p:sp>
    </p:spTree>
    <p:extLst>
      <p:ext uri="{BB962C8B-B14F-4D97-AF65-F5344CB8AC3E}">
        <p14:creationId xmlns:p14="http://schemas.microsoft.com/office/powerpoint/2010/main" val="215712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SQL_Server_Analysis_Servic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en.wikipedia.org/wiki/SQL_Server_Integration_Servic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aa972257%28SQL.80%29.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definition from Wiki (http://en.wikipedia.org/wiki/SQL_Server_Reporting_Services)</a:t>
            </a:r>
          </a:p>
          <a:p>
            <a:r>
              <a:rPr lang="en-US" dirty="0" smtClean="0"/>
              <a:t>SSAS</a:t>
            </a:r>
            <a:r>
              <a:rPr lang="en-US" baseline="0" dirty="0" smtClean="0"/>
              <a:t> (</a:t>
            </a:r>
            <a:r>
              <a:rPr lang="en-US" dirty="0" smtClean="0">
                <a:hlinkClick r:id="rId3" tooltip="SQL Server Analysis Services"/>
              </a:rPr>
              <a:t>SQL Server Analysis Services</a:t>
            </a:r>
            <a:r>
              <a:rPr lang="en-US" dirty="0" smtClean="0"/>
              <a:t>) : A component for online analytical processing (OLAP) and data mining. OLAP performs data aggregation and allows users to traverse from aggregations to details looking through the dimensions (such as geography or time) of data. Data mining helps users to discover patterns in data. </a:t>
            </a:r>
          </a:p>
          <a:p>
            <a:r>
              <a:rPr lang="en-US" dirty="0" smtClean="0"/>
              <a:t>SSIS</a:t>
            </a:r>
            <a:r>
              <a:rPr lang="en-US" baseline="0" dirty="0" smtClean="0"/>
              <a:t> </a:t>
            </a:r>
            <a:r>
              <a:rPr lang="en-US" dirty="0" smtClean="0"/>
              <a:t>(</a:t>
            </a:r>
            <a:r>
              <a:rPr lang="en-US" dirty="0" smtClean="0">
                <a:hlinkClick r:id="rId4" tooltip="SQL Server Integration Services"/>
              </a:rPr>
              <a:t>SQL Server Integration Services</a:t>
            </a:r>
            <a:r>
              <a:rPr lang="en-US" dirty="0" smtClean="0"/>
              <a:t>):</a:t>
            </a:r>
            <a:r>
              <a:rPr lang="en-US" baseline="0" dirty="0" smtClean="0"/>
              <a:t> </a:t>
            </a:r>
            <a:r>
              <a:rPr lang="en-US" dirty="0" smtClean="0"/>
              <a:t>A component for extracting, transforming, and loading (ETL)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SSRS</a:t>
            </a:r>
            <a:r>
              <a:rPr lang="en-US" baseline="0" dirty="0" smtClean="0"/>
              <a:t> (SQL Server Reporting Service) : SSRS </a:t>
            </a:r>
            <a:r>
              <a:rPr lang="en-US" dirty="0" smtClean="0"/>
              <a:t>provides a unique interface into Microsoft Visual Studio so that developers as well as SQL administrators can connect to SQL databases and use SSRS tools to format SQL reports in many complex ways. SSRS also provides a 'Report Builder' tool for less technical IT workers to format SQL reports of lesser complexity.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Crystal Report made by SAP Germany (</a:t>
            </a:r>
            <a:r>
              <a:rPr lang="en-US" dirty="0" smtClean="0"/>
              <a:t>to manage business operations and customer relations. Headquartered)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3</a:t>
            </a:fld>
            <a:endParaRPr lang="en-US"/>
          </a:p>
        </p:txBody>
      </p:sp>
    </p:spTree>
    <p:extLst>
      <p:ext uri="{BB962C8B-B14F-4D97-AF65-F5344CB8AC3E}">
        <p14:creationId xmlns:p14="http://schemas.microsoft.com/office/powerpoint/2010/main" val="667137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SSRS Security</a:t>
            </a:r>
            <a:r>
              <a:rPr lang="en-US" baseline="0" dirty="0" smtClean="0"/>
              <a:t>: </a:t>
            </a:r>
            <a:r>
              <a:rPr lang="en-US" dirty="0" smtClean="0"/>
              <a:t>When a user accesses the Report Manager Application or ASMX Web Services he has to authenticate with a valid domain username / password. On successful login SSRS determines the role of the user (custom or built-in ones like Browser / Content Manager, etc.) and displays only those reports / folders to which user has access.</a:t>
            </a:r>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16</a:t>
            </a:fld>
            <a:endParaRPr lang="en-US"/>
          </a:p>
        </p:txBody>
      </p:sp>
    </p:spTree>
    <p:extLst>
      <p:ext uri="{BB962C8B-B14F-4D97-AF65-F5344CB8AC3E}">
        <p14:creationId xmlns:p14="http://schemas.microsoft.com/office/powerpoint/2010/main" val="412015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17</a:t>
            </a:fld>
            <a:endParaRPr lang="en-US"/>
          </a:p>
        </p:txBody>
      </p:sp>
    </p:spTree>
    <p:extLst>
      <p:ext uri="{BB962C8B-B14F-4D97-AF65-F5344CB8AC3E}">
        <p14:creationId xmlns:p14="http://schemas.microsoft.com/office/powerpoint/2010/main" val="254236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report model is an additional layer of information that maps database tables and views into concepts that are meaningful to business users. A well-designed report model should reflect the information that business users want to report on organized in a meaningful way. </a:t>
            </a:r>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4</a:t>
            </a:fld>
            <a:endParaRPr lang="en-US"/>
          </a:p>
        </p:txBody>
      </p:sp>
    </p:spTree>
    <p:extLst>
      <p:ext uri="{BB962C8B-B14F-4D97-AF65-F5344CB8AC3E}">
        <p14:creationId xmlns:p14="http://schemas.microsoft.com/office/powerpoint/2010/main" val="37986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6</a:t>
            </a:fld>
            <a:endParaRPr lang="en-US"/>
          </a:p>
        </p:txBody>
      </p:sp>
    </p:spTree>
    <p:extLst>
      <p:ext uri="{BB962C8B-B14F-4D97-AF65-F5344CB8AC3E}">
        <p14:creationId xmlns:p14="http://schemas.microsoft.com/office/powerpoint/2010/main" val="168587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for Reporting</a:t>
            </a:r>
            <a:r>
              <a:rPr lang="en-US" baseline="0" dirty="0" smtClean="0"/>
              <a:t> Lifecycle</a:t>
            </a:r>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7</a:t>
            </a:fld>
            <a:endParaRPr lang="en-US"/>
          </a:p>
        </p:txBody>
      </p:sp>
    </p:spTree>
    <p:extLst>
      <p:ext uri="{BB962C8B-B14F-4D97-AF65-F5344CB8AC3E}">
        <p14:creationId xmlns:p14="http://schemas.microsoft.com/office/powerpoint/2010/main" val="2479466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Data Sources: ???</a:t>
            </a:r>
          </a:p>
          <a:p>
            <a:r>
              <a:rPr lang="en-US" dirty="0" smtClean="0"/>
              <a:t>Subscriptions: A subscription is a standing request to deliver a report at a specific time or in response to an event, and then to have that report presented in a way that you define. Subscriptions provide an alternative to running a report on demand (http://www.databasejournal.com/features/mssql/data-driven-subscription-in-ssrs-2008-r2.html)</a:t>
            </a:r>
          </a:p>
          <a:p>
            <a:r>
              <a:rPr lang="en-US" dirty="0" smtClean="0"/>
              <a:t>Memory</a:t>
            </a:r>
            <a:r>
              <a:rPr lang="en-US" baseline="0" dirty="0" smtClean="0"/>
              <a:t> Limits: </a:t>
            </a:r>
            <a:r>
              <a:rPr lang="en-US" dirty="0" smtClean="0">
                <a:effectLst/>
              </a:rPr>
              <a:t>The report processing uses a file system cache to adapt to memory pressure and the administrator of the SSRS is able to set min and max memory usage targets.</a:t>
            </a:r>
            <a:r>
              <a:rPr lang="en-US" baseline="0" dirty="0" smtClean="0">
                <a:effectLst/>
              </a:rPr>
              <a:t> </a:t>
            </a:r>
            <a:r>
              <a:rPr lang="en-US" dirty="0" smtClean="0">
                <a:effectLst/>
              </a:rPr>
              <a:t>In SSRS 2005 the reports were memory bound, i.e. a request for a large dataset could cause ‘out of memory exception’ or fail other reports; in SSRS2008 when a report is run, only the first page is rendered and expressions are not rendered until the page which contains them is requested</a:t>
            </a:r>
          </a:p>
          <a:p>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9</a:t>
            </a:fld>
            <a:endParaRPr lang="en-US"/>
          </a:p>
        </p:txBody>
      </p:sp>
    </p:spTree>
    <p:extLst>
      <p:ext uri="{BB962C8B-B14F-4D97-AF65-F5344CB8AC3E}">
        <p14:creationId xmlns:p14="http://schemas.microsoft.com/office/powerpoint/2010/main" val="305062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10</a:t>
            </a:fld>
            <a:endParaRPr lang="en-US"/>
          </a:p>
        </p:txBody>
      </p:sp>
    </p:spTree>
    <p:extLst>
      <p:ext uri="{BB962C8B-B14F-4D97-AF65-F5344CB8AC3E}">
        <p14:creationId xmlns:p14="http://schemas.microsoft.com/office/powerpoint/2010/main" val="25902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http://nirajrules.wordpress.com/2009/12/29/sql-server-reporting-services-ssrs-architecture-overview/</a:t>
            </a:r>
          </a:p>
          <a:p>
            <a:r>
              <a:rPr lang="en-US" dirty="0" smtClean="0"/>
              <a:t>- when you install SSRS it creates Report Server Databases in your SQL Server Instance. These </a:t>
            </a:r>
            <a:r>
              <a:rPr lang="en-US" dirty="0" smtClean="0">
                <a:hlinkClick r:id="rId3"/>
              </a:rPr>
              <a:t>databases</a:t>
            </a:r>
            <a:r>
              <a:rPr lang="en-US" dirty="0" smtClean="0"/>
              <a:t> are </a:t>
            </a:r>
            <a:r>
              <a:rPr lang="en-US" dirty="0" err="1" smtClean="0"/>
              <a:t>ReportServerDB</a:t>
            </a:r>
            <a:r>
              <a:rPr lang="en-US" dirty="0" smtClean="0"/>
              <a:t> and </a:t>
            </a:r>
            <a:r>
              <a:rPr lang="en-US" dirty="0" err="1" smtClean="0"/>
              <a:t>ReportServerTempDB</a:t>
            </a:r>
            <a:r>
              <a:rPr lang="en-US" dirty="0" smtClean="0"/>
              <a:t> which are used to store report configurations and other things including Caching, Session, etc. that improvise the overall performance</a:t>
            </a:r>
            <a:endParaRPr lang="en-US" dirty="0"/>
          </a:p>
        </p:txBody>
      </p:sp>
      <p:sp>
        <p:nvSpPr>
          <p:cNvPr id="4" name="Slide Number Placeholder 3"/>
          <p:cNvSpPr>
            <a:spLocks noGrp="1"/>
          </p:cNvSpPr>
          <p:nvPr>
            <p:ph type="sldNum" sz="quarter" idx="10"/>
          </p:nvPr>
        </p:nvSpPr>
        <p:spPr/>
        <p:txBody>
          <a:bodyPr/>
          <a:lstStyle/>
          <a:p>
            <a:fld id="{15EF8C8D-9E47-44A3-A494-C5AE4D36CFDC}" type="slidenum">
              <a:rPr lang="en-US" smtClean="0"/>
              <a:t>11</a:t>
            </a:fld>
            <a:endParaRPr lang="en-US"/>
          </a:p>
        </p:txBody>
      </p:sp>
    </p:spTree>
    <p:extLst>
      <p:ext uri="{BB962C8B-B14F-4D97-AF65-F5344CB8AC3E}">
        <p14:creationId xmlns:p14="http://schemas.microsoft.com/office/powerpoint/2010/main" val="235337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Font typeface="+mj-lt"/>
              <a:buAutoNum type="arabicPeriod"/>
            </a:pPr>
            <a:endParaRPr lang="en-US" sz="2800" b="1" dirty="0" smtClean="0"/>
          </a:p>
        </p:txBody>
      </p:sp>
      <p:sp>
        <p:nvSpPr>
          <p:cNvPr id="4" name="Slide Number Placeholder 3"/>
          <p:cNvSpPr>
            <a:spLocks noGrp="1"/>
          </p:cNvSpPr>
          <p:nvPr>
            <p:ph type="sldNum" sz="quarter" idx="10"/>
          </p:nvPr>
        </p:nvSpPr>
        <p:spPr/>
        <p:txBody>
          <a:bodyPr/>
          <a:lstStyle/>
          <a:p>
            <a:fld id="{15EF8C8D-9E47-44A3-A494-C5AE4D36CFDC}" type="slidenum">
              <a:rPr lang="en-US" smtClean="0"/>
              <a:t>12</a:t>
            </a:fld>
            <a:endParaRPr lang="en-US"/>
          </a:p>
        </p:txBody>
      </p:sp>
    </p:spTree>
    <p:extLst>
      <p:ext uri="{BB962C8B-B14F-4D97-AF65-F5344CB8AC3E}">
        <p14:creationId xmlns:p14="http://schemas.microsoft.com/office/powerpoint/2010/main" val="125864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Report Builder </a:t>
            </a:r>
            <a:r>
              <a:rPr lang="en-US" dirty="0" smtClean="0"/>
              <a:t>is a another tool which is targeted at business users who want to generate custom reports on fly</a:t>
            </a:r>
          </a:p>
          <a:p>
            <a:r>
              <a:rPr lang="en-US" b="0" dirty="0" smtClean="0"/>
              <a:t>Report Model </a:t>
            </a:r>
            <a:r>
              <a:rPr lang="en-US" dirty="0" smtClean="0"/>
              <a:t>is the base for report creation with Report Builder. </a:t>
            </a:r>
          </a:p>
          <a:p>
            <a:r>
              <a:rPr lang="en-US" b="0" dirty="0" smtClean="0"/>
              <a:t>RDL</a:t>
            </a:r>
            <a:endParaRPr lang="en-US" b="0" dirty="0" smtClean="0"/>
          </a:p>
        </p:txBody>
      </p:sp>
      <p:sp>
        <p:nvSpPr>
          <p:cNvPr id="4" name="Slide Number Placeholder 3"/>
          <p:cNvSpPr>
            <a:spLocks noGrp="1"/>
          </p:cNvSpPr>
          <p:nvPr>
            <p:ph type="sldNum" sz="quarter" idx="10"/>
          </p:nvPr>
        </p:nvSpPr>
        <p:spPr/>
        <p:txBody>
          <a:bodyPr/>
          <a:lstStyle/>
          <a:p>
            <a:fld id="{15EF8C8D-9E47-44A3-A494-C5AE4D36CFDC}" type="slidenum">
              <a:rPr lang="en-US" smtClean="0"/>
              <a:t>15</a:t>
            </a:fld>
            <a:endParaRPr lang="en-US"/>
          </a:p>
        </p:txBody>
      </p:sp>
    </p:spTree>
    <p:extLst>
      <p:ext uri="{BB962C8B-B14F-4D97-AF65-F5344CB8AC3E}">
        <p14:creationId xmlns:p14="http://schemas.microsoft.com/office/powerpoint/2010/main" val="310356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090FB3C-6FF1-4326-AFB3-31545493CF79}" type="datetimeFigureOut">
              <a:rPr lang="en-US" smtClean="0"/>
              <a:t>5/8/2014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AE041AA-92AD-48A9-9379-E014FB5743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90FB3C-6FF1-4326-AFB3-31545493CF79}"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90FB3C-6FF1-4326-AFB3-31545493CF79}"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90FB3C-6FF1-4326-AFB3-31545493CF79}"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90FB3C-6FF1-4326-AFB3-31545493CF79}"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041AA-92AD-48A9-9379-E014FB5743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90FB3C-6FF1-4326-AFB3-31545493CF79}"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90FB3C-6FF1-4326-AFB3-31545493CF79}" type="datetimeFigureOut">
              <a:rPr lang="en-US" smtClean="0"/>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90FB3C-6FF1-4326-AFB3-31545493CF79}" type="datetimeFigureOut">
              <a:rPr lang="en-US" smtClean="0"/>
              <a:t>5/8/2014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0FB3C-6FF1-4326-AFB3-31545493CF79}" type="datetimeFigureOut">
              <a:rPr lang="en-US" smtClean="0"/>
              <a:t>5/8/2014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90FB3C-6FF1-4326-AFB3-31545493CF79}"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041AA-92AD-48A9-9379-E014FB5743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90FB3C-6FF1-4326-AFB3-31545493CF79}"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AE041AA-92AD-48A9-9379-E014FB57436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90FB3C-6FF1-4326-AFB3-31545493CF79}" type="datetimeFigureOut">
              <a:rPr lang="en-US" smtClean="0"/>
              <a:t>5/8/2014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AE041AA-92AD-48A9-9379-E014FB57436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mputername/ReportServer/reportservicexxxx.asm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echnet.microsoft.com/en-us/library/cc678411.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echnet.microsoft.com/en-us/library/ms153968.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technet.microsoft.com/en-us/library/ms155362.aspx" TargetMode="External"/><Relationship Id="rId4" Type="http://schemas.openxmlformats.org/officeDocument/2006/relationships/hyperlink" Target="http://technet.microsoft.com/en-us/library/aa337090.asp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sssc1pcl00040/Repor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r>
              <a:rPr lang="en-US" sz="4300" dirty="0" smtClean="0">
                <a:latin typeface="+mn-lt"/>
              </a:rPr>
              <a:t>SQL Server Reporting Services</a:t>
            </a:r>
            <a:endParaRPr lang="en-US" sz="4300" dirty="0">
              <a:latin typeface="+mn-lt"/>
            </a:endParaRPr>
          </a:p>
        </p:txBody>
      </p:sp>
      <p:sp>
        <p:nvSpPr>
          <p:cNvPr id="3" name="Subtitle 2"/>
          <p:cNvSpPr>
            <a:spLocks noGrp="1"/>
          </p:cNvSpPr>
          <p:nvPr>
            <p:ph type="subTitle" idx="1"/>
          </p:nvPr>
        </p:nvSpPr>
        <p:spPr/>
        <p:txBody>
          <a:bodyPr/>
          <a:lstStyle/>
          <a:p>
            <a:r>
              <a:rPr lang="en-US" dirty="0" smtClean="0"/>
              <a:t>Dot Net Developer</a:t>
            </a:r>
          </a:p>
          <a:p>
            <a:r>
              <a:rPr lang="en-US" dirty="0" smtClean="0"/>
              <a:t>Oanh Nguyễn</a:t>
            </a:r>
            <a:endParaRPr lang="en-US" dirty="0"/>
          </a:p>
        </p:txBody>
      </p:sp>
    </p:spTree>
    <p:extLst>
      <p:ext uri="{BB962C8B-B14F-4D97-AF65-F5344CB8AC3E}">
        <p14:creationId xmlns:p14="http://schemas.microsoft.com/office/powerpoint/2010/main" val="2162202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dirty="0"/>
              <a:t>Web Server Requirements</a:t>
            </a:r>
            <a:br>
              <a:rPr lang="en-US" dirty="0"/>
            </a:br>
            <a:endParaRPr lang="en-US" dirty="0"/>
          </a:p>
        </p:txBody>
      </p:sp>
      <p:sp>
        <p:nvSpPr>
          <p:cNvPr id="3" name="Content Placeholder 2"/>
          <p:cNvSpPr>
            <a:spLocks noGrp="1"/>
          </p:cNvSpPr>
          <p:nvPr>
            <p:ph idx="1"/>
          </p:nvPr>
        </p:nvSpPr>
        <p:spPr/>
        <p:txBody>
          <a:bodyPr>
            <a:normAutofit/>
          </a:bodyPr>
          <a:lstStyle/>
          <a:p>
            <a:r>
              <a:rPr lang="en-US" sz="2800" dirty="0"/>
              <a:t>IIS is required for SQL 2000 and </a:t>
            </a:r>
            <a:r>
              <a:rPr lang="en-US" sz="2800" dirty="0" smtClean="0"/>
              <a:t>2005</a:t>
            </a:r>
          </a:p>
          <a:p>
            <a:r>
              <a:rPr lang="en-US" sz="2800" dirty="0"/>
              <a:t>SSRS 2008 no longer uses </a:t>
            </a:r>
            <a:r>
              <a:rPr lang="en-US" sz="2800" dirty="0" smtClean="0"/>
              <a:t>IIS</a:t>
            </a:r>
          </a:p>
          <a:p>
            <a:pPr lvl="1"/>
            <a:r>
              <a:rPr lang="en-US" sz="2800" dirty="0"/>
              <a:t>Registers its URLs with the </a:t>
            </a:r>
            <a:r>
              <a:rPr lang="en-US" sz="2800" dirty="0" smtClean="0"/>
              <a:t>HTTP.SYS </a:t>
            </a:r>
            <a:r>
              <a:rPr lang="en-US" sz="2800" dirty="0"/>
              <a:t>kernel </a:t>
            </a:r>
            <a:r>
              <a:rPr lang="en-US" sz="2800" dirty="0" smtClean="0"/>
              <a:t>driver</a:t>
            </a:r>
          </a:p>
          <a:p>
            <a:pPr lvl="1"/>
            <a:r>
              <a:rPr lang="en-US" sz="2800" dirty="0"/>
              <a:t>Simplifies install of SSRS</a:t>
            </a:r>
          </a:p>
        </p:txBody>
      </p:sp>
    </p:spTree>
    <p:extLst>
      <p:ext uri="{BB962C8B-B14F-4D97-AF65-F5344CB8AC3E}">
        <p14:creationId xmlns:p14="http://schemas.microsoft.com/office/powerpoint/2010/main" val="4175618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a:t>
            </a: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86130"/>
            <a:ext cx="4131607" cy="451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262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Overview (Cont’d)</a:t>
            </a:r>
            <a:endParaRPr lang="en-US" dirty="0"/>
          </a:p>
        </p:txBody>
      </p:sp>
      <p:sp>
        <p:nvSpPr>
          <p:cNvPr id="3" name="Content Placeholder 2"/>
          <p:cNvSpPr>
            <a:spLocks noGrp="1"/>
          </p:cNvSpPr>
          <p:nvPr>
            <p:ph idx="1"/>
          </p:nvPr>
        </p:nvSpPr>
        <p:spPr/>
        <p:txBody>
          <a:bodyPr>
            <a:normAutofit/>
          </a:bodyPr>
          <a:lstStyle/>
          <a:p>
            <a:r>
              <a:rPr lang="en-US" sz="2800" b="1" dirty="0"/>
              <a:t>Report </a:t>
            </a:r>
            <a:r>
              <a:rPr lang="en-US" sz="2800" b="1" dirty="0" smtClean="0"/>
              <a:t>Server</a:t>
            </a:r>
          </a:p>
          <a:p>
            <a:pPr lvl="1"/>
            <a:r>
              <a:rPr lang="en-US" sz="2800" dirty="0"/>
              <a:t>Web Services (.</a:t>
            </a:r>
            <a:r>
              <a:rPr lang="en-US" sz="2800" dirty="0" err="1"/>
              <a:t>asmx</a:t>
            </a:r>
            <a:r>
              <a:rPr lang="en-US" sz="2800" dirty="0"/>
              <a:t>) which allows  applications to interact with Report Server database directly (</a:t>
            </a:r>
            <a:r>
              <a:rPr lang="en-US" sz="2800" dirty="0">
                <a:hlinkClick r:id="rId3"/>
              </a:rPr>
              <a:t>http://computername/ReportServer/reportservicexxxx.asmx</a:t>
            </a:r>
            <a:r>
              <a:rPr lang="en-US" sz="2800" dirty="0"/>
              <a:t> )</a:t>
            </a:r>
            <a:r>
              <a:rPr lang="en-US" sz="2800" b="1" dirty="0"/>
              <a:t>	</a:t>
            </a:r>
          </a:p>
          <a:p>
            <a:pPr lvl="1"/>
            <a:r>
              <a:rPr lang="en-US" sz="2800" dirty="0"/>
              <a:t>ReportingServicesService.exe  Window Service functionality also includes report processing, scheduling (auto generated reports), subscriptions (mailers), etc. </a:t>
            </a:r>
            <a:r>
              <a:rPr lang="en-US" sz="2800" b="1" dirty="0"/>
              <a:t>	</a:t>
            </a:r>
          </a:p>
          <a:p>
            <a:endParaRPr lang="en-US" sz="2800" dirty="0" smtClean="0"/>
          </a:p>
          <a:p>
            <a:endParaRPr lang="en-US" sz="2800" dirty="0"/>
          </a:p>
        </p:txBody>
      </p:sp>
    </p:spTree>
    <p:extLst>
      <p:ext uri="{BB962C8B-B14F-4D97-AF65-F5344CB8AC3E}">
        <p14:creationId xmlns:p14="http://schemas.microsoft.com/office/powerpoint/2010/main" val="99860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 (Cont’d)</a:t>
            </a:r>
          </a:p>
        </p:txBody>
      </p:sp>
      <p:sp>
        <p:nvSpPr>
          <p:cNvPr id="3" name="Content Placeholder 2"/>
          <p:cNvSpPr>
            <a:spLocks noGrp="1"/>
          </p:cNvSpPr>
          <p:nvPr>
            <p:ph idx="1"/>
          </p:nvPr>
        </p:nvSpPr>
        <p:spPr/>
        <p:txBody>
          <a:bodyPr>
            <a:normAutofit/>
          </a:bodyPr>
          <a:lstStyle/>
          <a:p>
            <a:r>
              <a:rPr lang="en-US" sz="2800" b="1" dirty="0"/>
              <a:t>Report </a:t>
            </a:r>
            <a:r>
              <a:rPr lang="en-US" sz="2800" b="1" dirty="0" smtClean="0"/>
              <a:t>Manager</a:t>
            </a:r>
          </a:p>
          <a:p>
            <a:pPr lvl="1"/>
            <a:r>
              <a:rPr lang="en-US" sz="2800" dirty="0" smtClean="0"/>
              <a:t>RM allows </a:t>
            </a:r>
            <a:r>
              <a:rPr lang="en-US" sz="2800" dirty="0"/>
              <a:t>you to manage reports in terms configuring security access, organizing them into folders </a:t>
            </a:r>
            <a:r>
              <a:rPr lang="en-US" sz="2800" dirty="0" smtClean="0"/>
              <a:t>, subscribing </a:t>
            </a:r>
            <a:r>
              <a:rPr lang="en-US" sz="2800" dirty="0"/>
              <a:t>to them, </a:t>
            </a:r>
            <a:r>
              <a:rPr lang="en-US" sz="2800" dirty="0" err="1" smtClean="0"/>
              <a:t>etc</a:t>
            </a:r>
            <a:r>
              <a:rPr lang="en-US" sz="2800" dirty="0" smtClean="0"/>
              <a:t> …</a:t>
            </a:r>
          </a:p>
          <a:p>
            <a:pPr lvl="1"/>
            <a:r>
              <a:rPr lang="en-US" sz="2800" dirty="0" smtClean="0"/>
              <a:t>Create </a:t>
            </a:r>
            <a:r>
              <a:rPr lang="en-US" sz="2800" dirty="0"/>
              <a:t>reports </a:t>
            </a:r>
            <a:r>
              <a:rPr lang="en-US" sz="2800" dirty="0" smtClean="0"/>
              <a:t>and </a:t>
            </a:r>
            <a:r>
              <a:rPr lang="en-US" sz="2800" dirty="0"/>
              <a:t>deploy them to Report Server Database using Report Manager.</a:t>
            </a:r>
            <a:endParaRPr lang="en-US" sz="2800" b="1" dirty="0" smtClean="0"/>
          </a:p>
          <a:p>
            <a:endParaRPr lang="en-US" sz="2800" b="1" dirty="0"/>
          </a:p>
        </p:txBody>
      </p:sp>
    </p:spTree>
    <p:extLst>
      <p:ext uri="{BB962C8B-B14F-4D97-AF65-F5344CB8AC3E}">
        <p14:creationId xmlns:p14="http://schemas.microsoft.com/office/powerpoint/2010/main" val="917393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 (Cont’d)</a:t>
            </a:r>
          </a:p>
        </p:txBody>
      </p:sp>
      <p:sp>
        <p:nvSpPr>
          <p:cNvPr id="3" name="Content Placeholder 2"/>
          <p:cNvSpPr>
            <a:spLocks noGrp="1"/>
          </p:cNvSpPr>
          <p:nvPr>
            <p:ph idx="1"/>
          </p:nvPr>
        </p:nvSpPr>
        <p:spPr/>
        <p:txBody>
          <a:bodyPr/>
          <a:lstStyle/>
          <a:p>
            <a:r>
              <a:rPr lang="en-US" b="1" dirty="0"/>
              <a:t>Report </a:t>
            </a:r>
            <a:r>
              <a:rPr lang="en-US" b="1" dirty="0" smtClean="0"/>
              <a:t>Designer</a:t>
            </a:r>
          </a:p>
          <a:p>
            <a:pPr lvl="1"/>
            <a:r>
              <a:rPr lang="en-US" dirty="0" smtClean="0"/>
              <a:t>Data Sources </a:t>
            </a:r>
          </a:p>
          <a:p>
            <a:pPr lvl="1"/>
            <a:r>
              <a:rPr lang="en-US" dirty="0" smtClean="0"/>
              <a:t>Data Set</a:t>
            </a:r>
          </a:p>
          <a:p>
            <a:pPr lvl="1"/>
            <a:r>
              <a:rPr lang="en-US" dirty="0" smtClean="0"/>
              <a:t>Parameters</a:t>
            </a:r>
          </a:p>
          <a:p>
            <a:pPr lvl="1"/>
            <a:r>
              <a:rPr lang="en-US" dirty="0" smtClean="0"/>
              <a:t>Field Formats</a:t>
            </a:r>
          </a:p>
          <a:p>
            <a:pPr lvl="1"/>
            <a:r>
              <a:rPr lang="en-US" dirty="0" smtClean="0"/>
              <a:t>Layout (Grouping)</a:t>
            </a:r>
            <a:endParaRPr lang="en-US" dirty="0"/>
          </a:p>
        </p:txBody>
      </p:sp>
    </p:spTree>
    <p:extLst>
      <p:ext uri="{BB962C8B-B14F-4D97-AF65-F5344CB8AC3E}">
        <p14:creationId xmlns:p14="http://schemas.microsoft.com/office/powerpoint/2010/main" val="3727309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a:t>Important Aspects of SSRS</a:t>
            </a:r>
          </a:p>
        </p:txBody>
      </p:sp>
      <p:sp>
        <p:nvSpPr>
          <p:cNvPr id="3" name="Content Placeholder 2"/>
          <p:cNvSpPr>
            <a:spLocks noGrp="1"/>
          </p:cNvSpPr>
          <p:nvPr>
            <p:ph idx="1"/>
          </p:nvPr>
        </p:nvSpPr>
        <p:spPr/>
        <p:txBody>
          <a:bodyPr>
            <a:normAutofit/>
          </a:bodyPr>
          <a:lstStyle/>
          <a:p>
            <a:r>
              <a:rPr lang="en-US" dirty="0"/>
              <a:t>Report Builder </a:t>
            </a:r>
            <a:endParaRPr lang="en-US" dirty="0" smtClean="0"/>
          </a:p>
          <a:p>
            <a:pPr lvl="1"/>
            <a:r>
              <a:rPr lang="en-US" dirty="0" smtClean="0"/>
              <a:t>Tool </a:t>
            </a:r>
            <a:r>
              <a:rPr lang="en-US" dirty="0"/>
              <a:t>which is targeted at business users who want to generate custom reports on fly</a:t>
            </a:r>
            <a:endParaRPr lang="en-US" b="1" dirty="0" smtClean="0"/>
          </a:p>
          <a:p>
            <a:r>
              <a:rPr lang="en-US" dirty="0"/>
              <a:t>Report Model </a:t>
            </a:r>
            <a:endParaRPr lang="en-US" dirty="0" smtClean="0"/>
          </a:p>
          <a:p>
            <a:pPr lvl="1"/>
            <a:r>
              <a:rPr lang="en-US" dirty="0"/>
              <a:t>It’s a simplified view of relational database targeted at business users for ad hoc report </a:t>
            </a:r>
            <a:r>
              <a:rPr lang="en-US" dirty="0" smtClean="0"/>
              <a:t>creation</a:t>
            </a:r>
          </a:p>
          <a:p>
            <a:pPr lvl="1"/>
            <a:r>
              <a:rPr lang="en-US" dirty="0"/>
              <a:t>A report model is built on top of a Data Source View (.</a:t>
            </a:r>
            <a:r>
              <a:rPr lang="en-US" dirty="0" err="1"/>
              <a:t>dsv</a:t>
            </a:r>
            <a:r>
              <a:rPr lang="en-US" dirty="0"/>
              <a:t>) that defines a logical model </a:t>
            </a:r>
            <a:r>
              <a:rPr lang="en-US" dirty="0">
                <a:hlinkClick r:id="rId3"/>
              </a:rPr>
              <a:t>based</a:t>
            </a:r>
            <a:r>
              <a:rPr lang="en-US" dirty="0"/>
              <a:t> on one or more data </a:t>
            </a:r>
            <a:r>
              <a:rPr lang="en-US" dirty="0" smtClean="0"/>
              <a:t>sources</a:t>
            </a:r>
          </a:p>
        </p:txBody>
      </p:sp>
    </p:spTree>
    <p:extLst>
      <p:ext uri="{BB962C8B-B14F-4D97-AF65-F5344CB8AC3E}">
        <p14:creationId xmlns:p14="http://schemas.microsoft.com/office/powerpoint/2010/main" val="2830780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Important Aspects of SSRS</a:t>
            </a:r>
            <a:endParaRPr lang="en-US" dirty="0"/>
          </a:p>
        </p:txBody>
      </p:sp>
      <p:sp>
        <p:nvSpPr>
          <p:cNvPr id="3" name="Content Placeholder 2"/>
          <p:cNvSpPr>
            <a:spLocks noGrp="1"/>
          </p:cNvSpPr>
          <p:nvPr>
            <p:ph idx="1"/>
          </p:nvPr>
        </p:nvSpPr>
        <p:spPr/>
        <p:txBody>
          <a:bodyPr>
            <a:normAutofit lnSpcReduction="10000"/>
          </a:bodyPr>
          <a:lstStyle/>
          <a:p>
            <a:r>
              <a:rPr lang="en-US" dirty="0"/>
              <a:t>RDL (Report Definition </a:t>
            </a:r>
            <a:r>
              <a:rPr lang="en-US" dirty="0" smtClean="0"/>
              <a:t>language)</a:t>
            </a:r>
          </a:p>
          <a:p>
            <a:pPr lvl="1"/>
            <a:r>
              <a:rPr lang="en-US" dirty="0"/>
              <a:t>XML file which stores query information, data source information, </a:t>
            </a:r>
            <a:r>
              <a:rPr lang="en-US" dirty="0" smtClean="0"/>
              <a:t>…</a:t>
            </a:r>
            <a:endParaRPr lang="en-US" dirty="0"/>
          </a:p>
          <a:p>
            <a:r>
              <a:rPr lang="en-US" dirty="0"/>
              <a:t>SSRS </a:t>
            </a:r>
            <a:r>
              <a:rPr lang="en-US" dirty="0" smtClean="0"/>
              <a:t>Security</a:t>
            </a:r>
            <a:endParaRPr lang="en-US" dirty="0"/>
          </a:p>
          <a:p>
            <a:r>
              <a:rPr lang="en-US" dirty="0"/>
              <a:t>Deploying Reports to </a:t>
            </a:r>
            <a:r>
              <a:rPr lang="en-US" dirty="0" smtClean="0"/>
              <a:t>Production</a:t>
            </a:r>
          </a:p>
          <a:p>
            <a:r>
              <a:rPr lang="en-US" dirty="0"/>
              <a:t>Integrating SSRS into your </a:t>
            </a:r>
            <a:r>
              <a:rPr lang="en-US" dirty="0" smtClean="0"/>
              <a:t>applications</a:t>
            </a:r>
          </a:p>
          <a:p>
            <a:pPr lvl="1"/>
            <a:r>
              <a:rPr lang="en-US" u="sng" dirty="0">
                <a:hlinkClick r:id="rId3"/>
              </a:rPr>
              <a:t>Integrating Reporting Services Using SOAP</a:t>
            </a:r>
            <a:endParaRPr lang="en-US" dirty="0"/>
          </a:p>
          <a:p>
            <a:pPr lvl="1"/>
            <a:r>
              <a:rPr lang="en-US" u="sng" dirty="0">
                <a:hlinkClick r:id="rId4"/>
              </a:rPr>
              <a:t>Integrating Reporting Services Using the </a:t>
            </a:r>
            <a:r>
              <a:rPr lang="en-US" u="sng" dirty="0" err="1">
                <a:hlinkClick r:id="rId4"/>
              </a:rPr>
              <a:t>ReportViewer</a:t>
            </a:r>
            <a:r>
              <a:rPr lang="en-US" u="sng" dirty="0">
                <a:hlinkClick r:id="rId4"/>
              </a:rPr>
              <a:t> Controls</a:t>
            </a:r>
            <a:endParaRPr lang="en-US" dirty="0"/>
          </a:p>
          <a:p>
            <a:pPr lvl="1"/>
            <a:r>
              <a:rPr lang="en-US" u="sng" dirty="0">
                <a:hlinkClick r:id="rId5"/>
              </a:rPr>
              <a:t>Integrating Reporting Services Using URL Access</a:t>
            </a:r>
            <a:endParaRPr lang="en-US" dirty="0"/>
          </a:p>
          <a:p>
            <a:pPr lvl="1"/>
            <a:endParaRPr lang="en-US" dirty="0"/>
          </a:p>
          <a:p>
            <a:endParaRPr lang="en-US" dirty="0"/>
          </a:p>
        </p:txBody>
      </p:sp>
    </p:spTree>
    <p:extLst>
      <p:ext uri="{BB962C8B-B14F-4D97-AF65-F5344CB8AC3E}">
        <p14:creationId xmlns:p14="http://schemas.microsoft.com/office/powerpoint/2010/main" val="1923605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dirty="0"/>
              <a:t>Deploying Reports to Production</a:t>
            </a:r>
            <a:br>
              <a:rPr lang="en-US" dirty="0"/>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89340"/>
            <a:ext cx="7696200" cy="467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766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Reports to Production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125" y="2057400"/>
            <a:ext cx="391885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958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pPr algn="ctr"/>
            <a:r>
              <a:rPr lang="en-US" sz="9600" dirty="0" smtClean="0"/>
              <a:t>DEMO</a:t>
            </a:r>
            <a:endParaRPr lang="en-US" sz="9600" dirty="0"/>
          </a:p>
        </p:txBody>
      </p:sp>
    </p:spTree>
    <p:extLst>
      <p:ext uri="{BB962C8B-B14F-4D97-AF65-F5344CB8AC3E}">
        <p14:creationId xmlns:p14="http://schemas.microsoft.com/office/powerpoint/2010/main" val="2328565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sz="3200" dirty="0" smtClean="0"/>
              <a:t>What is SSRS?</a:t>
            </a:r>
          </a:p>
          <a:p>
            <a:r>
              <a:rPr lang="en-US" sz="3200" dirty="0" smtClean="0"/>
              <a:t>History of SQL Server Reporting Services</a:t>
            </a:r>
          </a:p>
          <a:p>
            <a:pPr lvl="0"/>
            <a:r>
              <a:rPr lang="en-US" sz="3200" dirty="0" smtClean="0"/>
              <a:t>Reporting Life Cycle</a:t>
            </a:r>
          </a:p>
          <a:p>
            <a:r>
              <a:rPr lang="en-US" sz="3200" dirty="0" smtClean="0"/>
              <a:t>Architecture</a:t>
            </a:r>
          </a:p>
          <a:p>
            <a:pPr lvl="0"/>
            <a:r>
              <a:rPr lang="en-US" sz="3200" dirty="0"/>
              <a:t>Important Aspects of SSRS</a:t>
            </a:r>
          </a:p>
          <a:p>
            <a:endParaRPr lang="en-US" sz="32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9170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SSRS?</a:t>
            </a:r>
            <a:endParaRPr lang="en-US" dirty="0"/>
          </a:p>
        </p:txBody>
      </p:sp>
      <p:sp>
        <p:nvSpPr>
          <p:cNvPr id="3" name="Content Placeholder 2"/>
          <p:cNvSpPr>
            <a:spLocks noGrp="1"/>
          </p:cNvSpPr>
          <p:nvPr>
            <p:ph idx="1"/>
          </p:nvPr>
        </p:nvSpPr>
        <p:spPr/>
        <p:txBody>
          <a:bodyPr>
            <a:normAutofit/>
          </a:bodyPr>
          <a:lstStyle/>
          <a:p>
            <a:r>
              <a:rPr lang="en-US" dirty="0" smtClean="0"/>
              <a:t>Microsoft </a:t>
            </a:r>
            <a:r>
              <a:rPr lang="en-US" dirty="0"/>
              <a:t>SQL Server </a:t>
            </a:r>
            <a:r>
              <a:rPr lang="en-US" dirty="0" smtClean="0"/>
              <a:t>services: SSAS, SSIS, SSRS</a:t>
            </a:r>
            <a:endParaRPr lang="en-US" dirty="0"/>
          </a:p>
          <a:p>
            <a:r>
              <a:rPr lang="en-US" b="1" dirty="0"/>
              <a:t>SQL Server Reporting Services (SSRS)</a:t>
            </a:r>
            <a:r>
              <a:rPr lang="en-US" dirty="0"/>
              <a:t> is a server-based report generation software system from Microsoft. </a:t>
            </a:r>
          </a:p>
          <a:p>
            <a:pPr lvl="1"/>
            <a:r>
              <a:rPr lang="en-US" dirty="0" smtClean="0"/>
              <a:t>It </a:t>
            </a:r>
            <a:r>
              <a:rPr lang="en-US" dirty="0"/>
              <a:t>can </a:t>
            </a:r>
            <a:r>
              <a:rPr lang="en-US" dirty="0" smtClean="0"/>
              <a:t> be </a:t>
            </a:r>
            <a:r>
              <a:rPr lang="en-US" dirty="0"/>
              <a:t>used to prepare and deliver a variety of interactive and </a:t>
            </a:r>
            <a:r>
              <a:rPr lang="en-US" dirty="0" smtClean="0"/>
              <a:t>printed </a:t>
            </a:r>
            <a:r>
              <a:rPr lang="en-US" dirty="0"/>
              <a:t>reports</a:t>
            </a:r>
            <a:r>
              <a:rPr lang="en-US" dirty="0" smtClean="0"/>
              <a:t>.</a:t>
            </a:r>
          </a:p>
          <a:p>
            <a:pPr lvl="1"/>
            <a:r>
              <a:rPr lang="en-US" dirty="0" smtClean="0"/>
              <a:t>It </a:t>
            </a:r>
            <a:r>
              <a:rPr lang="en-US" dirty="0"/>
              <a:t>is administered via a web interface. </a:t>
            </a:r>
            <a:endParaRPr lang="en-US" dirty="0"/>
          </a:p>
          <a:p>
            <a:pPr lvl="1"/>
            <a:r>
              <a:rPr lang="en-US" dirty="0" smtClean="0"/>
              <a:t>Reporting </a:t>
            </a:r>
            <a:r>
              <a:rPr lang="en-US" dirty="0"/>
              <a:t>services features a web services interface to </a:t>
            </a:r>
            <a:r>
              <a:rPr lang="en-US" dirty="0" smtClean="0"/>
              <a:t>support </a:t>
            </a:r>
            <a:r>
              <a:rPr lang="en-US" dirty="0"/>
              <a:t>the development of custom </a:t>
            </a:r>
            <a:r>
              <a:rPr lang="en-US" dirty="0" smtClean="0"/>
              <a:t>reporting applications</a:t>
            </a:r>
            <a:endParaRPr lang="en-US" dirty="0"/>
          </a:p>
          <a:p>
            <a:pPr lvl="1"/>
            <a:endParaRPr lang="en-US" dirty="0"/>
          </a:p>
          <a:p>
            <a:endParaRPr lang="en-US" dirty="0" smtClean="0"/>
          </a:p>
          <a:p>
            <a:endParaRPr lang="en-US" dirty="0"/>
          </a:p>
        </p:txBody>
      </p:sp>
    </p:spTree>
    <p:extLst>
      <p:ext uri="{BB962C8B-B14F-4D97-AF65-F5344CB8AC3E}">
        <p14:creationId xmlns:p14="http://schemas.microsoft.com/office/powerpoint/2010/main" val="2218362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History of SQL Server Reporting Service</a:t>
            </a:r>
            <a:endParaRPr lang="en-US" sz="4800" dirty="0"/>
          </a:p>
        </p:txBody>
      </p:sp>
      <p:sp>
        <p:nvSpPr>
          <p:cNvPr id="3" name="Content Placeholder 2"/>
          <p:cNvSpPr>
            <a:spLocks noGrp="1"/>
          </p:cNvSpPr>
          <p:nvPr>
            <p:ph idx="1"/>
          </p:nvPr>
        </p:nvSpPr>
        <p:spPr/>
        <p:txBody>
          <a:bodyPr>
            <a:normAutofit/>
          </a:bodyPr>
          <a:lstStyle/>
          <a:p>
            <a:r>
              <a:rPr lang="en-US" sz="3200" dirty="0"/>
              <a:t>Originally Released in 2004 as a web release for SQL Server </a:t>
            </a:r>
            <a:r>
              <a:rPr lang="en-US" sz="3200" dirty="0" smtClean="0"/>
              <a:t>2000</a:t>
            </a:r>
          </a:p>
          <a:p>
            <a:r>
              <a:rPr lang="en-US" sz="3200" dirty="0"/>
              <a:t>Included as part of the product in SQL Server 2005 with </a:t>
            </a:r>
            <a:r>
              <a:rPr lang="en-US" sz="3200" dirty="0" smtClean="0"/>
              <a:t>many enhancements</a:t>
            </a:r>
          </a:p>
          <a:p>
            <a:pPr lvl="1"/>
            <a:r>
              <a:rPr lang="en-US" sz="3200" dirty="0" smtClean="0"/>
              <a:t>Report </a:t>
            </a:r>
            <a:r>
              <a:rPr lang="en-US" sz="3200" dirty="0"/>
              <a:t>Models and Report Builder</a:t>
            </a:r>
          </a:p>
          <a:p>
            <a:pPr lvl="1"/>
            <a:r>
              <a:rPr lang="en-US" sz="3200" dirty="0" smtClean="0"/>
              <a:t>Multi</a:t>
            </a:r>
            <a:r>
              <a:rPr lang="en-US" sz="3200" dirty="0"/>
              <a:t> </a:t>
            </a:r>
            <a:r>
              <a:rPr lang="en-US" sz="3200" dirty="0" smtClean="0"/>
              <a:t>Valued Parameters</a:t>
            </a:r>
            <a:endParaRPr lang="en-US" sz="3200" dirty="0"/>
          </a:p>
          <a:p>
            <a:pPr lvl="1"/>
            <a:r>
              <a:rPr lang="en-US" sz="3200" dirty="0"/>
              <a:t>Printing Support</a:t>
            </a:r>
          </a:p>
          <a:p>
            <a:endParaRPr lang="en-US" dirty="0"/>
          </a:p>
          <a:p>
            <a:endParaRPr lang="en-US" dirty="0"/>
          </a:p>
          <a:p>
            <a:endParaRPr lang="en-US" dirty="0"/>
          </a:p>
        </p:txBody>
      </p:sp>
    </p:spTree>
    <p:extLst>
      <p:ext uri="{BB962C8B-B14F-4D97-AF65-F5344CB8AC3E}">
        <p14:creationId xmlns:p14="http://schemas.microsoft.com/office/powerpoint/2010/main" val="281314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History of SQL Server Reporting Service</a:t>
            </a:r>
            <a:endParaRPr lang="en-US" dirty="0"/>
          </a:p>
        </p:txBody>
      </p:sp>
      <p:sp>
        <p:nvSpPr>
          <p:cNvPr id="3" name="Content Placeholder 2"/>
          <p:cNvSpPr>
            <a:spLocks noGrp="1"/>
          </p:cNvSpPr>
          <p:nvPr>
            <p:ph idx="1"/>
          </p:nvPr>
        </p:nvSpPr>
        <p:spPr>
          <a:xfrm>
            <a:off x="457200" y="1935480"/>
            <a:ext cx="8382000" cy="4389120"/>
          </a:xfrm>
        </p:spPr>
        <p:txBody>
          <a:bodyPr>
            <a:normAutofit/>
          </a:bodyPr>
          <a:lstStyle/>
          <a:p>
            <a:r>
              <a:rPr lang="en-US" sz="2800" dirty="0"/>
              <a:t>Enhanced again for inclusion in the SQL Server 2008 </a:t>
            </a:r>
            <a:r>
              <a:rPr lang="en-US" sz="2800" dirty="0" smtClean="0"/>
              <a:t>release</a:t>
            </a:r>
          </a:p>
          <a:p>
            <a:pPr lvl="1"/>
            <a:r>
              <a:rPr lang="en-US" sz="2800" dirty="0"/>
              <a:t>New </a:t>
            </a:r>
            <a:r>
              <a:rPr lang="en-US" sz="2800" dirty="0" smtClean="0"/>
              <a:t>“Tablix” </a:t>
            </a:r>
            <a:r>
              <a:rPr lang="en-US" sz="2800" dirty="0"/>
              <a:t>implementation of report elements</a:t>
            </a:r>
          </a:p>
          <a:p>
            <a:pPr lvl="1"/>
            <a:r>
              <a:rPr lang="en-US" sz="2800" dirty="0" smtClean="0"/>
              <a:t>Inclusion </a:t>
            </a:r>
            <a:r>
              <a:rPr lang="en-US" sz="2800" dirty="0"/>
              <a:t>of </a:t>
            </a:r>
            <a:r>
              <a:rPr lang="en-US" sz="2800" dirty="0" smtClean="0"/>
              <a:t> Dundas</a:t>
            </a:r>
            <a:r>
              <a:rPr lang="en-US" sz="2800" dirty="0"/>
              <a:t> </a:t>
            </a:r>
            <a:r>
              <a:rPr lang="en-US" sz="2800" dirty="0" smtClean="0"/>
              <a:t>charting </a:t>
            </a:r>
            <a:r>
              <a:rPr lang="en-US" sz="2800" dirty="0"/>
              <a:t>and gauge components</a:t>
            </a:r>
          </a:p>
          <a:p>
            <a:pPr lvl="1"/>
            <a:r>
              <a:rPr lang="en-US" sz="2800" dirty="0" smtClean="0"/>
              <a:t>Out </a:t>
            </a:r>
            <a:r>
              <a:rPr lang="en-US" sz="2800" dirty="0"/>
              <a:t>of the box support for SharePoint integration</a:t>
            </a:r>
          </a:p>
          <a:p>
            <a:pPr lvl="1"/>
            <a:r>
              <a:rPr lang="en-US" sz="2800" dirty="0" smtClean="0"/>
              <a:t>New </a:t>
            </a:r>
            <a:r>
              <a:rPr lang="en-US" sz="2800" dirty="0"/>
              <a:t>&amp; Improved Report Builder 2.0</a:t>
            </a:r>
          </a:p>
          <a:p>
            <a:endParaRPr lang="en-US" sz="2800" dirty="0"/>
          </a:p>
        </p:txBody>
      </p:sp>
    </p:spTree>
    <p:extLst>
      <p:ext uri="{BB962C8B-B14F-4D97-AF65-F5344CB8AC3E}">
        <p14:creationId xmlns:p14="http://schemas.microsoft.com/office/powerpoint/2010/main" val="66224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Reporting Lifecycle</a:t>
            </a:r>
            <a:endParaRPr lang="en-US" dirty="0"/>
          </a:p>
        </p:txBody>
      </p:sp>
      <p:sp>
        <p:nvSpPr>
          <p:cNvPr id="3" name="Content Placeholder 2"/>
          <p:cNvSpPr>
            <a:spLocks noGrp="1"/>
          </p:cNvSpPr>
          <p:nvPr>
            <p:ph idx="1"/>
          </p:nvPr>
        </p:nvSpPr>
        <p:spPr/>
        <p:txBody>
          <a:bodyPr>
            <a:normAutofit/>
          </a:bodyPr>
          <a:lstStyle/>
          <a:p>
            <a:r>
              <a:rPr lang="en-US" dirty="0" smtClean="0"/>
              <a:t>Authoring</a:t>
            </a:r>
          </a:p>
          <a:p>
            <a:pPr lvl="1"/>
            <a:r>
              <a:rPr lang="en-US" dirty="0"/>
              <a:t>Reports syntax is Report Definition Language </a:t>
            </a:r>
            <a:r>
              <a:rPr lang="en-US" dirty="0" smtClean="0"/>
              <a:t>(.</a:t>
            </a:r>
            <a:r>
              <a:rPr lang="en-US" dirty="0" err="1" smtClean="0"/>
              <a:t>rdl</a:t>
            </a:r>
            <a:r>
              <a:rPr lang="en-US" dirty="0" smtClean="0"/>
              <a:t>)</a:t>
            </a:r>
          </a:p>
          <a:p>
            <a:pPr lvl="1"/>
            <a:r>
              <a:rPr lang="en-US" dirty="0" smtClean="0"/>
              <a:t>Included Report tools </a:t>
            </a:r>
          </a:p>
          <a:p>
            <a:pPr lvl="2"/>
            <a:r>
              <a:rPr lang="en-US" dirty="0" smtClean="0"/>
              <a:t>SQL Server Business Intelligence Development Studio</a:t>
            </a:r>
          </a:p>
          <a:p>
            <a:pPr lvl="2"/>
            <a:r>
              <a:rPr lang="en-US" dirty="0" smtClean="0"/>
              <a:t>Report Builder 3.0</a:t>
            </a:r>
          </a:p>
          <a:p>
            <a:r>
              <a:rPr lang="en-US" dirty="0" smtClean="0"/>
              <a:t>Management</a:t>
            </a:r>
          </a:p>
          <a:p>
            <a:pPr lvl="1"/>
            <a:r>
              <a:rPr lang="en-US" dirty="0" smtClean="0">
                <a:hlinkClick r:id="rId3"/>
              </a:rPr>
              <a:t>Report Manager web interface</a:t>
            </a:r>
            <a:endParaRPr lang="en-US" dirty="0" smtClean="0"/>
          </a:p>
          <a:p>
            <a:pPr lvl="1"/>
            <a:r>
              <a:rPr lang="en-US" dirty="0"/>
              <a:t>Role Base security model based on Windows </a:t>
            </a:r>
            <a:r>
              <a:rPr lang="en-US" dirty="0" smtClean="0"/>
              <a:t>Authentication</a:t>
            </a:r>
          </a:p>
          <a:p>
            <a:pPr lvl="1"/>
            <a:r>
              <a:rPr lang="en-US" dirty="0"/>
              <a:t>Control over “Execution” (When reports get their data</a:t>
            </a:r>
            <a:r>
              <a:rPr lang="en-US" dirty="0" smtClean="0"/>
              <a:t>)</a:t>
            </a:r>
          </a:p>
          <a:p>
            <a:pPr marL="0" indent="0">
              <a:buNone/>
            </a:pPr>
            <a:endParaRPr lang="en-US" dirty="0"/>
          </a:p>
        </p:txBody>
      </p:sp>
    </p:spTree>
    <p:extLst>
      <p:ext uri="{BB962C8B-B14F-4D97-AF65-F5344CB8AC3E}">
        <p14:creationId xmlns:p14="http://schemas.microsoft.com/office/powerpoint/2010/main" val="67409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Reporting Lifecycle</a:t>
            </a:r>
          </a:p>
        </p:txBody>
      </p:sp>
      <p:sp>
        <p:nvSpPr>
          <p:cNvPr id="3" name="Content Placeholder 2"/>
          <p:cNvSpPr>
            <a:spLocks noGrp="1"/>
          </p:cNvSpPr>
          <p:nvPr>
            <p:ph idx="1"/>
          </p:nvPr>
        </p:nvSpPr>
        <p:spPr/>
        <p:txBody>
          <a:bodyPr>
            <a:normAutofit/>
          </a:bodyPr>
          <a:lstStyle/>
          <a:p>
            <a:r>
              <a:rPr lang="en-US" sz="2800" dirty="0"/>
              <a:t>Delivery</a:t>
            </a:r>
          </a:p>
          <a:p>
            <a:pPr lvl="1"/>
            <a:r>
              <a:rPr lang="en-US" sz="2800" dirty="0"/>
              <a:t>Web based delivery via Report Manager web </a:t>
            </a:r>
            <a:r>
              <a:rPr lang="en-US" sz="2800" dirty="0" smtClean="0"/>
              <a:t>site</a:t>
            </a:r>
          </a:p>
          <a:p>
            <a:pPr lvl="1"/>
            <a:r>
              <a:rPr lang="en-US" sz="2800" dirty="0"/>
              <a:t>Subscriptions allow for automated report </a:t>
            </a:r>
            <a:r>
              <a:rPr lang="en-US" sz="2800" dirty="0" smtClean="0"/>
              <a:t>delivery</a:t>
            </a:r>
          </a:p>
          <a:p>
            <a:pPr lvl="1"/>
            <a:r>
              <a:rPr lang="en-US" sz="2800" dirty="0"/>
              <a:t>URL Access, Web Services and Report Viewer control</a:t>
            </a:r>
            <a:endParaRPr lang="en-US" sz="2800" dirty="0" smtClean="0"/>
          </a:p>
          <a:p>
            <a:pPr lvl="1"/>
            <a:endParaRPr lang="en-US" sz="2800" dirty="0"/>
          </a:p>
        </p:txBody>
      </p:sp>
    </p:spTree>
    <p:extLst>
      <p:ext uri="{BB962C8B-B14F-4D97-AF65-F5344CB8AC3E}">
        <p14:creationId xmlns:p14="http://schemas.microsoft.com/office/powerpoint/2010/main" val="242468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idx="1"/>
          </p:nvPr>
        </p:nvSpPr>
        <p:spPr/>
        <p:txBody>
          <a:bodyPr/>
          <a:lstStyle/>
          <a:p>
            <a:r>
              <a:rPr lang="en-US" sz="3200" dirty="0" smtClean="0"/>
              <a:t>SQL </a:t>
            </a:r>
            <a:r>
              <a:rPr lang="en-US" sz="3200" dirty="0"/>
              <a:t>Server Requirements</a:t>
            </a:r>
          </a:p>
          <a:p>
            <a:r>
              <a:rPr lang="en-US" sz="3200" dirty="0" smtClean="0"/>
              <a:t>Web </a:t>
            </a:r>
            <a:r>
              <a:rPr lang="en-US" sz="3200" dirty="0"/>
              <a:t>Server Requirements</a:t>
            </a:r>
          </a:p>
          <a:p>
            <a:r>
              <a:rPr lang="en-US" sz="3200" dirty="0" smtClean="0"/>
              <a:t>Architecture </a:t>
            </a:r>
            <a:r>
              <a:rPr lang="en-US" sz="3200" dirty="0"/>
              <a:t>Overview</a:t>
            </a:r>
          </a:p>
          <a:p>
            <a:endParaRPr lang="en-US" dirty="0"/>
          </a:p>
        </p:txBody>
      </p:sp>
    </p:spTree>
    <p:extLst>
      <p:ext uri="{BB962C8B-B14F-4D97-AF65-F5344CB8AC3E}">
        <p14:creationId xmlns:p14="http://schemas.microsoft.com/office/powerpoint/2010/main" val="145196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5400" dirty="0"/>
              <a:t>SQL Server Requirements</a:t>
            </a:r>
            <a:br>
              <a:rPr lang="en-US" sz="5400" dirty="0"/>
            </a:br>
            <a:endParaRPr lang="en-US" dirty="0"/>
          </a:p>
        </p:txBody>
      </p:sp>
      <p:sp>
        <p:nvSpPr>
          <p:cNvPr id="3" name="Content Placeholder 2"/>
          <p:cNvSpPr>
            <a:spLocks noGrp="1"/>
          </p:cNvSpPr>
          <p:nvPr>
            <p:ph idx="1"/>
          </p:nvPr>
        </p:nvSpPr>
        <p:spPr/>
        <p:txBody>
          <a:bodyPr/>
          <a:lstStyle/>
          <a:p>
            <a:r>
              <a:rPr lang="en-US" dirty="0"/>
              <a:t>SSRS is included with all editions of SQL </a:t>
            </a:r>
            <a:r>
              <a:rPr lang="en-US" dirty="0" smtClean="0"/>
              <a:t>Server including </a:t>
            </a:r>
            <a:r>
              <a:rPr lang="en-US" dirty="0"/>
              <a:t>Express</a:t>
            </a:r>
          </a:p>
          <a:p>
            <a:r>
              <a:rPr lang="en-US" dirty="0"/>
              <a:t>Features grow with the </a:t>
            </a:r>
            <a:r>
              <a:rPr lang="en-US" dirty="0" smtClean="0"/>
              <a:t>Edition</a:t>
            </a:r>
          </a:p>
          <a:p>
            <a:pPr lvl="1"/>
            <a:r>
              <a:rPr lang="en-US" dirty="0" smtClean="0"/>
              <a:t>Remote Data Sources</a:t>
            </a:r>
          </a:p>
          <a:p>
            <a:pPr lvl="1"/>
            <a:r>
              <a:rPr lang="en-US" dirty="0" smtClean="0"/>
              <a:t>Subscriptions</a:t>
            </a:r>
          </a:p>
          <a:p>
            <a:pPr lvl="1"/>
            <a:r>
              <a:rPr lang="en-US" dirty="0" smtClean="0"/>
              <a:t>Memory Limits</a:t>
            </a:r>
          </a:p>
          <a:p>
            <a:r>
              <a:rPr lang="en-US" dirty="0" smtClean="0"/>
              <a:t>SSRS </a:t>
            </a:r>
            <a:r>
              <a:rPr lang="en-US" dirty="0"/>
              <a:t>stores its own data in SQL Server </a:t>
            </a:r>
            <a:r>
              <a:rPr lang="en-US" dirty="0" smtClean="0"/>
              <a:t>DBs</a:t>
            </a:r>
          </a:p>
          <a:p>
            <a:pPr lvl="1"/>
            <a:r>
              <a:rPr lang="en-US" dirty="0" smtClean="0"/>
              <a:t>Report Server</a:t>
            </a:r>
          </a:p>
          <a:p>
            <a:pPr lvl="1"/>
            <a:r>
              <a:rPr lang="en-US" dirty="0" smtClean="0"/>
              <a:t>Report Server Temp DB</a:t>
            </a:r>
          </a:p>
          <a:p>
            <a:pPr lvl="1"/>
            <a:endParaRPr lang="en-US" dirty="0"/>
          </a:p>
        </p:txBody>
      </p:sp>
    </p:spTree>
    <p:extLst>
      <p:ext uri="{BB962C8B-B14F-4D97-AF65-F5344CB8AC3E}">
        <p14:creationId xmlns:p14="http://schemas.microsoft.com/office/powerpoint/2010/main" val="880897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443</TotalTime>
  <Words>1075</Words>
  <Application>Microsoft Office PowerPoint</Application>
  <PresentationFormat>On-screen Show (4:3)</PresentationFormat>
  <Paragraphs>125</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SQL Server Reporting Services</vt:lpstr>
      <vt:lpstr>Agenda </vt:lpstr>
      <vt:lpstr>What is SSRS?</vt:lpstr>
      <vt:lpstr>History of SQL Server Reporting Service</vt:lpstr>
      <vt:lpstr>History of SQL Server Reporting Service</vt:lpstr>
      <vt:lpstr>The Reporting Lifecycle</vt:lpstr>
      <vt:lpstr>The Reporting Lifecycle</vt:lpstr>
      <vt:lpstr>Architecture</vt:lpstr>
      <vt:lpstr>SQL Server Requirements </vt:lpstr>
      <vt:lpstr>Web Server Requirements </vt:lpstr>
      <vt:lpstr>Architecture Overview</vt:lpstr>
      <vt:lpstr>Architecture Overview (Cont’d)</vt:lpstr>
      <vt:lpstr>Architecture Overview (Cont’d)</vt:lpstr>
      <vt:lpstr>Architecture Overview (Cont’d)</vt:lpstr>
      <vt:lpstr>Important Aspects of SSRS</vt:lpstr>
      <vt:lpstr>Important Aspects of SSRS</vt:lpstr>
      <vt:lpstr>Deploying Reports to Production </vt:lpstr>
      <vt:lpstr>Deploying Reports to Production</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Reporting Services</dc:title>
  <dc:creator>Oanh Nguyen Hoang</dc:creator>
  <cp:lastModifiedBy>Oanh Nguyen Hoang</cp:lastModifiedBy>
  <cp:revision>40</cp:revision>
  <dcterms:created xsi:type="dcterms:W3CDTF">2014-05-08T02:45:31Z</dcterms:created>
  <dcterms:modified xsi:type="dcterms:W3CDTF">2014-05-08T10:08:38Z</dcterms:modified>
</cp:coreProperties>
</file>