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image/x-emf" Extension="emf"/>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2.xml"/>
  <Override ContentType="application/vnd.openxmlformats-officedocument.drawingml.chartshapes+xml" PartName="/ppt/drawings/drawing1.xml"/>
  <Override ContentType="application/vnd.openxmlformats-officedocument.drawingml.chartshapes+xml" PartName="/ppt/drawings/drawing3.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43891200"/>
  <p:notesSz cx="6858000" cy="9144000"/>
  <p:embeddedFontLst>
    <p:embeddedFont>
      <p:font typeface="Proxima Nova"/>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gb29iJ7Wsz6sfFWWK/VImiGwu+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font" Target="fonts/ProximaNova-regular.fntdata"/><Relationship Id="rId7" Type="http://schemas.openxmlformats.org/officeDocument/2006/relationships/font" Target="fonts/ProximaNova-bold.fntdata"/><Relationship Id="rId8" Type="http://schemas.openxmlformats.org/officeDocument/2006/relationships/font" Target="fonts/ProximaNova-italic.fnt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rgbClr val="5BC3F5"/>
              </a:solidFill>
              <a:round/>
            </a:ln>
            <a:effectLst>
              <a:outerShdw sx="1000" sy="1000" rotWithShape="0">
                <a:srgbClr val="000000"/>
              </a:outerShdw>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BE5-934C-8CFE-3134D5841C65}"/>
            </c:ext>
          </c:extLst>
        </c:ser>
        <c:ser>
          <c:idx val="1"/>
          <c:order val="1"/>
          <c:tx>
            <c:strRef>
              <c:f>Sheet1!$C$1</c:f>
              <c:strCache>
                <c:ptCount val="1"/>
                <c:pt idx="0">
                  <c:v>Series 2</c:v>
                </c:pt>
              </c:strCache>
            </c:strRef>
          </c:tx>
          <c:spPr>
            <a:ln w="63500" cap="rnd">
              <a:solidFill>
                <a:srgbClr val="A60F2D"/>
              </a:solidFill>
              <a:round/>
            </a:ln>
            <a:effectLst>
              <a:outerShdw sx="1000" sy="1000" rotWithShape="0">
                <a:srgbClr val="000000"/>
              </a:outerShdw>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BE5-934C-8CFE-3134D5841C65}"/>
            </c:ext>
          </c:extLst>
        </c:ser>
        <c:ser>
          <c:idx val="2"/>
          <c:order val="2"/>
          <c:tx>
            <c:strRef>
              <c:f>Sheet1!$D$1</c:f>
              <c:strCache>
                <c:ptCount val="1"/>
                <c:pt idx="0">
                  <c:v>Series 3</c:v>
                </c:pt>
              </c:strCache>
            </c:strRef>
          </c:tx>
          <c:spPr>
            <a:ln w="63500" cap="rnd">
              <a:solidFill>
                <a:srgbClr val="F3E700"/>
              </a:solidFill>
              <a:round/>
            </a:ln>
            <a:effectLst>
              <a:outerShdw sx="1000" sy="1000" rotWithShape="0">
                <a:srgbClr val="000000"/>
              </a:outerShdw>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BE5-934C-8CFE-3134D5841C65}"/>
            </c:ext>
          </c:extLst>
        </c:ser>
        <c:ser>
          <c:idx val="3"/>
          <c:order val="3"/>
          <c:tx>
            <c:strRef>
              <c:f>Sheet1!$E$1</c:f>
              <c:strCache>
                <c:ptCount val="1"/>
                <c:pt idx="0">
                  <c:v>Series 32</c:v>
                </c:pt>
              </c:strCache>
            </c:strRef>
          </c:tx>
          <c:spPr>
            <a:ln w="63500" cap="rnd">
              <a:solidFill>
                <a:srgbClr val="AADC24"/>
              </a:solidFill>
              <a:round/>
            </a:ln>
            <a:effectLst>
              <a:outerShdw sx="1000" sy="1000" rotWithShape="0">
                <a:srgbClr val="000000"/>
              </a:outerShdw>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6</c:v>
                </c:pt>
                <c:pt idx="1">
                  <c:v>1</c:v>
                </c:pt>
                <c:pt idx="2">
                  <c:v>2</c:v>
                </c:pt>
                <c:pt idx="3">
                  <c:v>3</c:v>
                </c:pt>
              </c:numCache>
            </c:numRef>
          </c:val>
          <c:smooth val="0"/>
          <c:extLst>
            <c:ext xmlns:c16="http://schemas.microsoft.com/office/drawing/2014/chart" uri="{C3380CC4-5D6E-409C-BE32-E72D297353CC}">
              <c16:uniqueId val="{00000003-0BE5-934C-8CFE-3134D5841C65}"/>
            </c:ext>
          </c:extLst>
        </c:ser>
        <c:dLbls>
          <c:dLblPos val="ctr"/>
          <c:showLegendKey val="0"/>
          <c:showVal val="1"/>
          <c:showCatName val="0"/>
          <c:showSerName val="0"/>
          <c:showPercent val="0"/>
          <c:showBubbleSize val="0"/>
        </c:dLbls>
        <c:smooth val="0"/>
        <c:axId val="180934047"/>
        <c:axId val="267145951"/>
      </c:lineChart>
      <c:catAx>
        <c:axId val="1809340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145951"/>
        <c:crosses val="autoZero"/>
        <c:auto val="1"/>
        <c:lblAlgn val="ctr"/>
        <c:lblOffset val="100"/>
        <c:noMultiLvlLbl val="0"/>
      </c:catAx>
      <c:valAx>
        <c:axId val="267145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934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5BC3F5"/>
            </a:solidFill>
            <a:ln>
              <a:noFill/>
            </a:ln>
            <a:effectLst>
              <a:outerShdw dist="50800" sx="1000" sy="1000" algn="ctr" rotWithShape="0">
                <a:srgbClr val="000000"/>
              </a:outerShdw>
            </a:effectLst>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A00-9C4C-BBF1-C80460AAB34A}"/>
            </c:ext>
          </c:extLst>
        </c:ser>
        <c:ser>
          <c:idx val="1"/>
          <c:order val="1"/>
          <c:tx>
            <c:strRef>
              <c:f>Sheet1!$C$1</c:f>
              <c:strCache>
                <c:ptCount val="1"/>
                <c:pt idx="0">
                  <c:v>Series 2</c:v>
                </c:pt>
              </c:strCache>
            </c:strRef>
          </c:tx>
          <c:spPr>
            <a:solidFill>
              <a:srgbClr val="A60F2D"/>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A00-9C4C-BBF1-C80460AAB34A}"/>
            </c:ext>
          </c:extLst>
        </c:ser>
        <c:ser>
          <c:idx val="2"/>
          <c:order val="2"/>
          <c:tx>
            <c:strRef>
              <c:f>Sheet1!$D$1</c:f>
              <c:strCache>
                <c:ptCount val="1"/>
                <c:pt idx="0">
                  <c:v>Series 3</c:v>
                </c:pt>
              </c:strCache>
            </c:strRef>
          </c:tx>
          <c:spPr>
            <a:solidFill>
              <a:srgbClr val="AADC24"/>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A00-9C4C-BBF1-C80460AAB34A}"/>
            </c:ext>
          </c:extLst>
        </c:ser>
        <c:ser>
          <c:idx val="3"/>
          <c:order val="3"/>
          <c:tx>
            <c:strRef>
              <c:f>Sheet1!$E$1</c:f>
              <c:strCache>
                <c:ptCount val="1"/>
                <c:pt idx="0">
                  <c:v>Series 4</c:v>
                </c:pt>
              </c:strCache>
            </c:strRef>
          </c:tx>
          <c:spPr>
            <a:solidFill>
              <a:srgbClr val="F3E700"/>
            </a:solidFill>
            <a:ln>
              <a:noFill/>
            </a:ln>
            <a:effectLst/>
          </c:spPr>
          <c:invertIfNegative val="0"/>
          <c:dLbls>
            <c:delete val="1"/>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6</c:v>
                </c:pt>
                <c:pt idx="1">
                  <c:v>1</c:v>
                </c:pt>
                <c:pt idx="2">
                  <c:v>2</c:v>
                </c:pt>
                <c:pt idx="3">
                  <c:v>3</c:v>
                </c:pt>
              </c:numCache>
            </c:numRef>
          </c:val>
          <c:extLst>
            <c:ext xmlns:c16="http://schemas.microsoft.com/office/drawing/2014/chart" uri="{C3380CC4-5D6E-409C-BE32-E72D297353CC}">
              <c16:uniqueId val="{00000003-AA00-9C4C-BBF1-C80460AAB34A}"/>
            </c:ext>
          </c:extLst>
        </c:ser>
        <c:dLbls>
          <c:dLblPos val="ctr"/>
          <c:showLegendKey val="0"/>
          <c:showVal val="1"/>
          <c:showCatName val="0"/>
          <c:showSerName val="0"/>
          <c:showPercent val="0"/>
          <c:showBubbleSize val="0"/>
        </c:dLbls>
        <c:gapWidth val="200"/>
        <c:overlap val="-25"/>
        <c:axId val="180934047"/>
        <c:axId val="267145951"/>
      </c:barChart>
      <c:catAx>
        <c:axId val="180934047"/>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67145951"/>
        <c:crosses val="autoZero"/>
        <c:auto val="1"/>
        <c:lblAlgn val="ctr"/>
        <c:lblOffset val="100"/>
        <c:noMultiLvlLbl val="0"/>
      </c:catAx>
      <c:valAx>
        <c:axId val="267145951"/>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80934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A60F2D"/>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BB9-DE47-8FCA-B8057EB318AE}"/>
              </c:ext>
            </c:extLst>
          </c:dPt>
          <c:dPt>
            <c:idx val="1"/>
            <c:bubble3D val="0"/>
            <c:spPr>
              <a:solidFill>
                <a:srgbClr val="5BC3F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BB9-DE47-8FCA-B8057EB318AE}"/>
              </c:ext>
            </c:extLst>
          </c:dPt>
          <c:dPt>
            <c:idx val="2"/>
            <c:bubble3D val="0"/>
            <c:spPr>
              <a:solidFill>
                <a:srgbClr val="F3E7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BB9-DE47-8FCA-B8057EB318AE}"/>
              </c:ext>
            </c:extLst>
          </c:dPt>
          <c:dPt>
            <c:idx val="3"/>
            <c:bubble3D val="0"/>
            <c:spPr>
              <a:solidFill>
                <a:srgbClr val="AADC2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BB9-DE47-8FCA-B8057EB318AE}"/>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5.4</c:v>
                </c:pt>
                <c:pt idx="3">
                  <c:v>1.2</c:v>
                </c:pt>
              </c:numCache>
            </c:numRef>
          </c:val>
          <c:extLst>
            <c:ext xmlns:c16="http://schemas.microsoft.com/office/drawing/2014/chart" uri="{C3380CC4-5D6E-409C-BE32-E72D297353CC}">
              <c16:uniqueId val="{00000008-4BB9-DE47-8FCA-B8057EB318AE}"/>
            </c:ext>
          </c:extLst>
        </c:ser>
        <c:dLbls>
          <c:showLegendKey val="0"/>
          <c:showVal val="0"/>
          <c:showCatName val="0"/>
          <c:showSerName val="0"/>
          <c:showPercent val="1"/>
          <c:showBubbleSize val="0"/>
          <c:showLeaderLines val="1"/>
        </c:dLbls>
        <c:firstSliceAng val="27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emf"/></Relationships>
</file>

<file path=ppt/drawings/_rels/drawing2.xml.rels><?xml version="1.0" encoding="UTF-8" standalone="yes"?><Relationships xmlns="http://schemas.openxmlformats.org/package/2006/relationships"><Relationship Id="rId1" Type="http://schemas.openxmlformats.org/officeDocument/2006/relationships/image" Target="../media/image2.emf"/></Relationships>
</file>

<file path=ppt/drawings/_rels/drawing3.x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8968C84-CAD0-C72F-9D1E-8A35FA8B549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574433" y="-19423473"/>
          <a:ext cx="9871883" cy="4938756"/>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C7EA5999-C21D-A28D-0E2C-8E33F07C440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829800" cy="66929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BE7B9EB7-3FA6-427D-87B9-CF3FA90F13A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579100" cy="66929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6"/>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7"/>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7"/>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8.png"/><Relationship Id="rId13" Type="http://schemas.openxmlformats.org/officeDocument/2006/relationships/hyperlink" Target="https://public.tableau.com/app/profile/ngoc.oanh.nguyen/viz/Nguyen_NgocOanh_DataVisualizationProject/Story_CivilAviationAccidents" TargetMode="External"/><Relationship Id="rId12" Type="http://schemas.openxmlformats.org/officeDocument/2006/relationships/hyperlink" Target="https://public.tableau.com/app/profile/ngoc.oanh.nguyen/viz/Nguyen_NgocOanh_DataVisualizationProject/Story_CivilAviationAccidents"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hyperlink" Target="https://www.kaggle.com/datasets/khsamaha/aviation-accident-database-synopses" TargetMode="External"/><Relationship Id="rId9" Type="http://schemas.openxmlformats.org/officeDocument/2006/relationships/image" Target="../media/image5.png"/><Relationship Id="rId5" Type="http://schemas.openxmlformats.org/officeDocument/2006/relationships/chart" Target="../charts/chart1.xml"/><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3" name="Shape 83"/>
        <p:cNvGrpSpPr/>
        <p:nvPr/>
      </p:nvGrpSpPr>
      <p:grpSpPr>
        <a:xfrm>
          <a:off x="0" y="0"/>
          <a:ext cx="0" cy="0"/>
          <a:chOff x="0" y="0"/>
          <a:chExt cx="0" cy="0"/>
        </a:xfrm>
      </p:grpSpPr>
      <p:sp>
        <p:nvSpPr>
          <p:cNvPr id="84" name="Google Shape;84;p1"/>
          <p:cNvSpPr/>
          <p:nvPr/>
        </p:nvSpPr>
        <p:spPr>
          <a:xfrm>
            <a:off x="0" y="-533178"/>
            <a:ext cx="43891199" cy="3657253"/>
          </a:xfrm>
          <a:custGeom>
            <a:rect b="b" l="l" r="r" t="t"/>
            <a:pathLst>
              <a:path extrusionOk="0" h="2233930" w="20104100">
                <a:moveTo>
                  <a:pt x="0" y="2233788"/>
                </a:moveTo>
                <a:lnTo>
                  <a:pt x="20104099" y="2233788"/>
                </a:lnTo>
                <a:lnTo>
                  <a:pt x="20104099" y="0"/>
                </a:lnTo>
                <a:lnTo>
                  <a:pt x="0" y="0"/>
                </a:lnTo>
                <a:lnTo>
                  <a:pt x="0" y="2233788"/>
                </a:lnTo>
                <a:close/>
              </a:path>
            </a:pathLst>
          </a:custGeom>
          <a:solidFill>
            <a:srgbClr val="B3C6E7"/>
          </a:solidFill>
          <a:ln cap="flat" cmpd="sng" w="9525">
            <a:solidFill>
              <a:srgbClr val="B3C6E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25">
              <a:solidFill>
                <a:schemeClr val="dk1"/>
              </a:solidFill>
              <a:latin typeface="Calibri"/>
              <a:ea typeface="Calibri"/>
              <a:cs typeface="Calibri"/>
              <a:sym typeface="Calibri"/>
            </a:endParaRPr>
          </a:p>
        </p:txBody>
      </p:sp>
      <p:sp>
        <p:nvSpPr>
          <p:cNvPr id="85" name="Google Shape;85;p1"/>
          <p:cNvSpPr/>
          <p:nvPr/>
        </p:nvSpPr>
        <p:spPr>
          <a:xfrm>
            <a:off x="15027964" y="-512168"/>
            <a:ext cx="28863235" cy="3657253"/>
          </a:xfrm>
          <a:custGeom>
            <a:rect b="b" l="l" r="r" t="t"/>
            <a:pathLst>
              <a:path extrusionOk="0" h="2233930" w="20104100">
                <a:moveTo>
                  <a:pt x="0" y="2233788"/>
                </a:moveTo>
                <a:lnTo>
                  <a:pt x="20104099" y="2233788"/>
                </a:lnTo>
                <a:lnTo>
                  <a:pt x="20104099" y="0"/>
                </a:lnTo>
                <a:lnTo>
                  <a:pt x="0" y="0"/>
                </a:lnTo>
                <a:lnTo>
                  <a:pt x="0" y="2233788"/>
                </a:lnTo>
                <a:close/>
              </a:path>
            </a:pathLst>
          </a:cu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25">
              <a:solidFill>
                <a:schemeClr val="dk1"/>
              </a:solidFill>
              <a:latin typeface="Calibri"/>
              <a:ea typeface="Calibri"/>
              <a:cs typeface="Calibri"/>
              <a:sym typeface="Calibri"/>
            </a:endParaRPr>
          </a:p>
        </p:txBody>
      </p:sp>
      <p:sp>
        <p:nvSpPr>
          <p:cNvPr id="86" name="Google Shape;86;p1"/>
          <p:cNvSpPr txBox="1"/>
          <p:nvPr/>
        </p:nvSpPr>
        <p:spPr>
          <a:xfrm>
            <a:off x="0" y="218455"/>
            <a:ext cx="15027964" cy="2039985"/>
          </a:xfrm>
          <a:prstGeom prst="rect">
            <a:avLst/>
          </a:prstGeom>
          <a:noFill/>
          <a:ln>
            <a:noFill/>
          </a:ln>
        </p:spPr>
        <p:txBody>
          <a:bodyPr anchorCtr="0" anchor="b" bIns="0" lIns="0" spcFirstLastPara="1" rIns="0" wrap="square" tIns="19750">
            <a:spAutoFit/>
          </a:bodyPr>
          <a:lstStyle/>
          <a:p>
            <a:pPr indent="0" lvl="0" marL="20791" marR="0" rtl="0" algn="ctr">
              <a:lnSpc>
                <a:spcPct val="90000"/>
              </a:lnSpc>
              <a:spcBef>
                <a:spcPts val="0"/>
              </a:spcBef>
              <a:spcAft>
                <a:spcPts val="0"/>
              </a:spcAft>
              <a:buClr>
                <a:srgbClr val="002060"/>
              </a:buClr>
              <a:buSzPts val="7200"/>
              <a:buFont typeface="Proxima Nova"/>
              <a:buNone/>
            </a:pPr>
            <a:r>
              <a:rPr b="1" lang="en-US" sz="7200" u="none" cap="none">
                <a:solidFill>
                  <a:srgbClr val="002060"/>
                </a:solidFill>
                <a:latin typeface="Proxima Nova"/>
                <a:ea typeface="Proxima Nova"/>
                <a:cs typeface="Proxima Nova"/>
                <a:sym typeface="Proxima Nova"/>
              </a:rPr>
              <a:t>CIVIL AVIATION ACCIDENTS</a:t>
            </a:r>
            <a:endParaRPr/>
          </a:p>
          <a:p>
            <a:pPr indent="0" lvl="0" marL="20791" marR="0" rtl="0" algn="ctr">
              <a:lnSpc>
                <a:spcPct val="90000"/>
              </a:lnSpc>
              <a:spcBef>
                <a:spcPts val="156"/>
              </a:spcBef>
              <a:spcAft>
                <a:spcPts val="0"/>
              </a:spcAft>
              <a:buClr>
                <a:srgbClr val="002060"/>
              </a:buClr>
              <a:buSzPts val="7200"/>
              <a:buFont typeface="Proxima Nova"/>
              <a:buNone/>
            </a:pPr>
            <a:r>
              <a:rPr b="1" lang="en-US" sz="7200" u="none" cap="none">
                <a:solidFill>
                  <a:srgbClr val="002060"/>
                </a:solidFill>
                <a:latin typeface="Proxima Nova"/>
                <a:ea typeface="Proxima Nova"/>
                <a:cs typeface="Proxima Nova"/>
                <a:sym typeface="Proxima Nova"/>
              </a:rPr>
              <a:t>(1962-2023) </a:t>
            </a:r>
            <a:endParaRPr b="1" sz="7200" u="none" cap="none">
              <a:solidFill>
                <a:srgbClr val="002060"/>
              </a:solidFill>
              <a:latin typeface="Proxima Nova"/>
              <a:ea typeface="Proxima Nova"/>
              <a:cs typeface="Proxima Nova"/>
              <a:sym typeface="Proxima Nova"/>
            </a:endParaRPr>
          </a:p>
        </p:txBody>
      </p:sp>
      <p:sp>
        <p:nvSpPr>
          <p:cNvPr id="87" name="Google Shape;87;p1"/>
          <p:cNvSpPr txBox="1"/>
          <p:nvPr/>
        </p:nvSpPr>
        <p:spPr>
          <a:xfrm>
            <a:off x="830234" y="2505635"/>
            <a:ext cx="14197730" cy="976271"/>
          </a:xfrm>
          <a:prstGeom prst="rect">
            <a:avLst/>
          </a:prstGeom>
          <a:noFill/>
          <a:ln>
            <a:noFill/>
          </a:ln>
        </p:spPr>
        <p:txBody>
          <a:bodyPr anchorCtr="0" anchor="t" bIns="0" lIns="0" spcFirstLastPara="1" rIns="0" wrap="square" tIns="27025">
            <a:spAutoFit/>
          </a:bodyPr>
          <a:lstStyle/>
          <a:p>
            <a:pPr indent="0" lvl="0" marL="20791" marR="0" rtl="0" algn="l">
              <a:spcBef>
                <a:spcPts val="0"/>
              </a:spcBef>
              <a:spcAft>
                <a:spcPts val="0"/>
              </a:spcAft>
              <a:buNone/>
            </a:pPr>
            <a:r>
              <a:rPr lang="en-US" sz="3000">
                <a:solidFill>
                  <a:srgbClr val="1F3864"/>
                </a:solidFill>
                <a:latin typeface="Proxima Nova"/>
                <a:ea typeface="Proxima Nova"/>
                <a:cs typeface="Proxima Nova"/>
                <a:sym typeface="Proxima Nova"/>
              </a:rPr>
              <a:t>Ngoc Oanh Nguyen</a:t>
            </a:r>
            <a:endParaRPr/>
          </a:p>
          <a:p>
            <a:pPr indent="0" lvl="0" marL="20791" marR="0" rtl="0" algn="ctr">
              <a:spcBef>
                <a:spcPts val="213"/>
              </a:spcBef>
              <a:spcAft>
                <a:spcPts val="0"/>
              </a:spcAft>
              <a:buNone/>
            </a:pPr>
            <a:r>
              <a:t/>
            </a:r>
            <a:endParaRPr sz="3000">
              <a:solidFill>
                <a:srgbClr val="1F3864"/>
              </a:solidFill>
              <a:latin typeface="Proxima Nova"/>
              <a:ea typeface="Proxima Nova"/>
              <a:cs typeface="Proxima Nova"/>
              <a:sym typeface="Proxima Nova"/>
            </a:endParaRPr>
          </a:p>
        </p:txBody>
      </p:sp>
      <p:sp>
        <p:nvSpPr>
          <p:cNvPr id="88" name="Google Shape;88;p1"/>
          <p:cNvSpPr txBox="1"/>
          <p:nvPr/>
        </p:nvSpPr>
        <p:spPr>
          <a:xfrm>
            <a:off x="914400" y="4572000"/>
            <a:ext cx="9829800" cy="14493198"/>
          </a:xfrm>
          <a:prstGeom prst="rect">
            <a:avLst/>
          </a:prstGeom>
          <a:noFill/>
          <a:ln>
            <a:noFill/>
          </a:ln>
        </p:spPr>
        <p:txBody>
          <a:bodyPr anchorCtr="0" anchor="t" bIns="0" lIns="0" spcFirstLastPara="1" rIns="0" wrap="square" tIns="0">
            <a:spAutoFit/>
          </a:bodyPr>
          <a:lstStyle/>
          <a:p>
            <a:pPr indent="0" lvl="0" marL="0" marR="120589" rtl="0" algn="ctr">
              <a:lnSpc>
                <a:spcPct val="100000"/>
              </a:lnSpc>
              <a:spcBef>
                <a:spcPts val="0"/>
              </a:spcBef>
              <a:spcAft>
                <a:spcPts val="0"/>
              </a:spcAft>
              <a:buNone/>
            </a:pPr>
            <a:r>
              <a:rPr b="1" lang="en-US" sz="4000" cap="none">
                <a:solidFill>
                  <a:srgbClr val="A60F2D"/>
                </a:solidFill>
                <a:latin typeface="Calibri"/>
                <a:ea typeface="Calibri"/>
                <a:cs typeface="Calibri"/>
                <a:sym typeface="Calibri"/>
              </a:rPr>
              <a:t>BUSINESS PROBLEM</a:t>
            </a:r>
            <a:endParaRPr/>
          </a:p>
          <a:p>
            <a:pPr indent="0" lvl="0" marL="0" marR="120589" rtl="0" algn="ctr">
              <a:lnSpc>
                <a:spcPct val="100000"/>
              </a:lnSpc>
              <a:spcBef>
                <a:spcPts val="0"/>
              </a:spcBef>
              <a:spcAft>
                <a:spcPts val="0"/>
              </a:spcAft>
              <a:buNone/>
            </a:pPr>
            <a:r>
              <a:t/>
            </a:r>
            <a:endParaRPr b="1" sz="4000" cap="none">
              <a:solidFill>
                <a:srgbClr val="A60F2D"/>
              </a:solidFill>
              <a:latin typeface="Calibri"/>
              <a:ea typeface="Calibri"/>
              <a:cs typeface="Calibri"/>
              <a:sym typeface="Calibri"/>
            </a:endParaRPr>
          </a:p>
          <a:p>
            <a:pPr indent="0" lvl="0" marL="0" marR="0" rtl="0" algn="just">
              <a:spcBef>
                <a:spcPts val="1200"/>
              </a:spcBef>
              <a:spcAft>
                <a:spcPts val="0"/>
              </a:spcAft>
              <a:buNone/>
            </a:pPr>
            <a:r>
              <a:rPr lang="en-US" sz="3000">
                <a:solidFill>
                  <a:srgbClr val="231F20"/>
                </a:solidFill>
                <a:latin typeface="Proxima Nova"/>
                <a:ea typeface="Proxima Nova"/>
                <a:cs typeface="Proxima Nova"/>
                <a:sym typeface="Proxima Nova"/>
              </a:rPr>
              <a:t>Air travel is one of the most popular methods of transportation in the world, particularly for passengers traveling long distances. It is considered as the safest the safest means of transportation in which a person can engage.</a:t>
            </a:r>
            <a:endParaRPr/>
          </a:p>
          <a:p>
            <a:pPr indent="0" lvl="0" marL="0" marR="0" rtl="0" algn="just">
              <a:spcBef>
                <a:spcPts val="2400"/>
              </a:spcBef>
              <a:spcAft>
                <a:spcPts val="0"/>
              </a:spcAft>
              <a:buNone/>
            </a:pPr>
            <a:r>
              <a:rPr lang="en-US" sz="3000">
                <a:solidFill>
                  <a:srgbClr val="231F20"/>
                </a:solidFill>
                <a:latin typeface="Proxima Nova"/>
                <a:ea typeface="Proxima Nova"/>
                <a:cs typeface="Proxima Nova"/>
                <a:sym typeface="Proxima Nova"/>
              </a:rPr>
              <a:t>“Aviation accidents” are not solely confined to planes crashing. This category includes other aircraft such as helicopters, ultra-lights, gliders, etc. According to statistical reviews from the National Transportation Safety Board (NTSB), plane crashes and other aviation accidents have steadily decreased since 2001. The total number of U.S. general aviation accidents went from 1,728 to 1,085 in 2020. There were only five fatal accidents among 32.2 million flights in 2022.</a:t>
            </a:r>
            <a:endParaRPr/>
          </a:p>
          <a:p>
            <a:pPr indent="0" lvl="0" marL="0" marR="0" rtl="0" algn="just">
              <a:spcBef>
                <a:spcPts val="2400"/>
              </a:spcBef>
              <a:spcAft>
                <a:spcPts val="0"/>
              </a:spcAft>
              <a:buNone/>
            </a:pPr>
            <a:r>
              <a:rPr lang="en-US" sz="3000">
                <a:solidFill>
                  <a:srgbClr val="231F20"/>
                </a:solidFill>
                <a:latin typeface="Proxima Nova"/>
                <a:ea typeface="Proxima Nova"/>
                <a:cs typeface="Proxima Nova"/>
                <a:sym typeface="Proxima Nova"/>
              </a:rPr>
              <a:t>While trends of risk of flying seem to be continuing downward steadily to exceptionally low level, that does not mean it is risk-free. The injuries and number of fatalities resulting from aviation accidents unfortunately tend to be far greater than other means of transportation. </a:t>
            </a:r>
            <a:endParaRPr/>
          </a:p>
          <a:p>
            <a:pPr indent="0" lvl="0" marL="0" marR="0" rtl="0" algn="just">
              <a:spcBef>
                <a:spcPts val="2400"/>
              </a:spcBef>
              <a:spcAft>
                <a:spcPts val="0"/>
              </a:spcAft>
              <a:buNone/>
            </a:pPr>
            <a:r>
              <a:rPr lang="en-US" sz="3000">
                <a:solidFill>
                  <a:srgbClr val="231F20"/>
                </a:solidFill>
                <a:latin typeface="Proxima Nova"/>
                <a:ea typeface="Proxima Nova"/>
                <a:cs typeface="Proxima Nova"/>
                <a:sym typeface="Proxima Nova"/>
              </a:rPr>
              <a:t>Using statistics to identify the root cause of these aviation accidents can help prevent more in the future. Therefore, in this project, I will use the Aviation Accident Database &amp; Synopses up to 2023 to careful analysis of the trends that are emerging to improve the quality and safety of traveling by airplane.</a:t>
            </a:r>
            <a:endParaRPr/>
          </a:p>
          <a:p>
            <a:pPr indent="0" lvl="0" marL="0" marR="493790" rtl="0" algn="l">
              <a:lnSpc>
                <a:spcPct val="133333"/>
              </a:lnSpc>
              <a:spcBef>
                <a:spcPts val="3000"/>
              </a:spcBef>
              <a:spcAft>
                <a:spcPts val="0"/>
              </a:spcAft>
              <a:buNone/>
            </a:pPr>
            <a:r>
              <a:t/>
            </a:r>
            <a:endParaRPr sz="3000">
              <a:solidFill>
                <a:schemeClr val="dk1"/>
              </a:solidFill>
              <a:latin typeface="Proxima Nova"/>
              <a:ea typeface="Proxima Nova"/>
              <a:cs typeface="Proxima Nova"/>
              <a:sym typeface="Proxima Nova"/>
            </a:endParaRPr>
          </a:p>
        </p:txBody>
      </p:sp>
      <p:sp>
        <p:nvSpPr>
          <p:cNvPr id="89" name="Google Shape;89;p1"/>
          <p:cNvSpPr txBox="1"/>
          <p:nvPr/>
        </p:nvSpPr>
        <p:spPr>
          <a:xfrm>
            <a:off x="22402800" y="4572000"/>
            <a:ext cx="9829800" cy="776398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4000" cap="none">
                <a:solidFill>
                  <a:srgbClr val="A60F2D"/>
                </a:solidFill>
                <a:latin typeface="Proxima Nova"/>
                <a:ea typeface="Proxima Nova"/>
                <a:cs typeface="Proxima Nova"/>
                <a:sym typeface="Proxima Nova"/>
              </a:rPr>
              <a:t>THE BUBBLE CHART</a:t>
            </a:r>
            <a:endParaRPr/>
          </a:p>
          <a:p>
            <a:pPr indent="0" lvl="0" marL="0" marR="0" rtl="0" algn="ctr">
              <a:lnSpc>
                <a:spcPct val="166666"/>
              </a:lnSpc>
              <a:spcBef>
                <a:spcPts val="0"/>
              </a:spcBef>
              <a:spcAft>
                <a:spcPts val="0"/>
              </a:spcAft>
              <a:buNone/>
            </a:pPr>
            <a:r>
              <a:rPr b="1" lang="en-US" sz="2400">
                <a:solidFill>
                  <a:srgbClr val="A60F2D"/>
                </a:solidFill>
                <a:latin typeface="Proxima Nova"/>
                <a:ea typeface="Proxima Nova"/>
                <a:cs typeface="Proxima Nova"/>
                <a:sym typeface="Proxima Nova"/>
              </a:rPr>
              <a:t>Correlation – weather conditions &amp; purpose of flight</a:t>
            </a:r>
            <a:endParaRPr sz="2400">
              <a:solidFill>
                <a:srgbClr val="231F20"/>
              </a:solidFill>
              <a:latin typeface="Proxima Nova"/>
              <a:ea typeface="Proxima Nova"/>
              <a:cs typeface="Proxima Nova"/>
              <a:sym typeface="Proxima Nova"/>
            </a:endParaRPr>
          </a:p>
          <a:p>
            <a:pPr indent="0" lvl="0" marL="0" marR="0" rtl="0" algn="ctr">
              <a:lnSpc>
                <a:spcPct val="166666"/>
              </a:lnSpc>
              <a:spcBef>
                <a:spcPts val="0"/>
              </a:spcBef>
              <a:spcAft>
                <a:spcPts val="0"/>
              </a:spcAft>
              <a:buNone/>
            </a:pPr>
            <a:r>
              <a:t/>
            </a:r>
            <a:endParaRPr sz="2400">
              <a:solidFill>
                <a:srgbClr val="231F20"/>
              </a:solidFill>
              <a:latin typeface="Proxima Nova"/>
              <a:ea typeface="Proxima Nova"/>
              <a:cs typeface="Proxima Nova"/>
              <a:sym typeface="Proxima Nova"/>
            </a:endParaRPr>
          </a:p>
          <a:p>
            <a:pPr indent="-342900" lvl="0" marL="342900" marR="0" rtl="0" algn="just">
              <a:lnSpc>
                <a:spcPct val="166666"/>
              </a:lnSpc>
              <a:spcBef>
                <a:spcPts val="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VMC – Visual Meteorological Conditions - sufficient visibility &amp; maintain visual separation – good.</a:t>
            </a:r>
            <a:endParaRPr/>
          </a:p>
          <a:p>
            <a:pPr indent="-342900" lvl="0" marL="342900" marR="0" rtl="0" algn="just">
              <a:lnSpc>
                <a:spcPct val="166666"/>
              </a:lnSpc>
              <a:spcBef>
                <a:spcPts val="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IMC – Instrument Meteorological Conditions – require the use of instruments – cloudy or low visibility.</a:t>
            </a:r>
            <a:endParaRPr/>
          </a:p>
          <a:p>
            <a:pPr indent="-342900" lvl="0" marL="342900" marR="0" rtl="0" algn="just">
              <a:lnSpc>
                <a:spcPct val="166666"/>
              </a:lnSpc>
              <a:spcBef>
                <a:spcPts val="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The biggest bubble is VMC-Personal, which means most injuries is from personal flight purpose, typically traveling on a commercial plane, in good condition. </a:t>
            </a:r>
            <a:endParaRPr/>
          </a:p>
          <a:p>
            <a:pPr indent="-342900" lvl="0" marL="342900" marR="0" rtl="0" algn="just">
              <a:lnSpc>
                <a:spcPct val="166666"/>
              </a:lnSpc>
              <a:spcBef>
                <a:spcPts val="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Additionally, there are a lot of green bubbles, which indicates that airplane accidents are not totally due to the weather but other reasons. However, bad weather could increase the number of injuries to some extent.</a:t>
            </a:r>
            <a:endParaRPr/>
          </a:p>
          <a:p>
            <a:pPr indent="0" lvl="0" marL="0" marR="8316" rtl="0" algn="l">
              <a:lnSpc>
                <a:spcPct val="125000"/>
              </a:lnSpc>
              <a:spcBef>
                <a:spcPts val="1800"/>
              </a:spcBef>
              <a:spcAft>
                <a:spcPts val="0"/>
              </a:spcAft>
              <a:buNone/>
            </a:pPr>
            <a:r>
              <a:t/>
            </a:r>
            <a:endParaRPr sz="2400">
              <a:solidFill>
                <a:srgbClr val="231F20"/>
              </a:solidFill>
              <a:latin typeface="Proxima Nova"/>
              <a:ea typeface="Proxima Nova"/>
              <a:cs typeface="Proxima Nova"/>
              <a:sym typeface="Proxima Nova"/>
            </a:endParaRPr>
          </a:p>
        </p:txBody>
      </p:sp>
      <p:sp>
        <p:nvSpPr>
          <p:cNvPr id="90" name="Google Shape;90;p1"/>
          <p:cNvSpPr txBox="1"/>
          <p:nvPr/>
        </p:nvSpPr>
        <p:spPr>
          <a:xfrm>
            <a:off x="830234" y="18962552"/>
            <a:ext cx="9829800" cy="6071214"/>
          </a:xfrm>
          <a:prstGeom prst="rect">
            <a:avLst/>
          </a:prstGeom>
          <a:solidFill>
            <a:srgbClr val="595959"/>
          </a:solidFill>
          <a:ln>
            <a:noFill/>
          </a:ln>
        </p:spPr>
        <p:txBody>
          <a:bodyPr anchorCtr="0" anchor="t" bIns="457200" lIns="457200" spcFirstLastPara="1" rIns="228600" wrap="square" tIns="457200">
            <a:spAutoFit/>
          </a:bodyPr>
          <a:lstStyle/>
          <a:p>
            <a:pPr indent="0" lvl="0" marL="0" marR="665317" rtl="0" algn="ctr">
              <a:lnSpc>
                <a:spcPct val="100000"/>
              </a:lnSpc>
              <a:spcBef>
                <a:spcPts val="0"/>
              </a:spcBef>
              <a:spcAft>
                <a:spcPts val="0"/>
              </a:spcAft>
              <a:buNone/>
            </a:pPr>
            <a:r>
              <a:rPr b="1" lang="en-US" sz="4000" cap="none">
                <a:solidFill>
                  <a:schemeClr val="lt1"/>
                </a:solidFill>
                <a:latin typeface="Proxima Nova"/>
                <a:ea typeface="Proxima Nova"/>
                <a:cs typeface="Proxima Nova"/>
                <a:sym typeface="Proxima Nova"/>
              </a:rPr>
              <a:t>DATA</a:t>
            </a:r>
            <a:endParaRPr/>
          </a:p>
          <a:p>
            <a:pPr indent="0" lvl="0" marL="0" marR="665317" rtl="0" algn="ctr">
              <a:lnSpc>
                <a:spcPct val="100000"/>
              </a:lnSpc>
              <a:spcBef>
                <a:spcPts val="0"/>
              </a:spcBef>
              <a:spcAft>
                <a:spcPts val="0"/>
              </a:spcAft>
              <a:buNone/>
            </a:pPr>
            <a:r>
              <a:t/>
            </a:r>
            <a:endParaRPr b="1" sz="4000" cap="none">
              <a:solidFill>
                <a:schemeClr val="lt1"/>
              </a:solidFill>
              <a:latin typeface="Proxima Nova"/>
              <a:ea typeface="Proxima Nova"/>
              <a:cs typeface="Proxima Nova"/>
              <a:sym typeface="Proxima Nova"/>
            </a:endParaRPr>
          </a:p>
          <a:p>
            <a:pPr indent="-342900" lvl="0" marL="342900" marR="1456421" rtl="0" algn="just">
              <a:lnSpc>
                <a:spcPct val="125000"/>
              </a:lnSpc>
              <a:spcBef>
                <a:spcPts val="1800"/>
              </a:spcBef>
              <a:spcAft>
                <a:spcPts val="0"/>
              </a:spcAft>
              <a:buClr>
                <a:schemeClr val="lt1"/>
              </a:buClr>
              <a:buSzPts val="2400"/>
              <a:buFont typeface="Arial"/>
              <a:buChar char="•"/>
            </a:pPr>
            <a:r>
              <a:rPr lang="en-US" sz="2400">
                <a:solidFill>
                  <a:schemeClr val="lt1"/>
                </a:solidFill>
                <a:latin typeface="Proxima Nova"/>
                <a:ea typeface="Proxima Nova"/>
                <a:cs typeface="Proxima Nova"/>
                <a:sym typeface="Proxima Nova"/>
              </a:rPr>
              <a:t>Aviation Accident Database &amp; Synopses – Kaggle (</a:t>
            </a:r>
            <a:r>
              <a:rPr lang="en-US" sz="2400" u="sng">
                <a:solidFill>
                  <a:schemeClr val="lt1"/>
                </a:solidFill>
                <a:latin typeface="Proxima Nova"/>
                <a:ea typeface="Proxima Nova"/>
                <a:cs typeface="Proxima Nova"/>
                <a:sym typeface="Proxima Nova"/>
                <a:hlinkClick r:id="rId4">
                  <a:extLst>
                    <a:ext uri="{A12FA001-AC4F-418D-AE19-62706E023703}">
                      <ahyp:hlinkClr val="tx"/>
                    </a:ext>
                  </a:extLst>
                </a:hlinkClick>
              </a:rPr>
              <a:t>Dataset Link</a:t>
            </a:r>
            <a:r>
              <a:rPr lang="en-US" sz="2400">
                <a:solidFill>
                  <a:schemeClr val="lt1"/>
                </a:solidFill>
                <a:latin typeface="Proxima Nova"/>
                <a:ea typeface="Proxima Nova"/>
                <a:cs typeface="Proxima Nova"/>
                <a:sym typeface="Proxima Nova"/>
              </a:rPr>
              <a:t>)</a:t>
            </a:r>
            <a:endParaRPr/>
          </a:p>
          <a:p>
            <a:pPr indent="-342900" lvl="0" marL="342900" marR="1456421" rtl="0" algn="just">
              <a:lnSpc>
                <a:spcPct val="125000"/>
              </a:lnSpc>
              <a:spcBef>
                <a:spcPts val="1800"/>
              </a:spcBef>
              <a:spcAft>
                <a:spcPts val="0"/>
              </a:spcAft>
              <a:buClr>
                <a:schemeClr val="lt1"/>
              </a:buClr>
              <a:buSzPts val="2400"/>
              <a:buFont typeface="Arial"/>
              <a:buChar char="•"/>
            </a:pPr>
            <a:r>
              <a:rPr lang="en-US" sz="2400">
                <a:solidFill>
                  <a:schemeClr val="lt1"/>
                </a:solidFill>
                <a:latin typeface="Proxima Nova"/>
                <a:ea typeface="Proxima Nova"/>
                <a:cs typeface="Proxima Nova"/>
                <a:sym typeface="Proxima Nova"/>
              </a:rPr>
              <a:t>NTSB aviation accident database – from 1962 and later about civil aviation accidents and selected incidents within the United States, its territories, and possessions, and in international waters. </a:t>
            </a:r>
            <a:endParaRPr/>
          </a:p>
          <a:p>
            <a:pPr indent="-342900" lvl="0" marL="342900" marR="1456421" rtl="0" algn="just">
              <a:lnSpc>
                <a:spcPct val="125000"/>
              </a:lnSpc>
              <a:spcBef>
                <a:spcPts val="1800"/>
              </a:spcBef>
              <a:spcAft>
                <a:spcPts val="0"/>
              </a:spcAft>
              <a:buClr>
                <a:schemeClr val="lt1"/>
              </a:buClr>
              <a:buSzPts val="2400"/>
              <a:buFont typeface="Arial"/>
              <a:buChar char="•"/>
            </a:pPr>
            <a:r>
              <a:rPr lang="en-US" sz="2400">
                <a:solidFill>
                  <a:schemeClr val="lt1"/>
                </a:solidFill>
                <a:latin typeface="Proxima Nova"/>
                <a:ea typeface="Proxima Nova"/>
                <a:cs typeface="Proxima Nova"/>
                <a:sym typeface="Proxima Nova"/>
              </a:rPr>
              <a:t>Useful for researchers, aviation engineers, and others interested in identifying the root cause of these accidents can help prevent more for future.</a:t>
            </a:r>
            <a:endParaRPr/>
          </a:p>
        </p:txBody>
      </p:sp>
      <p:sp>
        <p:nvSpPr>
          <p:cNvPr id="91" name="Google Shape;91;p1"/>
          <p:cNvSpPr txBox="1"/>
          <p:nvPr/>
        </p:nvSpPr>
        <p:spPr>
          <a:xfrm>
            <a:off x="11658600" y="12243277"/>
            <a:ext cx="9829800" cy="3711593"/>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b="1" lang="en-US" sz="4000" cap="none">
                <a:solidFill>
                  <a:srgbClr val="A60F2D"/>
                </a:solidFill>
                <a:latin typeface="Proxima Nova"/>
                <a:ea typeface="Proxima Nova"/>
                <a:cs typeface="Proxima Nova"/>
                <a:sym typeface="Proxima Nova"/>
              </a:rPr>
              <a:t>AVIATION DATA BY ENGINE TYPE</a:t>
            </a:r>
            <a:endParaRPr sz="1800">
              <a:solidFill>
                <a:schemeClr val="dk1"/>
              </a:solidFill>
              <a:latin typeface="Calibri"/>
              <a:ea typeface="Calibri"/>
              <a:cs typeface="Calibri"/>
              <a:sym typeface="Calibri"/>
            </a:endParaRPr>
          </a:p>
          <a:p>
            <a:pPr indent="-342900" lvl="0" marL="342900" marR="0" rtl="0" algn="just">
              <a:lnSpc>
                <a:spcPct val="125000"/>
              </a:lnSpc>
              <a:spcBef>
                <a:spcPts val="18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Show how the number of injured people changes over time. </a:t>
            </a:r>
            <a:endParaRPr/>
          </a:p>
          <a:p>
            <a:pPr indent="-342900" lvl="0" marL="342900" marR="0" rtl="0" algn="just">
              <a:lnSpc>
                <a:spcPct val="125000"/>
              </a:lnSpc>
              <a:spcBef>
                <a:spcPts val="18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The reciprocating engine accounted for the largest number of crashed aircraft</a:t>
            </a:r>
            <a:endParaRPr/>
          </a:p>
          <a:p>
            <a:pPr indent="-342900" lvl="1" marL="800100" marR="0" rtl="0" algn="just">
              <a:lnSpc>
                <a:spcPct val="125000"/>
              </a:lnSpc>
              <a:spcBef>
                <a:spcPts val="1800"/>
              </a:spcBef>
              <a:spcAft>
                <a:spcPts val="0"/>
              </a:spcAft>
              <a:buClr>
                <a:srgbClr val="231F20"/>
              </a:buClr>
              <a:buSzPts val="2400"/>
              <a:buFont typeface="Courier New"/>
              <a:buChar char="o"/>
            </a:pPr>
            <a:r>
              <a:rPr b="0" i="0" lang="en-US" sz="2400" u="none" cap="none" strike="noStrike">
                <a:solidFill>
                  <a:srgbClr val="231F20"/>
                </a:solidFill>
                <a:latin typeface="Proxima Nova"/>
                <a:ea typeface="Proxima Nova"/>
                <a:cs typeface="Proxima Nova"/>
                <a:sym typeface="Proxima Nova"/>
              </a:rPr>
              <a:t>The most common engine in civil aircraft during the study period. </a:t>
            </a:r>
            <a:endParaRPr/>
          </a:p>
          <a:p>
            <a:pPr indent="-342900" lvl="1" marL="800100" marR="0" rtl="0" algn="just">
              <a:lnSpc>
                <a:spcPct val="125000"/>
              </a:lnSpc>
              <a:spcBef>
                <a:spcPts val="1800"/>
              </a:spcBef>
              <a:spcAft>
                <a:spcPts val="0"/>
              </a:spcAft>
              <a:buClr>
                <a:srgbClr val="231F20"/>
              </a:buClr>
              <a:buSzPts val="2400"/>
              <a:buFont typeface="Courier New"/>
              <a:buChar char="o"/>
            </a:pPr>
            <a:r>
              <a:rPr b="0" i="0" lang="en-US" sz="2400" u="none" cap="none" strike="noStrike">
                <a:solidFill>
                  <a:srgbClr val="231F20"/>
                </a:solidFill>
                <a:latin typeface="Proxima Nova"/>
                <a:ea typeface="Proxima Nova"/>
                <a:cs typeface="Proxima Nova"/>
                <a:sym typeface="Proxima Nova"/>
              </a:rPr>
              <a:t>Difficult to conclude that there are more bugs happening inside this engine than other types. </a:t>
            </a:r>
            <a:endParaRPr/>
          </a:p>
        </p:txBody>
      </p:sp>
      <p:sp>
        <p:nvSpPr>
          <p:cNvPr id="92" name="Google Shape;92;p1"/>
          <p:cNvSpPr txBox="1"/>
          <p:nvPr/>
        </p:nvSpPr>
        <p:spPr>
          <a:xfrm>
            <a:off x="33147000" y="12243277"/>
            <a:ext cx="9829800" cy="671241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4000" cap="none">
                <a:solidFill>
                  <a:srgbClr val="A60F2D"/>
                </a:solidFill>
                <a:latin typeface="Proxima Nova"/>
                <a:ea typeface="Proxima Nova"/>
                <a:cs typeface="Proxima Nova"/>
                <a:sym typeface="Proxima Nova"/>
              </a:rPr>
              <a:t>PARAMETER CHART</a:t>
            </a:r>
            <a:endParaRPr b="1" sz="4000" cap="none">
              <a:solidFill>
                <a:srgbClr val="A60F2D"/>
              </a:solidFill>
              <a:latin typeface="Proxima Nova"/>
              <a:ea typeface="Proxima Nova"/>
              <a:cs typeface="Proxima Nova"/>
              <a:sym typeface="Proxima Nova"/>
            </a:endParaRPr>
          </a:p>
          <a:p>
            <a:pPr indent="0" lvl="0" marL="0" marR="8316" rtl="0" algn="l">
              <a:lnSpc>
                <a:spcPct val="125000"/>
              </a:lnSpc>
              <a:spcBef>
                <a:spcPts val="1800"/>
              </a:spcBef>
              <a:spcAft>
                <a:spcPts val="0"/>
              </a:spcAft>
              <a:buNone/>
            </a:pPr>
            <a:r>
              <a:rPr lang="en-US" sz="2400">
                <a:solidFill>
                  <a:srgbClr val="231F20"/>
                </a:solidFill>
                <a:latin typeface="Proxima Nova"/>
                <a:ea typeface="Proxima Nova"/>
                <a:cs typeface="Proxima Nova"/>
                <a:sym typeface="Proxima Nova"/>
              </a:rPr>
              <a:t>The number of people injured based on each phase of flight can vary the measure of severity such as fatal, serious, minor, and uninjured. </a:t>
            </a:r>
            <a:endParaRPr/>
          </a:p>
          <a:p>
            <a:pPr indent="-342900" lvl="0" marL="342900" marR="8316" rtl="0" algn="l">
              <a:lnSpc>
                <a:spcPct val="125000"/>
              </a:lnSpc>
              <a:spcBef>
                <a:spcPts val="18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Null phase – always the highest of all measures – difficult to collect information about plane crashes</a:t>
            </a:r>
            <a:endParaRPr/>
          </a:p>
          <a:p>
            <a:pPr indent="-342900" lvl="1" marL="800100" marR="8316" rtl="0" algn="l">
              <a:lnSpc>
                <a:spcPct val="125000"/>
              </a:lnSpc>
              <a:spcBef>
                <a:spcPts val="1800"/>
              </a:spcBef>
              <a:spcAft>
                <a:spcPts val="0"/>
              </a:spcAft>
              <a:buClr>
                <a:srgbClr val="231F20"/>
              </a:buClr>
              <a:buSzPts val="2400"/>
              <a:buFont typeface="Arial"/>
              <a:buChar char="•"/>
            </a:pPr>
            <a:r>
              <a:rPr b="0" i="0" lang="en-US" sz="2400" u="none" cap="none" strike="noStrike">
                <a:solidFill>
                  <a:srgbClr val="231F20"/>
                </a:solidFill>
                <a:latin typeface="Proxima Nova"/>
                <a:ea typeface="Proxima Nova"/>
                <a:cs typeface="Proxima Nova"/>
                <a:sym typeface="Proxima Nova"/>
              </a:rPr>
              <a:t>So catastrophic - black box cannot be found. </a:t>
            </a:r>
            <a:endParaRPr/>
          </a:p>
          <a:p>
            <a:pPr indent="-342900" lvl="0" marL="342900" marR="8316" rtl="0" algn="l">
              <a:lnSpc>
                <a:spcPct val="125000"/>
              </a:lnSpc>
              <a:spcBef>
                <a:spcPts val="18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The takeoff, maneuvering, and cruise phases – cause the most serious damage to human life</a:t>
            </a:r>
            <a:endParaRPr/>
          </a:p>
          <a:p>
            <a:pPr indent="0" lvl="0" marL="0" marR="8316" rtl="0" algn="l">
              <a:lnSpc>
                <a:spcPct val="125000"/>
              </a:lnSpc>
              <a:spcBef>
                <a:spcPts val="1800"/>
              </a:spcBef>
              <a:spcAft>
                <a:spcPts val="0"/>
              </a:spcAft>
              <a:buNone/>
            </a:pPr>
            <a:r>
              <a:rPr lang="en-US" sz="2400">
                <a:solidFill>
                  <a:srgbClr val="231F20"/>
                </a:solidFill>
                <a:latin typeface="Proxima Nova"/>
                <a:ea typeface="Proxima Nova"/>
                <a:cs typeface="Proxima Nova"/>
                <a:sym typeface="Proxima Nova"/>
              </a:rPr>
              <a:t>→ Pilots, mechanical engineers, logistics staff – improve technology &amp; equipment –  minimize problems that can occur in the air in order to avoid accidents.</a:t>
            </a:r>
            <a:endParaRPr/>
          </a:p>
          <a:p>
            <a:pPr indent="-190500" lvl="0" marL="342900" marR="0" rtl="0" algn="l">
              <a:lnSpc>
                <a:spcPct val="125000"/>
              </a:lnSpc>
              <a:spcBef>
                <a:spcPts val="1800"/>
              </a:spcBef>
              <a:spcAft>
                <a:spcPts val="0"/>
              </a:spcAft>
              <a:buClr>
                <a:schemeClr val="dk1"/>
              </a:buClr>
              <a:buSzPts val="2400"/>
              <a:buFont typeface="Arial"/>
              <a:buNone/>
            </a:pPr>
            <a:r>
              <a:t/>
            </a:r>
            <a:endParaRPr sz="2400">
              <a:solidFill>
                <a:srgbClr val="231F20"/>
              </a:solidFill>
              <a:latin typeface="Proxima Nova"/>
              <a:ea typeface="Proxima Nova"/>
              <a:cs typeface="Proxima Nova"/>
              <a:sym typeface="Proxima Nova"/>
            </a:endParaRPr>
          </a:p>
          <a:p>
            <a:pPr indent="-190500" lvl="0" marL="342900" marR="0" rtl="0" algn="l">
              <a:lnSpc>
                <a:spcPct val="125000"/>
              </a:lnSpc>
              <a:spcBef>
                <a:spcPts val="1800"/>
              </a:spcBef>
              <a:spcAft>
                <a:spcPts val="0"/>
              </a:spcAft>
              <a:buClr>
                <a:schemeClr val="dk1"/>
              </a:buClr>
              <a:buSzPts val="2400"/>
              <a:buFont typeface="Arial"/>
              <a:buNone/>
            </a:pPr>
            <a:r>
              <a:t/>
            </a:r>
            <a:endParaRPr sz="2400">
              <a:solidFill>
                <a:schemeClr val="dk1"/>
              </a:solidFill>
              <a:latin typeface="Proxima Nova"/>
              <a:ea typeface="Proxima Nova"/>
              <a:cs typeface="Proxima Nova"/>
              <a:sym typeface="Proxima Nova"/>
            </a:endParaRPr>
          </a:p>
        </p:txBody>
      </p:sp>
      <p:sp>
        <p:nvSpPr>
          <p:cNvPr id="93" name="Google Shape;93;p1"/>
          <p:cNvSpPr txBox="1"/>
          <p:nvPr/>
        </p:nvSpPr>
        <p:spPr>
          <a:xfrm>
            <a:off x="22402800" y="18962552"/>
            <a:ext cx="9829800" cy="1285255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4000" cap="none">
                <a:solidFill>
                  <a:srgbClr val="A60F2D"/>
                </a:solidFill>
                <a:latin typeface="Proxima Nova"/>
                <a:ea typeface="Proxima Nova"/>
                <a:cs typeface="Proxima Nova"/>
                <a:sym typeface="Proxima Nova"/>
              </a:rPr>
              <a:t>3 W QUESTIONS</a:t>
            </a:r>
            <a:endParaRPr b="1" sz="4000" cap="none">
              <a:solidFill>
                <a:srgbClr val="A60F2D"/>
              </a:solidFill>
              <a:latin typeface="Proxima Nova"/>
              <a:ea typeface="Proxima Nova"/>
              <a:cs typeface="Proxima Nova"/>
              <a:sym typeface="Proxima Nova"/>
            </a:endParaRPr>
          </a:p>
          <a:p>
            <a:pPr indent="0" lvl="0" marL="0" marR="0" rtl="0" algn="just">
              <a:lnSpc>
                <a:spcPct val="125000"/>
              </a:lnSpc>
              <a:spcBef>
                <a:spcPts val="1800"/>
              </a:spcBef>
              <a:spcAft>
                <a:spcPts val="0"/>
              </a:spcAft>
              <a:buNone/>
            </a:pPr>
            <a:r>
              <a:t/>
            </a:r>
            <a:endParaRPr b="1" sz="2400">
              <a:solidFill>
                <a:srgbClr val="231F20"/>
              </a:solidFill>
              <a:latin typeface="Proxima Nova"/>
              <a:ea typeface="Proxima Nova"/>
              <a:cs typeface="Proxima Nova"/>
              <a:sym typeface="Proxima Nova"/>
            </a:endParaRPr>
          </a:p>
          <a:p>
            <a:pPr indent="0" lvl="0" marL="0" marR="0" rtl="0" algn="just">
              <a:lnSpc>
                <a:spcPct val="125000"/>
              </a:lnSpc>
              <a:spcBef>
                <a:spcPts val="1800"/>
              </a:spcBef>
              <a:spcAft>
                <a:spcPts val="0"/>
              </a:spcAft>
              <a:buNone/>
            </a:pPr>
            <a:r>
              <a:rPr b="1" lang="en-US" sz="2400">
                <a:solidFill>
                  <a:srgbClr val="231F20"/>
                </a:solidFill>
                <a:latin typeface="Proxima Nova"/>
                <a:ea typeface="Proxima Nova"/>
                <a:cs typeface="Proxima Nova"/>
                <a:sym typeface="Proxima Nova"/>
              </a:rPr>
              <a:t>What Went Well</a:t>
            </a:r>
            <a:endParaRPr/>
          </a:p>
          <a:p>
            <a:pPr indent="-342900" lvl="0" marL="342900" marR="0" rtl="0" algn="just">
              <a:spcBef>
                <a:spcPts val="12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Clean dataset – facilitate manipulate the dataset.</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Rich in features and visualizations.</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Detailed tutorials.</a:t>
            </a:r>
            <a:endParaRPr/>
          </a:p>
          <a:p>
            <a:pPr indent="0" lvl="0" marL="0" marR="0" rtl="0" algn="just">
              <a:spcBef>
                <a:spcPts val="2400"/>
              </a:spcBef>
              <a:spcAft>
                <a:spcPts val="0"/>
              </a:spcAft>
              <a:buNone/>
            </a:pPr>
            <a:r>
              <a:rPr b="1" lang="en-US" sz="2400">
                <a:solidFill>
                  <a:srgbClr val="231F20"/>
                </a:solidFill>
                <a:latin typeface="Proxima Nova"/>
                <a:ea typeface="Proxima Nova"/>
                <a:cs typeface="Proxima Nova"/>
                <a:sym typeface="Proxima Nova"/>
              </a:rPr>
              <a:t>What Did NOT go Well</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Finding a dataset – not easy &amp; time-consuming.</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Calibri"/>
                <a:ea typeface="Calibri"/>
                <a:cs typeface="Calibri"/>
                <a:sym typeface="Calibri"/>
              </a:rPr>
              <a:t>A lot of </a:t>
            </a:r>
            <a:r>
              <a:rPr lang="en-US" sz="2400">
                <a:solidFill>
                  <a:srgbClr val="231F20"/>
                </a:solidFill>
                <a:latin typeface="Proxima Nova"/>
                <a:ea typeface="Proxima Nova"/>
                <a:cs typeface="Proxima Nova"/>
                <a:sym typeface="Proxima Nova"/>
              </a:rPr>
              <a:t>missing data &amp; confusingly classified attributes.</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Calibri"/>
                <a:ea typeface="Calibri"/>
                <a:cs typeface="Calibri"/>
                <a:sym typeface="Calibri"/>
              </a:rPr>
              <a:t>Many string attributes – difficult to illustrate with other metrics.</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Calibri"/>
                <a:ea typeface="Calibri"/>
                <a:cs typeface="Calibri"/>
                <a:sym typeface="Calibri"/>
              </a:rPr>
              <a:t>Not many numeric attributes – difficult to display on the graph.</a:t>
            </a:r>
            <a:endParaRPr/>
          </a:p>
          <a:p>
            <a:pPr indent="-342900" lvl="1" marL="800100" marR="0" rtl="0" algn="just">
              <a:spcBef>
                <a:spcPts val="2400"/>
              </a:spcBef>
              <a:spcAft>
                <a:spcPts val="0"/>
              </a:spcAft>
              <a:buClr>
                <a:srgbClr val="231F20"/>
              </a:buClr>
              <a:buSzPts val="2400"/>
              <a:buFont typeface="Courier New"/>
              <a:buChar char="o"/>
            </a:pPr>
            <a:r>
              <a:rPr b="0" i="0" lang="en-US" sz="2400" u="none" cap="none" strike="noStrike">
                <a:solidFill>
                  <a:srgbClr val="231F20"/>
                </a:solidFill>
                <a:latin typeface="Calibri"/>
                <a:ea typeface="Calibri"/>
                <a:cs typeface="Calibri"/>
                <a:sym typeface="Calibri"/>
              </a:rPr>
              <a:t>Aviation accidents count.</a:t>
            </a:r>
            <a:endParaRPr/>
          </a:p>
          <a:p>
            <a:pPr indent="-342900" lvl="1" marL="800100" marR="0" rtl="0" algn="just">
              <a:spcBef>
                <a:spcPts val="2400"/>
              </a:spcBef>
              <a:spcAft>
                <a:spcPts val="0"/>
              </a:spcAft>
              <a:buClr>
                <a:srgbClr val="231F20"/>
              </a:buClr>
              <a:buSzPts val="2400"/>
              <a:buFont typeface="Courier New"/>
              <a:buChar char="o"/>
            </a:pPr>
            <a:r>
              <a:rPr b="0" i="0" lang="en-US" sz="2400" u="none" cap="none" strike="noStrike">
                <a:solidFill>
                  <a:srgbClr val="231F20"/>
                </a:solidFill>
                <a:latin typeface="Calibri"/>
                <a:ea typeface="Calibri"/>
                <a:cs typeface="Calibri"/>
                <a:sym typeface="Calibri"/>
              </a:rPr>
              <a:t>Total of injuries - fatal, serious, minor, uninjured.</a:t>
            </a:r>
            <a:endParaRPr b="0" i="0" sz="2400" u="none" cap="none" strike="noStrike">
              <a:solidFill>
                <a:srgbClr val="231F20"/>
              </a:solidFill>
              <a:latin typeface="Proxima Nova"/>
              <a:ea typeface="Proxima Nova"/>
              <a:cs typeface="Proxima Nova"/>
              <a:sym typeface="Proxima Nova"/>
            </a:endParaRPr>
          </a:p>
          <a:p>
            <a:pPr indent="0" lvl="0" marL="0" marR="0" rtl="0" algn="just">
              <a:spcBef>
                <a:spcPts val="2400"/>
              </a:spcBef>
              <a:spcAft>
                <a:spcPts val="0"/>
              </a:spcAft>
              <a:buNone/>
            </a:pPr>
            <a:r>
              <a:rPr b="1" lang="en-US" sz="2400">
                <a:solidFill>
                  <a:srgbClr val="231F20"/>
                </a:solidFill>
                <a:latin typeface="Proxima Nova"/>
                <a:ea typeface="Proxima Nova"/>
                <a:cs typeface="Proxima Nova"/>
                <a:sym typeface="Proxima Nova"/>
              </a:rPr>
              <a:t>What Would I do Differently Next Time</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Spend more time finding the data.</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Carefully consider the amount of numeric data – perform calculations &amp; visualize the data.</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Try a different</a:t>
            </a:r>
            <a:r>
              <a:rPr lang="en-US" sz="2400">
                <a:solidFill>
                  <a:srgbClr val="231F20"/>
                </a:solidFill>
                <a:latin typeface="Calibri"/>
                <a:ea typeface="Calibri"/>
                <a:cs typeface="Calibri"/>
                <a:sym typeface="Calibri"/>
              </a:rPr>
              <a:t> larger</a:t>
            </a:r>
            <a:r>
              <a:rPr lang="en-US" sz="2400">
                <a:solidFill>
                  <a:srgbClr val="231F20"/>
                </a:solidFill>
                <a:latin typeface="Proxima Nova"/>
                <a:ea typeface="Proxima Nova"/>
                <a:cs typeface="Proxima Nova"/>
                <a:sym typeface="Proxima Nova"/>
              </a:rPr>
              <a:t> dataset</a:t>
            </a:r>
            <a:endParaRPr/>
          </a:p>
          <a:p>
            <a:pPr indent="-342900" lvl="0" marL="342900" marR="0" rtl="0" algn="just">
              <a:spcBef>
                <a:spcPts val="24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Try different</a:t>
            </a:r>
            <a:r>
              <a:rPr lang="en-US" sz="2400">
                <a:solidFill>
                  <a:srgbClr val="231F20"/>
                </a:solidFill>
                <a:latin typeface="Calibri"/>
                <a:ea typeface="Calibri"/>
                <a:cs typeface="Calibri"/>
                <a:sym typeface="Calibri"/>
              </a:rPr>
              <a:t> visualization</a:t>
            </a:r>
            <a:r>
              <a:rPr lang="en-US" sz="2400">
                <a:solidFill>
                  <a:srgbClr val="231F20"/>
                </a:solidFill>
                <a:latin typeface="Proxima Nova"/>
                <a:ea typeface="Proxima Nova"/>
                <a:cs typeface="Proxima Nova"/>
                <a:sym typeface="Proxima Nova"/>
              </a:rPr>
              <a:t> tools – Grafana/FusionCharts.</a:t>
            </a:r>
            <a:endParaRPr/>
          </a:p>
          <a:p>
            <a:pPr indent="0" lvl="0" marL="0" marR="0" rtl="0" algn="just">
              <a:lnSpc>
                <a:spcPct val="125000"/>
              </a:lnSpc>
              <a:spcBef>
                <a:spcPts val="3000"/>
              </a:spcBef>
              <a:spcAft>
                <a:spcPts val="0"/>
              </a:spcAft>
              <a:buNone/>
            </a:pPr>
            <a:r>
              <a:t/>
            </a:r>
            <a:endParaRPr sz="2400">
              <a:solidFill>
                <a:schemeClr val="dk1"/>
              </a:solidFill>
              <a:latin typeface="Proxima Nova"/>
              <a:ea typeface="Proxima Nova"/>
              <a:cs typeface="Proxima Nova"/>
              <a:sym typeface="Proxima Nova"/>
            </a:endParaRPr>
          </a:p>
        </p:txBody>
      </p:sp>
      <p:graphicFrame>
        <p:nvGraphicFramePr>
          <p:cNvPr id="94" name="Google Shape;94;p1"/>
          <p:cNvGraphicFramePr/>
          <p:nvPr/>
        </p:nvGraphicFramePr>
        <p:xfrm>
          <a:off x="11574433" y="18962552"/>
          <a:ext cx="9871883" cy="6068133"/>
        </p:xfrm>
        <a:graphic>
          <a:graphicData uri="http://schemas.openxmlformats.org/drawingml/2006/chart">
            <c:chart r:id="rId5"/>
          </a:graphicData>
        </a:graphic>
      </p:graphicFrame>
      <p:graphicFrame>
        <p:nvGraphicFramePr>
          <p:cNvPr id="95" name="Google Shape;95;p1"/>
          <p:cNvGraphicFramePr/>
          <p:nvPr/>
        </p:nvGraphicFramePr>
        <p:xfrm>
          <a:off x="33147000" y="25823425"/>
          <a:ext cx="9829800" cy="5936989"/>
        </p:xfrm>
        <a:graphic>
          <a:graphicData uri="http://schemas.openxmlformats.org/drawingml/2006/chart">
            <c:chart r:id="rId6"/>
          </a:graphicData>
        </a:graphic>
      </p:graphicFrame>
      <p:sp>
        <p:nvSpPr>
          <p:cNvPr id="96" name="Google Shape;96;p1"/>
          <p:cNvSpPr txBox="1"/>
          <p:nvPr/>
        </p:nvSpPr>
        <p:spPr>
          <a:xfrm>
            <a:off x="22535884" y="12243277"/>
            <a:ext cx="9696716" cy="4015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3000" cap="none">
                <a:solidFill>
                  <a:srgbClr val="A90433"/>
                </a:solidFill>
                <a:latin typeface="Proxima Nova"/>
                <a:ea typeface="Proxima Nova"/>
                <a:cs typeface="Proxima Nova"/>
                <a:sym typeface="Proxima Nova"/>
              </a:rPr>
              <a:t>CHART HERE</a:t>
            </a:r>
            <a:endParaRPr sz="3000" cap="none">
              <a:solidFill>
                <a:schemeClr val="dk1"/>
              </a:solidFill>
              <a:latin typeface="Proxima Nova"/>
              <a:ea typeface="Proxima Nova"/>
              <a:cs typeface="Proxima Nova"/>
              <a:sym typeface="Proxima Nova"/>
            </a:endParaRPr>
          </a:p>
        </p:txBody>
      </p:sp>
      <p:graphicFrame>
        <p:nvGraphicFramePr>
          <p:cNvPr id="97" name="Google Shape;97;p1"/>
          <p:cNvGraphicFramePr/>
          <p:nvPr/>
        </p:nvGraphicFramePr>
        <p:xfrm>
          <a:off x="22402799" y="12206022"/>
          <a:ext cx="9829800" cy="5756255"/>
        </p:xfrm>
        <a:graphic>
          <a:graphicData uri="http://schemas.openxmlformats.org/drawingml/2006/chart">
            <c:chart r:id="rId7"/>
          </a:graphicData>
        </a:graphic>
      </p:graphicFrame>
      <p:pic>
        <p:nvPicPr>
          <p:cNvPr id="98" name="Google Shape;98;p1"/>
          <p:cNvPicPr preferRelativeResize="0"/>
          <p:nvPr/>
        </p:nvPicPr>
        <p:blipFill rotWithShape="1">
          <a:blip r:embed="rId8">
            <a:alphaModFix/>
          </a:blip>
          <a:srcRect b="0" l="0" r="0" t="0"/>
          <a:stretch/>
        </p:blipFill>
        <p:spPr>
          <a:xfrm>
            <a:off x="11574433" y="4571999"/>
            <a:ext cx="9913967" cy="6671003"/>
          </a:xfrm>
          <a:prstGeom prst="rect">
            <a:avLst/>
          </a:prstGeom>
          <a:noFill/>
          <a:ln>
            <a:noFill/>
          </a:ln>
        </p:spPr>
      </p:pic>
      <p:pic>
        <p:nvPicPr>
          <p:cNvPr id="99" name="Google Shape;99;p1"/>
          <p:cNvPicPr preferRelativeResize="0"/>
          <p:nvPr/>
        </p:nvPicPr>
        <p:blipFill rotWithShape="1">
          <a:blip r:embed="rId9">
            <a:alphaModFix/>
          </a:blip>
          <a:srcRect b="0" l="0" r="0" t="0"/>
          <a:stretch/>
        </p:blipFill>
        <p:spPr>
          <a:xfrm>
            <a:off x="33146999" y="18913682"/>
            <a:ext cx="9787717" cy="6068134"/>
          </a:xfrm>
          <a:prstGeom prst="rect">
            <a:avLst/>
          </a:prstGeom>
          <a:noFill/>
          <a:ln>
            <a:noFill/>
          </a:ln>
        </p:spPr>
      </p:pic>
      <p:pic>
        <p:nvPicPr>
          <p:cNvPr id="100" name="Google Shape;100;p1"/>
          <p:cNvPicPr preferRelativeResize="0"/>
          <p:nvPr/>
        </p:nvPicPr>
        <p:blipFill rotWithShape="1">
          <a:blip r:embed="rId10">
            <a:alphaModFix/>
          </a:blip>
          <a:srcRect b="0" l="0" r="0" t="0"/>
          <a:stretch/>
        </p:blipFill>
        <p:spPr>
          <a:xfrm>
            <a:off x="33146999" y="4572000"/>
            <a:ext cx="9829799" cy="6671002"/>
          </a:xfrm>
          <a:prstGeom prst="rect">
            <a:avLst/>
          </a:prstGeom>
          <a:noFill/>
          <a:ln>
            <a:noFill/>
          </a:ln>
        </p:spPr>
      </p:pic>
      <p:pic>
        <p:nvPicPr>
          <p:cNvPr id="101" name="Google Shape;101;p1"/>
          <p:cNvPicPr preferRelativeResize="0"/>
          <p:nvPr/>
        </p:nvPicPr>
        <p:blipFill rotWithShape="1">
          <a:blip r:embed="rId11">
            <a:alphaModFix/>
          </a:blip>
          <a:srcRect b="0" l="0" r="0" t="0"/>
          <a:stretch/>
        </p:blipFill>
        <p:spPr>
          <a:xfrm>
            <a:off x="830235" y="25823424"/>
            <a:ext cx="20574000" cy="5858827"/>
          </a:xfrm>
          <a:prstGeom prst="rect">
            <a:avLst/>
          </a:prstGeom>
          <a:noFill/>
          <a:ln>
            <a:noFill/>
          </a:ln>
        </p:spPr>
      </p:pic>
      <p:sp>
        <p:nvSpPr>
          <p:cNvPr id="102" name="Google Shape;102;p1"/>
          <p:cNvSpPr txBox="1"/>
          <p:nvPr/>
        </p:nvSpPr>
        <p:spPr>
          <a:xfrm>
            <a:off x="11658600" y="16366737"/>
            <a:ext cx="9829800" cy="171104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4000" cap="none">
                <a:solidFill>
                  <a:srgbClr val="A60F2D"/>
                </a:solidFill>
                <a:latin typeface="Proxima Nova"/>
                <a:ea typeface="Proxima Nova"/>
                <a:cs typeface="Proxima Nova"/>
                <a:sym typeface="Proxima Nova"/>
              </a:rPr>
              <a:t>MAP – INJURIES BY COUNTRY</a:t>
            </a:r>
            <a:endParaRPr sz="1800">
              <a:solidFill>
                <a:schemeClr val="dk1"/>
              </a:solidFill>
              <a:latin typeface="Calibri"/>
              <a:ea typeface="Calibri"/>
              <a:cs typeface="Calibri"/>
              <a:sym typeface="Calibri"/>
            </a:endParaRPr>
          </a:p>
          <a:p>
            <a:pPr indent="-342900" lvl="0" marL="342900" marR="0" rtl="0" algn="just">
              <a:lnSpc>
                <a:spcPct val="125000"/>
              </a:lnSpc>
              <a:spcBef>
                <a:spcPts val="18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Mainly in the USA &amp; surrounding areas</a:t>
            </a:r>
            <a:endParaRPr/>
          </a:p>
          <a:p>
            <a:pPr indent="-342900" lvl="0" marL="342900" marR="0" rtl="0" algn="just">
              <a:lnSpc>
                <a:spcPct val="125000"/>
              </a:lnSpc>
              <a:spcBef>
                <a:spcPts val="1800"/>
              </a:spcBef>
              <a:spcAft>
                <a:spcPts val="0"/>
              </a:spcAft>
              <a:buClr>
                <a:srgbClr val="231F20"/>
              </a:buClr>
              <a:buSzPts val="2400"/>
              <a:buFont typeface="Arial"/>
              <a:buChar char="•"/>
            </a:pPr>
            <a:r>
              <a:rPr lang="en-US" sz="2400">
                <a:solidFill>
                  <a:srgbClr val="231F20"/>
                </a:solidFill>
                <a:latin typeface="Proxima Nova"/>
                <a:ea typeface="Proxima Nova"/>
                <a:cs typeface="Proxima Nova"/>
                <a:sym typeface="Proxima Nova"/>
              </a:rPr>
              <a:t>Disproportionate </a:t>
            </a:r>
            <a:endParaRPr/>
          </a:p>
        </p:txBody>
      </p:sp>
      <p:sp>
        <p:nvSpPr>
          <p:cNvPr id="103" name="Google Shape;103;p1">
            <a:hlinkClick r:id="rId12"/>
          </p:cNvPr>
          <p:cNvSpPr txBox="1"/>
          <p:nvPr/>
        </p:nvSpPr>
        <p:spPr>
          <a:xfrm>
            <a:off x="746068" y="3452102"/>
            <a:ext cx="991396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u="sng">
                <a:solidFill>
                  <a:srgbClr val="1F3864"/>
                </a:solidFill>
                <a:latin typeface="Proxima Nova"/>
                <a:ea typeface="Proxima Nova"/>
                <a:cs typeface="Proxima Nova"/>
                <a:sym typeface="Proxima Nova"/>
                <a:hlinkClick r:id="rId13">
                  <a:extLst>
                    <a:ext uri="{A12FA001-AC4F-418D-AE19-62706E023703}">
                      <ahyp:hlinkClr val="tx"/>
                    </a:ext>
                  </a:extLst>
                </a:hlinkClick>
              </a:rPr>
              <a:t>Civil Aviation Accidents_Tableau Public site</a:t>
            </a:r>
            <a:endParaRPr sz="3000">
              <a:solidFill>
                <a:srgbClr val="1F3864"/>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2019-03-04T22:30:53Z</dcterms:created>
  <dc:creator>Swanger, Scott A</dc:creator>
</cp:coreProperties>
</file>