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7"/>
    <p:restoredTop sz="94664"/>
  </p:normalViewPr>
  <p:slideViewPr>
    <p:cSldViewPr snapToGrid="0" snapToObjects="1">
      <p:cViewPr>
        <p:scale>
          <a:sx n="22" d="100"/>
          <a:sy n="22" d="100"/>
        </p:scale>
        <p:origin x="103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6/3/23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01188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6/3/23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7401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6/3/23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56340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FB4AB-9BC1-CE45-86A6-BBCC9E970F2D}" type="datetimeFigureOut">
              <a:rPr lang="en-US" smtClean="0"/>
              <a:t>6/3/23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6255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1FB4AB-9BC1-CE45-86A6-BBCC9E970F2D}" type="datetimeFigureOut">
              <a:rPr lang="en-US" smtClean="0"/>
              <a:t>6/3/23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4810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1FB4AB-9BC1-CE45-86A6-BBCC9E970F2D}" type="datetimeFigureOut">
              <a:rPr lang="en-US" smtClean="0"/>
              <a:t>6/3/23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33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FB4AB-9BC1-CE45-86A6-BBCC9E970F2D}" type="datetimeFigureOut">
              <a:rPr lang="en-US" smtClean="0"/>
              <a:t>6/3/23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43263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FB4AB-9BC1-CE45-86A6-BBCC9E970F2D}" type="datetimeFigureOut">
              <a:rPr lang="en-US" smtClean="0"/>
              <a:t>6/3/23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049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FB4AB-9BC1-CE45-86A6-BBCC9E970F2D}" type="datetimeFigureOut">
              <a:rPr lang="en-US" smtClean="0"/>
              <a:t>6/3/23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58201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6/3/23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9050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C1FB4AB-9BC1-CE45-86A6-BBCC9E970F2D}" type="datetimeFigureOut">
              <a:rPr lang="en-US" smtClean="0"/>
              <a:t>6/3/23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04D03-15AE-0741-960A-6ECF5B5D3BCA}" type="slidenum">
              <a:rPr lang="en-US" smtClean="0"/>
              <a:t>‹#›</a:t>
            </a:fld>
            <a:endParaRPr lang="en-US"/>
          </a:p>
        </p:txBody>
      </p:sp>
    </p:spTree>
    <p:extLst>
      <p:ext uri="{BB962C8B-B14F-4D97-AF65-F5344CB8AC3E}">
        <p14:creationId xmlns:p14="http://schemas.microsoft.com/office/powerpoint/2010/main" val="22184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C1FB4AB-9BC1-CE45-86A6-BBCC9E970F2D}" type="datetimeFigureOut">
              <a:rPr lang="en-US" smtClean="0"/>
              <a:t>6/3/23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3504D03-15AE-0741-960A-6ECF5B5D3BCA}" type="slidenum">
              <a:rPr lang="en-US" smtClean="0"/>
              <a:t>‹#›</a:t>
            </a:fld>
            <a:endParaRPr lang="en-US"/>
          </a:p>
        </p:txBody>
      </p:sp>
    </p:spTree>
    <p:extLst>
      <p:ext uri="{BB962C8B-B14F-4D97-AF65-F5344CB8AC3E}">
        <p14:creationId xmlns:p14="http://schemas.microsoft.com/office/powerpoint/2010/main" val="1958141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hyperlink" Target="https://app.powerbi.com/groups/me/reports/a332f4e7-857f-4731-862b-2cb49e78e76b/ReportSection?experience=power-bi" TargetMode="External"/><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E3E3A997-AC34-4F4F-AB70-E535DDD5B7DE}"/>
              </a:ext>
            </a:extLst>
          </p:cNvPr>
          <p:cNvSpPr/>
          <p:nvPr/>
        </p:nvSpPr>
        <p:spPr>
          <a:xfrm>
            <a:off x="0" y="0"/>
            <a:ext cx="43891200" cy="3657253"/>
          </a:xfrm>
          <a:custGeom>
            <a:avLst/>
            <a:gdLst/>
            <a:ahLst/>
            <a:cxnLst/>
            <a:rect l="l" t="t" r="r" b="b"/>
            <a:pathLst>
              <a:path w="20104100" h="2233930">
                <a:moveTo>
                  <a:pt x="0" y="2233788"/>
                </a:moveTo>
                <a:lnTo>
                  <a:pt x="20104099" y="2233788"/>
                </a:lnTo>
                <a:lnTo>
                  <a:pt x="20104099" y="0"/>
                </a:lnTo>
                <a:lnTo>
                  <a:pt x="0" y="0"/>
                </a:lnTo>
                <a:lnTo>
                  <a:pt x="0" y="2233788"/>
                </a:lnTo>
                <a:close/>
              </a:path>
            </a:pathLst>
          </a:custGeom>
          <a:solidFill>
            <a:srgbClr val="A90433"/>
          </a:solidFill>
        </p:spPr>
        <p:txBody>
          <a:bodyPr wrap="square" lIns="0" tIns="0" rIns="0" bIns="0" rtlCol="0"/>
          <a:lstStyle/>
          <a:p>
            <a:endParaRPr sz="4825" dirty="0"/>
          </a:p>
        </p:txBody>
      </p:sp>
      <p:sp>
        <p:nvSpPr>
          <p:cNvPr id="7" name="object 4">
            <a:extLst>
              <a:ext uri="{FF2B5EF4-FFF2-40B4-BE49-F238E27FC236}">
                <a16:creationId xmlns:a16="http://schemas.microsoft.com/office/drawing/2014/main" id="{1E7FBB64-4D0D-0A4B-90FA-4E80427AEDDE}"/>
              </a:ext>
            </a:extLst>
          </p:cNvPr>
          <p:cNvSpPr txBox="1">
            <a:spLocks/>
          </p:cNvSpPr>
          <p:nvPr/>
        </p:nvSpPr>
        <p:spPr>
          <a:xfrm>
            <a:off x="830234" y="745089"/>
            <a:ext cx="37879366" cy="1017141"/>
          </a:xfrm>
          <a:prstGeom prst="rect">
            <a:avLst/>
          </a:prstGeom>
        </p:spPr>
        <p:txBody>
          <a:bodyPr vert="horz" wrap="square" lIns="0" tIns="19752" rIns="0" bIns="0" rtlCol="0" anchor="b">
            <a:sp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marL="20791" algn="l">
              <a:spcBef>
                <a:spcPts val="156"/>
              </a:spcBef>
              <a:tabLst>
                <a:tab pos="4592769" algn="l"/>
              </a:tabLst>
            </a:pPr>
            <a:r>
              <a:rPr lang="en-US" sz="7200" b="1" cap="all" spc="-8" dirty="0">
                <a:solidFill>
                  <a:schemeClr val="bg1"/>
                </a:solidFill>
                <a:latin typeface="Arial" panose="020B0604020202020204" pitchFamily="34" charset="0"/>
              </a:rPr>
              <a:t>US ACCIDENTS (2016-2021)</a:t>
            </a:r>
            <a:endParaRPr lang="en-US" sz="7200" b="1" cap="all" spc="-16" dirty="0">
              <a:solidFill>
                <a:schemeClr val="bg1"/>
              </a:solidFill>
              <a:latin typeface="Arial" panose="020B0604020202020204" pitchFamily="34" charset="0"/>
            </a:endParaRPr>
          </a:p>
        </p:txBody>
      </p:sp>
      <p:sp>
        <p:nvSpPr>
          <p:cNvPr id="8" name="object 5">
            <a:extLst>
              <a:ext uri="{FF2B5EF4-FFF2-40B4-BE49-F238E27FC236}">
                <a16:creationId xmlns:a16="http://schemas.microsoft.com/office/drawing/2014/main" id="{BF204244-19C9-8B4C-87E3-92E963CFEDA9}"/>
              </a:ext>
            </a:extLst>
          </p:cNvPr>
          <p:cNvSpPr/>
          <p:nvPr/>
        </p:nvSpPr>
        <p:spPr>
          <a:xfrm>
            <a:off x="916854" y="2046117"/>
            <a:ext cx="1372250" cy="0"/>
          </a:xfrm>
          <a:custGeom>
            <a:avLst/>
            <a:gdLst/>
            <a:ahLst/>
            <a:cxnLst/>
            <a:rect l="l" t="t" r="r" b="b"/>
            <a:pathLst>
              <a:path w="838200">
                <a:moveTo>
                  <a:pt x="0" y="0"/>
                </a:moveTo>
                <a:lnTo>
                  <a:pt x="837670" y="0"/>
                </a:lnTo>
              </a:path>
            </a:pathLst>
          </a:custGeom>
          <a:ln w="69805">
            <a:solidFill>
              <a:srgbClr val="FFFFFF"/>
            </a:solidFill>
          </a:ln>
        </p:spPr>
        <p:txBody>
          <a:bodyPr wrap="square" lIns="0" tIns="0" rIns="0" bIns="0" rtlCol="0"/>
          <a:lstStyle/>
          <a:p>
            <a:endParaRPr sz="4825"/>
          </a:p>
        </p:txBody>
      </p:sp>
      <p:sp>
        <p:nvSpPr>
          <p:cNvPr id="9" name="object 6">
            <a:extLst>
              <a:ext uri="{FF2B5EF4-FFF2-40B4-BE49-F238E27FC236}">
                <a16:creationId xmlns:a16="http://schemas.microsoft.com/office/drawing/2014/main" id="{0E51A11A-3A38-D04C-9B83-12833A3C48F8}"/>
              </a:ext>
            </a:extLst>
          </p:cNvPr>
          <p:cNvSpPr txBox="1"/>
          <p:nvPr/>
        </p:nvSpPr>
        <p:spPr>
          <a:xfrm>
            <a:off x="866802" y="2353234"/>
            <a:ext cx="37879366" cy="488958"/>
          </a:xfrm>
          <a:prstGeom prst="rect">
            <a:avLst/>
          </a:prstGeom>
        </p:spPr>
        <p:txBody>
          <a:bodyPr vert="horz" wrap="square" lIns="0" tIns="27029" rIns="0" bIns="0" rtlCol="0">
            <a:spAutoFit/>
          </a:bodyPr>
          <a:lstStyle/>
          <a:p>
            <a:pPr marL="20791">
              <a:spcBef>
                <a:spcPts val="213"/>
              </a:spcBef>
            </a:pPr>
            <a:r>
              <a:rPr lang="en-US" sz="3000" spc="16" dirty="0">
                <a:solidFill>
                  <a:srgbClr val="FFFFFF"/>
                </a:solidFill>
                <a:latin typeface="Arial"/>
                <a:cs typeface="Arial"/>
              </a:rPr>
              <a:t>Ngoc Oanh Nguyen</a:t>
            </a:r>
            <a:endParaRPr sz="3000" dirty="0">
              <a:latin typeface="Arial"/>
              <a:cs typeface="Arial"/>
            </a:endParaRPr>
          </a:p>
        </p:txBody>
      </p:sp>
      <p:sp>
        <p:nvSpPr>
          <p:cNvPr id="20" name="object 8">
            <a:extLst>
              <a:ext uri="{FF2B5EF4-FFF2-40B4-BE49-F238E27FC236}">
                <a16:creationId xmlns:a16="http://schemas.microsoft.com/office/drawing/2014/main" id="{86823CF6-047E-0745-A88C-AD632FCBBCD6}"/>
              </a:ext>
            </a:extLst>
          </p:cNvPr>
          <p:cNvSpPr txBox="1"/>
          <p:nvPr/>
        </p:nvSpPr>
        <p:spPr>
          <a:xfrm>
            <a:off x="914400" y="4572000"/>
            <a:ext cx="9829800" cy="8545929"/>
          </a:xfrm>
          <a:prstGeom prst="rect">
            <a:avLst/>
          </a:prstGeom>
        </p:spPr>
        <p:txBody>
          <a:bodyPr vert="horz" wrap="square" lIns="0" tIns="0" rIns="0" bIns="0" rtlCol="0">
            <a:spAutoFit/>
          </a:bodyPr>
          <a:lstStyle/>
          <a:p>
            <a:pPr marR="120589" algn="ctr">
              <a:lnSpc>
                <a:spcPts val="4000"/>
              </a:lnSpc>
            </a:pPr>
            <a:r>
              <a:rPr lang="en-US" sz="3200" b="1" cap="all" spc="25" dirty="0">
                <a:solidFill>
                  <a:srgbClr val="A90433"/>
                </a:solidFill>
                <a:latin typeface="Garamond" panose="02020404030301010803" pitchFamily="18" charset="0"/>
                <a:cs typeface="Arial"/>
              </a:rPr>
              <a:t>Business Reason</a:t>
            </a:r>
            <a:endParaRPr sz="3200" b="1" cap="all" dirty="0">
              <a:latin typeface="Garamond" panose="02020404030301010803" pitchFamily="18" charset="0"/>
              <a:cs typeface="Arial"/>
            </a:endParaRPr>
          </a:p>
          <a:p>
            <a:pPr marL="571500" indent="-571500" algn="just">
              <a:spcBef>
                <a:spcPts val="1200"/>
              </a:spcBef>
              <a:spcAft>
                <a:spcPts val="1200"/>
              </a:spcAft>
              <a:buFont typeface="Arial" panose="020B0604020202020204" pitchFamily="34" charset="0"/>
              <a:buChar char="•"/>
            </a:pPr>
            <a:r>
              <a:rPr lang="en-US" sz="2800" dirty="0">
                <a:effectLst/>
                <a:latin typeface="Garamond" panose="02020404030301010803" pitchFamily="18" charset="0"/>
                <a:ea typeface="Calibri" panose="020F0502020204030204" pitchFamily="34" charset="0"/>
                <a:cs typeface="Calibri" panose="020F0502020204030204" pitchFamily="34" charset="0"/>
              </a:rPr>
              <a:t>Car </a:t>
            </a:r>
            <a:r>
              <a:rPr lang="en-US" sz="2800" dirty="0">
                <a:latin typeface="Garamond" panose="02020404030301010803" pitchFamily="18" charset="0"/>
                <a:ea typeface="Calibri" panose="020F0502020204030204" pitchFamily="34" charset="0"/>
                <a:cs typeface="Calibri" panose="020F0502020204030204" pitchFamily="34" charset="0"/>
              </a:rPr>
              <a:t>commuting – the most </a:t>
            </a:r>
            <a:r>
              <a:rPr lang="en-US" sz="2800" dirty="0">
                <a:effectLst/>
                <a:latin typeface="Garamond" panose="02020404030301010803" pitchFamily="18" charset="0"/>
                <a:ea typeface="Calibri" panose="020F0502020204030204" pitchFamily="34" charset="0"/>
                <a:cs typeface="Calibri" panose="020F0502020204030204" pitchFamily="34" charset="0"/>
              </a:rPr>
              <a:t>popular method of transportation in the world. </a:t>
            </a:r>
          </a:p>
          <a:p>
            <a:pPr marL="1028700" lvl="1" indent="-571500" algn="just">
              <a:spcBef>
                <a:spcPts val="1200"/>
              </a:spcBef>
              <a:spcAft>
                <a:spcPts val="1200"/>
              </a:spcAft>
              <a:buFont typeface="Arial" panose="020B0604020202020204" pitchFamily="34" charset="0"/>
              <a:buChar char="•"/>
            </a:pPr>
            <a:r>
              <a:rPr lang="en-US" sz="2800" dirty="0">
                <a:effectLst/>
                <a:latin typeface="Garamond" panose="02020404030301010803" pitchFamily="18" charset="0"/>
                <a:ea typeface="Calibri" panose="020F0502020204030204" pitchFamily="34" charset="0"/>
                <a:cs typeface="Calibri" panose="020F0502020204030204" pitchFamily="34" charset="0"/>
              </a:rPr>
              <a:t>2021 – 282.4 million vehicles/ 228 million licensed drivers/ 3,140 billion miles driven annually.</a:t>
            </a:r>
          </a:p>
          <a:p>
            <a:pPr marL="571500" indent="-571500" algn="just">
              <a:spcBef>
                <a:spcPts val="1200"/>
              </a:spcBef>
              <a:spcAft>
                <a:spcPts val="1200"/>
              </a:spcAft>
              <a:buFont typeface="Arial" panose="020B0604020202020204" pitchFamily="34" charset="0"/>
              <a:buChar char="•"/>
            </a:pPr>
            <a:r>
              <a:rPr lang="en-US" sz="2800" dirty="0">
                <a:latin typeface="Garamond" panose="02020404030301010803" pitchFamily="18" charset="0"/>
                <a:ea typeface="Calibri" panose="020F0502020204030204" pitchFamily="34" charset="0"/>
                <a:cs typeface="Calibri" panose="020F0502020204030204" pitchFamily="34" charset="0"/>
              </a:rPr>
              <a:t>C</a:t>
            </a:r>
            <a:r>
              <a:rPr lang="en-US" sz="2800" dirty="0">
                <a:effectLst/>
                <a:latin typeface="Garamond" panose="02020404030301010803" pitchFamily="18" charset="0"/>
                <a:ea typeface="Calibri" panose="020F0502020204030204" pitchFamily="34" charset="0"/>
                <a:cs typeface="Calibri" panose="020F0502020204030204" pitchFamily="34" charset="0"/>
              </a:rPr>
              <a:t>ar accidents – a leading cause of death in the U.S.</a:t>
            </a:r>
          </a:p>
          <a:p>
            <a:pPr marL="1028700" lvl="1" indent="-571500" algn="just">
              <a:spcBef>
                <a:spcPts val="1200"/>
              </a:spcBef>
              <a:spcAft>
                <a:spcPts val="1200"/>
              </a:spcAft>
              <a:buFont typeface="Arial" panose="020B0604020202020204" pitchFamily="34" charset="0"/>
              <a:buChar char="•"/>
            </a:pPr>
            <a:r>
              <a:rPr lang="en-US" sz="2800" dirty="0">
                <a:effectLst/>
                <a:latin typeface="Garamond" panose="02020404030301010803" pitchFamily="18" charset="0"/>
                <a:ea typeface="Calibri" panose="020F0502020204030204" pitchFamily="34" charset="0"/>
                <a:cs typeface="Calibri" panose="020F0502020204030204" pitchFamily="34" charset="0"/>
              </a:rPr>
              <a:t>2021 – </a:t>
            </a:r>
            <a:r>
              <a:rPr lang="en-US" sz="2800" dirty="0">
                <a:latin typeface="Garamond" panose="02020404030301010803" pitchFamily="18" charset="0"/>
                <a:ea typeface="Calibri" panose="020F0502020204030204" pitchFamily="34" charset="0"/>
                <a:cs typeface="Calibri" panose="020F0502020204030204" pitchFamily="34" charset="0"/>
              </a:rPr>
              <a:t>A</a:t>
            </a:r>
            <a:r>
              <a:rPr lang="en-US" sz="2800" dirty="0">
                <a:effectLst/>
                <a:latin typeface="Garamond" panose="02020404030301010803" pitchFamily="18" charset="0"/>
                <a:ea typeface="Calibri" panose="020F0502020204030204" pitchFamily="34" charset="0"/>
                <a:cs typeface="Calibri" panose="020F0502020204030204" pitchFamily="34" charset="0"/>
              </a:rPr>
              <a:t> car accident occurs every 13 minutes</a:t>
            </a:r>
          </a:p>
          <a:p>
            <a:pPr marL="1028700" lvl="1" indent="-571500" algn="just">
              <a:spcBef>
                <a:spcPts val="1200"/>
              </a:spcBef>
              <a:spcAft>
                <a:spcPts val="1200"/>
              </a:spcAft>
              <a:buFont typeface="Arial" panose="020B0604020202020204" pitchFamily="34" charset="0"/>
              <a:buChar char="•"/>
            </a:pPr>
            <a:r>
              <a:rPr lang="en-US" sz="2800" dirty="0">
                <a:latin typeface="Garamond" panose="02020404030301010803" pitchFamily="18" charset="0"/>
                <a:ea typeface="Calibri" panose="020F0502020204030204" pitchFamily="34" charset="0"/>
                <a:cs typeface="Calibri" panose="020F0502020204030204" pitchFamily="34" charset="0"/>
              </a:rPr>
              <a:t>V</a:t>
            </a:r>
            <a:r>
              <a:rPr lang="en-US" sz="2800" dirty="0">
                <a:effectLst/>
                <a:latin typeface="Garamond" panose="02020404030301010803" pitchFamily="18" charset="0"/>
                <a:ea typeface="Calibri" panose="020F0502020204030204" pitchFamily="34" charset="0"/>
                <a:cs typeface="Calibri" panose="020F0502020204030204" pitchFamily="34" charset="0"/>
              </a:rPr>
              <a:t>ehicle death rate increased by 8.5%/ the mileage death rate increased by 2.7%/ the population death rate increased by 11%</a:t>
            </a:r>
          </a:p>
          <a:p>
            <a:pPr marL="571500" indent="-571500" algn="just">
              <a:spcBef>
                <a:spcPts val="1200"/>
              </a:spcBef>
              <a:spcAft>
                <a:spcPts val="1200"/>
              </a:spcAft>
              <a:buFont typeface="Arial" panose="020B0604020202020204" pitchFamily="34" charset="0"/>
              <a:buChar char="•"/>
            </a:pPr>
            <a:r>
              <a:rPr lang="en-US" sz="2800" dirty="0">
                <a:latin typeface="Garamond" panose="02020404030301010803" pitchFamily="18" charset="0"/>
                <a:ea typeface="Calibri" panose="020F0502020204030204" pitchFamily="34" charset="0"/>
                <a:cs typeface="Calibri" panose="020F0502020204030204" pitchFamily="34" charset="0"/>
              </a:rPr>
              <a:t>A</a:t>
            </a:r>
            <a:r>
              <a:rPr lang="en-US" sz="2800" dirty="0">
                <a:effectLst/>
                <a:latin typeface="Garamond" panose="02020404030301010803" pitchFamily="18" charset="0"/>
                <a:ea typeface="Calibri" panose="020F0502020204030204" pitchFamily="34" charset="0"/>
                <a:cs typeface="Calibri" panose="020F0502020204030204" pitchFamily="34" charset="0"/>
              </a:rPr>
              <a:t>nalysis of the trends that are emerging to improve the quality and safety of traveling on the road.</a:t>
            </a:r>
            <a:endParaRPr lang="en-US" sz="2800" dirty="0">
              <a:latin typeface="Garamond" panose="02020404030301010803" pitchFamily="18" charset="0"/>
              <a:ea typeface="Calibri" panose="020F0502020204030204" pitchFamily="34" charset="0"/>
              <a:cs typeface="Arial" panose="020B0604020202020204" pitchFamily="34" charset="0"/>
            </a:endParaRPr>
          </a:p>
          <a:p>
            <a:pPr marL="571500" indent="-571500" algn="just">
              <a:spcBef>
                <a:spcPts val="1200"/>
              </a:spcBef>
              <a:spcAft>
                <a:spcPts val="1200"/>
              </a:spcAft>
              <a:buFont typeface="Arial" panose="020B0604020202020204" pitchFamily="34" charset="0"/>
              <a:buChar char="•"/>
            </a:pPr>
            <a:r>
              <a:rPr lang="en-US" sz="2800" dirty="0">
                <a:latin typeface="Garamond" panose="02020404030301010803" pitchFamily="18" charset="0"/>
                <a:ea typeface="Calibri" panose="020F0502020204030204" pitchFamily="34" charset="0"/>
                <a:cs typeface="Calibri" panose="020F0502020204030204" pitchFamily="34" charset="0"/>
              </a:rPr>
              <a:t>R</a:t>
            </a:r>
            <a:r>
              <a:rPr lang="en-US" sz="2800" dirty="0">
                <a:effectLst/>
                <a:latin typeface="Garamond" panose="02020404030301010803" pitchFamily="18" charset="0"/>
                <a:ea typeface="Calibri" panose="020F0502020204030204" pitchFamily="34" charset="0"/>
                <a:cs typeface="Calibri" panose="020F0502020204030204" pitchFamily="34" charset="0"/>
              </a:rPr>
              <a:t>eal-time car accident prediction/ car accident hotspot </a:t>
            </a:r>
            <a:r>
              <a:rPr lang="en-US" sz="2800" dirty="0">
                <a:latin typeface="Garamond" panose="02020404030301010803" pitchFamily="18" charset="0"/>
                <a:cs typeface="Calibri" panose="020F0502020204030204" pitchFamily="34" charset="0"/>
              </a:rPr>
              <a:t>locations</a:t>
            </a:r>
            <a:r>
              <a:rPr lang="en-US" sz="2800" dirty="0">
                <a:effectLst/>
                <a:latin typeface="Garamond" panose="02020404030301010803" pitchFamily="18" charset="0"/>
                <a:ea typeface="Calibri" panose="020F0502020204030204" pitchFamily="34" charset="0"/>
                <a:cs typeface="Calibri" panose="020F0502020204030204" pitchFamily="34" charset="0"/>
              </a:rPr>
              <a:t>/ casualty analysis/ cause and effect rules to predict car accidents/ the impact of precipitation/ environmental stimuli on accident occurrence.</a:t>
            </a:r>
            <a:endParaRPr lang="en-US" sz="2800" dirty="0">
              <a:effectLst/>
              <a:latin typeface="Garamond" panose="02020404030301010803" pitchFamily="18" charset="0"/>
              <a:ea typeface="Calibri" panose="020F0502020204030204" pitchFamily="34" charset="0"/>
              <a:cs typeface="Arial" panose="020B0604020202020204" pitchFamily="34" charset="0"/>
            </a:endParaRPr>
          </a:p>
        </p:txBody>
      </p:sp>
      <p:sp>
        <p:nvSpPr>
          <p:cNvPr id="40" name="object 15">
            <a:extLst>
              <a:ext uri="{FF2B5EF4-FFF2-40B4-BE49-F238E27FC236}">
                <a16:creationId xmlns:a16="http://schemas.microsoft.com/office/drawing/2014/main" id="{5D37D8BE-83DE-FA40-8EC9-DE1FCECC361D}"/>
              </a:ext>
            </a:extLst>
          </p:cNvPr>
          <p:cNvSpPr txBox="1"/>
          <p:nvPr/>
        </p:nvSpPr>
        <p:spPr>
          <a:xfrm>
            <a:off x="22402800" y="4572000"/>
            <a:ext cx="9829800" cy="6334555"/>
          </a:xfrm>
          <a:prstGeom prst="rect">
            <a:avLst/>
          </a:prstGeom>
        </p:spPr>
        <p:txBody>
          <a:bodyPr vert="horz" wrap="square" lIns="0" tIns="0" rIns="0" bIns="0" rtlCol="0">
            <a:spAutoFit/>
          </a:bodyPr>
          <a:lstStyle/>
          <a:p>
            <a:pPr algn="just">
              <a:lnSpc>
                <a:spcPts val="4000"/>
              </a:lnSpc>
              <a:tabLst>
                <a:tab pos="2571868" algn="l"/>
              </a:tabLst>
            </a:pPr>
            <a:r>
              <a:rPr lang="en-US" sz="2800" b="1" spc="221" dirty="0">
                <a:solidFill>
                  <a:srgbClr val="A80432"/>
                </a:solidFill>
                <a:latin typeface="Arial"/>
                <a:cs typeface="Arial"/>
              </a:rPr>
              <a:t>Time analysis</a:t>
            </a:r>
            <a:endParaRPr lang="en-US" sz="2800" b="1" dirty="0">
              <a:solidFill>
                <a:srgbClr val="A80432"/>
              </a:solidFill>
              <a:latin typeface="Arial"/>
              <a:cs typeface="Arial"/>
            </a:endParaRPr>
          </a:p>
          <a:p>
            <a:pPr algn="just">
              <a:lnSpc>
                <a:spcPts val="3000"/>
              </a:lnSpc>
              <a:spcBef>
                <a:spcPts val="1800"/>
              </a:spcBef>
              <a:tabLst>
                <a:tab pos="249494" algn="l"/>
              </a:tabLst>
            </a:pPr>
            <a:r>
              <a:rPr lang="en-US" sz="2400" dirty="0">
                <a:solidFill>
                  <a:srgbClr val="231F20"/>
                </a:solidFill>
                <a:latin typeface="Garamond" panose="02020404030301010803" pitchFamily="18" charset="0"/>
                <a:cs typeface="Arial" panose="020B0604020202020204" pitchFamily="34" charset="0"/>
              </a:rPr>
              <a:t>The second degree of severity accounts for the greatest number of car accidents at about 90</a:t>
            </a:r>
          </a:p>
          <a:p>
            <a:pPr marL="342900" indent="-342900" algn="just">
              <a:lnSpc>
                <a:spcPts val="3000"/>
              </a:lnSpc>
              <a:spcBef>
                <a:spcPts val="1800"/>
              </a:spcBef>
              <a:buFont typeface="Arial" panose="020B0604020202020204" pitchFamily="34" charset="0"/>
              <a:buChar char="•"/>
              <a:tabLst>
                <a:tab pos="249494" algn="l"/>
              </a:tabLst>
            </a:pPr>
            <a:r>
              <a:rPr lang="en-US" sz="2400" dirty="0">
                <a:solidFill>
                  <a:srgbClr val="231F20"/>
                </a:solidFill>
                <a:latin typeface="Garamond" panose="02020404030301010803" pitchFamily="18" charset="0"/>
                <a:cs typeface="Arial" panose="020B0604020202020204" pitchFamily="34" charset="0"/>
              </a:rPr>
              <a:t>The majority of them last from 1 to 2 hours</a:t>
            </a:r>
          </a:p>
          <a:p>
            <a:pPr algn="just">
              <a:lnSpc>
                <a:spcPts val="3000"/>
              </a:lnSpc>
              <a:spcBef>
                <a:spcPts val="1800"/>
              </a:spcBef>
              <a:tabLst>
                <a:tab pos="249494" algn="l"/>
              </a:tabLst>
            </a:pPr>
            <a:r>
              <a:rPr lang="en-US" sz="2400" dirty="0">
                <a:solidFill>
                  <a:srgbClr val="231F20"/>
                </a:solidFill>
                <a:latin typeface="Garamond" panose="02020404030301010803" pitchFamily="18" charset="0"/>
                <a:cs typeface="Arial" panose="020B0604020202020204" pitchFamily="34" charset="0"/>
              </a:rPr>
              <a:t>Q&amp;A shows the corresponding graph according to the search keywords</a:t>
            </a:r>
          </a:p>
          <a:p>
            <a:pPr marL="342900" indent="-342900" algn="just">
              <a:lnSpc>
                <a:spcPts val="3000"/>
              </a:lnSpc>
              <a:spcBef>
                <a:spcPts val="1800"/>
              </a:spcBef>
              <a:buFont typeface="Arial" panose="020B0604020202020204" pitchFamily="34" charset="0"/>
              <a:buChar char="•"/>
              <a:tabLst>
                <a:tab pos="249494" algn="l"/>
              </a:tabLst>
            </a:pPr>
            <a:r>
              <a:rPr lang="en-US" sz="2400" dirty="0">
                <a:solidFill>
                  <a:srgbClr val="231F20"/>
                </a:solidFill>
                <a:latin typeface="Garamond" panose="02020404030301010803" pitchFamily="18" charset="0"/>
                <a:cs typeface="Arial" panose="020B0604020202020204" pitchFamily="34" charset="0"/>
              </a:rPr>
              <a:t>Top 10 states that have the greatest number of car accidents by a bar chart, including California, Florida, Texas, </a:t>
            </a:r>
            <a:r>
              <a:rPr lang="en-US" sz="2400" dirty="0" err="1">
                <a:solidFill>
                  <a:srgbClr val="231F20"/>
                </a:solidFill>
                <a:latin typeface="Garamond" panose="02020404030301010803" pitchFamily="18" charset="0"/>
                <a:cs typeface="Arial" panose="020B0604020202020204" pitchFamily="34" charset="0"/>
              </a:rPr>
              <a:t>etc</a:t>
            </a:r>
            <a:endParaRPr lang="en-US" sz="2400" dirty="0">
              <a:solidFill>
                <a:srgbClr val="231F20"/>
              </a:solidFill>
              <a:latin typeface="Garamond" panose="02020404030301010803" pitchFamily="18" charset="0"/>
              <a:cs typeface="Arial" panose="020B0604020202020204" pitchFamily="34" charset="0"/>
            </a:endParaRPr>
          </a:p>
          <a:p>
            <a:pPr algn="just">
              <a:lnSpc>
                <a:spcPts val="3000"/>
              </a:lnSpc>
              <a:spcBef>
                <a:spcPts val="1800"/>
              </a:spcBef>
              <a:tabLst>
                <a:tab pos="249494" algn="l"/>
              </a:tabLst>
            </a:pPr>
            <a:r>
              <a:rPr lang="en-US" sz="2400" dirty="0">
                <a:solidFill>
                  <a:srgbClr val="231F20"/>
                </a:solidFill>
                <a:latin typeface="Garamond" panose="02020404030301010803" pitchFamily="18" charset="0"/>
                <a:cs typeface="Arial" panose="020B0604020202020204" pitchFamily="34" charset="0"/>
              </a:rPr>
              <a:t>The Eastern time zone region of the US has the highest number of road accident cases (43%) - The Mountain time zone region of the US has the lowest (6%)</a:t>
            </a:r>
          </a:p>
          <a:p>
            <a:pPr marL="342900" indent="-342900" algn="just">
              <a:lnSpc>
                <a:spcPts val="3000"/>
              </a:lnSpc>
              <a:spcBef>
                <a:spcPts val="1800"/>
              </a:spcBef>
              <a:buFont typeface="Arial" panose="020B0604020202020204" pitchFamily="34" charset="0"/>
              <a:buChar char="•"/>
              <a:tabLst>
                <a:tab pos="249494" algn="l"/>
              </a:tabLst>
            </a:pPr>
            <a:r>
              <a:rPr lang="en-US" sz="2400" dirty="0">
                <a:solidFill>
                  <a:srgbClr val="231F20"/>
                </a:solidFill>
                <a:latin typeface="Garamond" panose="02020404030301010803" pitchFamily="18" charset="0"/>
                <a:cs typeface="Arial" panose="020B0604020202020204" pitchFamily="34" charset="0"/>
              </a:rPr>
              <a:t>More than 75% of the total road accident records of this period happened only within the last 2 years (2020, 2021)</a:t>
            </a:r>
          </a:p>
          <a:p>
            <a:pPr algn="just">
              <a:lnSpc>
                <a:spcPts val="3000"/>
              </a:lnSpc>
              <a:spcBef>
                <a:spcPts val="1800"/>
              </a:spcBef>
              <a:tabLst>
                <a:tab pos="249494" algn="l"/>
              </a:tabLst>
            </a:pPr>
            <a:endParaRPr lang="en-US" sz="2400" dirty="0">
              <a:latin typeface="Arial" panose="020B0604020202020204" pitchFamily="34" charset="0"/>
              <a:cs typeface="Arial" panose="020B0604020202020204" pitchFamily="34" charset="0"/>
            </a:endParaRPr>
          </a:p>
        </p:txBody>
      </p:sp>
      <p:sp>
        <p:nvSpPr>
          <p:cNvPr id="44" name="object 11">
            <a:extLst>
              <a:ext uri="{FF2B5EF4-FFF2-40B4-BE49-F238E27FC236}">
                <a16:creationId xmlns:a16="http://schemas.microsoft.com/office/drawing/2014/main" id="{055400DA-F010-1F47-A93E-D8B62BD57D3F}"/>
              </a:ext>
            </a:extLst>
          </p:cNvPr>
          <p:cNvSpPr txBox="1"/>
          <p:nvPr/>
        </p:nvSpPr>
        <p:spPr>
          <a:xfrm>
            <a:off x="33183767" y="11068590"/>
            <a:ext cx="9708867" cy="331629"/>
          </a:xfrm>
          <a:prstGeom prst="rect">
            <a:avLst/>
          </a:prstGeom>
        </p:spPr>
        <p:txBody>
          <a:bodyPr vert="horz" wrap="square" lIns="0" tIns="0" rIns="0" bIns="0" rtlCol="0">
            <a:spAutoFit/>
          </a:bodyPr>
          <a:lstStyle/>
          <a:p>
            <a:pPr algn="ctr">
              <a:lnSpc>
                <a:spcPts val="2400"/>
              </a:lnSpc>
            </a:pPr>
            <a:r>
              <a:rPr lang="en-US" sz="2800" b="1" spc="270" dirty="0">
                <a:solidFill>
                  <a:srgbClr val="A80432"/>
                </a:solidFill>
                <a:latin typeface="Garamond" panose="02020404030301010803" pitchFamily="18" charset="0"/>
                <a:cs typeface="Arial"/>
              </a:rPr>
              <a:t>Road Condition Analysis</a:t>
            </a:r>
            <a:endParaRPr sz="2800" b="1" spc="270" dirty="0">
              <a:solidFill>
                <a:srgbClr val="A80432"/>
              </a:solidFill>
              <a:latin typeface="Garamond" panose="02020404030301010803" pitchFamily="18" charset="0"/>
              <a:cs typeface="Arial"/>
            </a:endParaRPr>
          </a:p>
        </p:txBody>
      </p:sp>
      <p:sp>
        <p:nvSpPr>
          <p:cNvPr id="45" name="object 2">
            <a:extLst>
              <a:ext uri="{FF2B5EF4-FFF2-40B4-BE49-F238E27FC236}">
                <a16:creationId xmlns:a16="http://schemas.microsoft.com/office/drawing/2014/main" id="{2D11DBAE-5669-4B47-A8F7-AADFC40CF46E}"/>
              </a:ext>
            </a:extLst>
          </p:cNvPr>
          <p:cNvSpPr txBox="1"/>
          <p:nvPr/>
        </p:nvSpPr>
        <p:spPr>
          <a:xfrm>
            <a:off x="952914" y="13336836"/>
            <a:ext cx="9829800" cy="11028147"/>
          </a:xfrm>
          <a:prstGeom prst="rect">
            <a:avLst/>
          </a:prstGeom>
          <a:solidFill>
            <a:srgbClr val="68737A"/>
          </a:solidFill>
        </p:spPr>
        <p:txBody>
          <a:bodyPr vert="horz" wrap="square" lIns="457200" tIns="457200" rIns="228600" bIns="457200" rtlCol="0">
            <a:spAutoFit/>
          </a:bodyPr>
          <a:lstStyle/>
          <a:p>
            <a:pPr marR="665317" algn="ctr">
              <a:lnSpc>
                <a:spcPts val="4000"/>
              </a:lnSpc>
              <a:tabLst>
                <a:tab pos="1502162" algn="l"/>
                <a:tab pos="4552227" algn="l"/>
              </a:tabLst>
            </a:pPr>
            <a:r>
              <a:rPr lang="en-US" sz="3200" b="1" cap="all" spc="278" dirty="0">
                <a:solidFill>
                  <a:schemeClr val="bg1"/>
                </a:solidFill>
                <a:latin typeface="Garamond" panose="02020404030301010803" pitchFamily="18" charset="0"/>
                <a:cs typeface="Arial"/>
              </a:rPr>
              <a:t>DATASET</a:t>
            </a:r>
            <a:endParaRPr sz="4000" b="1" cap="all" dirty="0">
              <a:solidFill>
                <a:schemeClr val="bg1"/>
              </a:solidFill>
              <a:latin typeface="Garamond" panose="02020404030301010803" pitchFamily="18" charset="0"/>
              <a:cs typeface="Arial"/>
            </a:endParaRPr>
          </a:p>
          <a:p>
            <a:pPr marL="342900" marR="1456421" indent="-342900" algn="just">
              <a:lnSpc>
                <a:spcPts val="3000"/>
              </a:lnSpc>
              <a:spcBef>
                <a:spcPts val="1800"/>
              </a:spcBef>
              <a:buFont typeface="Arial" panose="020B0604020202020204" pitchFamily="34" charset="0"/>
              <a:buChar char="•"/>
              <a:tabLst>
                <a:tab pos="686109" algn="l"/>
              </a:tabLst>
            </a:pPr>
            <a:r>
              <a:rPr lang="en-US" sz="3600" dirty="0">
                <a:solidFill>
                  <a:schemeClr val="bg1"/>
                </a:solidFill>
                <a:latin typeface="Garamond" panose="02020404030301010803" pitchFamily="18" charset="0"/>
                <a:cs typeface="Arial"/>
              </a:rPr>
              <a:t>Available on Kaggle</a:t>
            </a:r>
          </a:p>
          <a:p>
            <a:pPr marL="800100" marR="1456421" lvl="1" indent="-342900" algn="just">
              <a:lnSpc>
                <a:spcPts val="3000"/>
              </a:lnSpc>
              <a:spcBef>
                <a:spcPts val="1800"/>
              </a:spcBef>
              <a:buFont typeface="Arial" panose="020B0604020202020204" pitchFamily="34" charset="0"/>
              <a:buChar char="•"/>
              <a:tabLst>
                <a:tab pos="686109" algn="l"/>
              </a:tabLst>
            </a:pPr>
            <a:r>
              <a:rPr lang="en-US" sz="2800" dirty="0">
                <a:solidFill>
                  <a:schemeClr val="bg1"/>
                </a:solidFill>
                <a:latin typeface="Garamond" panose="02020404030301010803" pitchFamily="18" charset="0"/>
                <a:cs typeface="Arial"/>
              </a:rPr>
              <a:t>49 states – February 2016 to March 2023 – multiple APIs</a:t>
            </a:r>
          </a:p>
          <a:p>
            <a:pPr marL="800100" marR="1456421" lvl="1" indent="-342900" algn="just">
              <a:lnSpc>
                <a:spcPts val="3000"/>
              </a:lnSpc>
              <a:spcBef>
                <a:spcPts val="1800"/>
              </a:spcBef>
              <a:buFont typeface="Arial" panose="020B0604020202020204" pitchFamily="34" charset="0"/>
              <a:buChar char="•"/>
              <a:tabLst>
                <a:tab pos="686109" algn="l"/>
              </a:tabLst>
            </a:pPr>
            <a:r>
              <a:rPr lang="en-US" sz="2800" dirty="0">
                <a:solidFill>
                  <a:schemeClr val="bg1"/>
                </a:solidFill>
                <a:latin typeface="Garamond" panose="02020404030301010803" pitchFamily="18" charset="0"/>
                <a:cs typeface="Arial"/>
              </a:rPr>
              <a:t>7.7 million accident records </a:t>
            </a:r>
          </a:p>
          <a:p>
            <a:pPr marL="342900" marR="1456421" indent="-342900" algn="just">
              <a:lnSpc>
                <a:spcPts val="3000"/>
              </a:lnSpc>
              <a:spcBef>
                <a:spcPts val="1800"/>
              </a:spcBef>
              <a:buFont typeface="Arial" panose="020B0604020202020204" pitchFamily="34" charset="0"/>
              <a:buChar char="•"/>
              <a:tabLst>
                <a:tab pos="686109" algn="l"/>
              </a:tabLst>
            </a:pPr>
            <a:r>
              <a:rPr lang="en-US" sz="2800" dirty="0">
                <a:solidFill>
                  <a:schemeClr val="bg1"/>
                </a:solidFill>
                <a:latin typeface="Garamond" panose="02020404030301010803" pitchFamily="18" charset="0"/>
                <a:cs typeface="Arial"/>
              </a:rPr>
              <a:t>Use the updated dataset until December 2021 with more than 2.5 million records </a:t>
            </a:r>
          </a:p>
          <a:p>
            <a:pPr marL="342900" marR="1456421" indent="-342900" algn="just">
              <a:lnSpc>
                <a:spcPts val="3000"/>
              </a:lnSpc>
              <a:spcBef>
                <a:spcPts val="1800"/>
              </a:spcBef>
              <a:buFont typeface="Arial" panose="020B0604020202020204" pitchFamily="34" charset="0"/>
              <a:buChar char="•"/>
              <a:tabLst>
                <a:tab pos="686109" algn="l"/>
              </a:tabLst>
            </a:pPr>
            <a:r>
              <a:rPr lang="en-US" sz="2800" dirty="0">
                <a:solidFill>
                  <a:schemeClr val="bg1"/>
                </a:solidFill>
                <a:latin typeface="Garamond" panose="02020404030301010803" pitchFamily="18" charset="0"/>
                <a:cs typeface="Arial"/>
              </a:rPr>
              <a:t>Insurance agents and adjusters/ vehicle owners and operators/ state, regional, and local government agencies/ emergency response agencies/ auto bodies/ mechanic shops/ towing companies </a:t>
            </a:r>
          </a:p>
          <a:p>
            <a:pPr marL="800100" marR="1456421" lvl="1" indent="-342900" algn="just">
              <a:lnSpc>
                <a:spcPts val="3000"/>
              </a:lnSpc>
              <a:spcBef>
                <a:spcPts val="1800"/>
              </a:spcBef>
              <a:buFont typeface="Arial" panose="020B0604020202020204" pitchFamily="34" charset="0"/>
              <a:buChar char="•"/>
              <a:tabLst>
                <a:tab pos="686109" algn="l"/>
              </a:tabLst>
            </a:pPr>
            <a:r>
              <a:rPr lang="en-US" sz="2800" dirty="0">
                <a:solidFill>
                  <a:schemeClr val="bg1"/>
                </a:solidFill>
                <a:latin typeface="Garamond" panose="02020404030301010803" pitchFamily="18" charset="0"/>
                <a:cs typeface="Arial"/>
              </a:rPr>
              <a:t>Cost of insurance, accident likelihood, and safety features</a:t>
            </a:r>
          </a:p>
          <a:p>
            <a:pPr marL="800100" marR="1456421" lvl="1" indent="-342900" algn="just">
              <a:lnSpc>
                <a:spcPts val="3000"/>
              </a:lnSpc>
              <a:spcBef>
                <a:spcPts val="1800"/>
              </a:spcBef>
              <a:buFont typeface="Arial" panose="020B0604020202020204" pitchFamily="34" charset="0"/>
              <a:buChar char="•"/>
              <a:tabLst>
                <a:tab pos="686109" algn="l"/>
              </a:tabLst>
            </a:pPr>
            <a:r>
              <a:rPr lang="en-US" sz="2800" dirty="0">
                <a:solidFill>
                  <a:schemeClr val="bg1"/>
                </a:solidFill>
                <a:latin typeface="Garamond" panose="02020404030301010803" pitchFamily="18" charset="0"/>
                <a:cs typeface="Arial"/>
              </a:rPr>
              <a:t>Promulgate a law to make traffic flows and their streets safer</a:t>
            </a:r>
          </a:p>
          <a:p>
            <a:pPr marL="800100" marR="1456421" lvl="1" indent="-342900" algn="just">
              <a:lnSpc>
                <a:spcPts val="3000"/>
              </a:lnSpc>
              <a:spcBef>
                <a:spcPts val="1800"/>
              </a:spcBef>
              <a:buFont typeface="Arial" panose="020B0604020202020204" pitchFamily="34" charset="0"/>
              <a:buChar char="•"/>
              <a:tabLst>
                <a:tab pos="686109" algn="l"/>
              </a:tabLst>
            </a:pPr>
            <a:r>
              <a:rPr lang="en-US" sz="2800" dirty="0">
                <a:solidFill>
                  <a:schemeClr val="bg1"/>
                </a:solidFill>
                <a:latin typeface="Garamond" panose="02020404030301010803" pitchFamily="18" charset="0"/>
                <a:cs typeface="Arial"/>
              </a:rPr>
              <a:t>Accurately redetermine pricing for market coverages</a:t>
            </a:r>
          </a:p>
          <a:p>
            <a:pPr marL="800100" marR="1456421" lvl="1" indent="-342900" algn="just">
              <a:lnSpc>
                <a:spcPts val="3000"/>
              </a:lnSpc>
              <a:spcBef>
                <a:spcPts val="1800"/>
              </a:spcBef>
              <a:buFont typeface="Arial" panose="020B0604020202020204" pitchFamily="34" charset="0"/>
              <a:buChar char="•"/>
              <a:tabLst>
                <a:tab pos="686109" algn="l"/>
              </a:tabLst>
            </a:pPr>
            <a:r>
              <a:rPr lang="en-US" sz="2800" dirty="0">
                <a:solidFill>
                  <a:schemeClr val="bg1"/>
                </a:solidFill>
                <a:latin typeface="Garamond" panose="02020404030301010803" pitchFamily="18" charset="0"/>
                <a:cs typeface="Arial"/>
              </a:rPr>
              <a:t>Prevent more future research and practice in this field.</a:t>
            </a:r>
          </a:p>
          <a:p>
            <a:pPr marL="342900" marR="866992" indent="-342900">
              <a:lnSpc>
                <a:spcPts val="3000"/>
              </a:lnSpc>
              <a:spcBef>
                <a:spcPts val="1800"/>
              </a:spcBef>
              <a:buFont typeface="Arial" panose="020B0604020202020204" pitchFamily="34" charset="0"/>
              <a:buChar char="•"/>
              <a:tabLst>
                <a:tab pos="686109" algn="l"/>
              </a:tabLst>
            </a:pPr>
            <a:endParaRPr sz="2400" dirty="0">
              <a:solidFill>
                <a:schemeClr val="bg1"/>
              </a:solidFill>
              <a:latin typeface="Arial"/>
              <a:cs typeface="Arial"/>
            </a:endParaRPr>
          </a:p>
        </p:txBody>
      </p:sp>
      <p:sp>
        <p:nvSpPr>
          <p:cNvPr id="46" name="object 15">
            <a:extLst>
              <a:ext uri="{FF2B5EF4-FFF2-40B4-BE49-F238E27FC236}">
                <a16:creationId xmlns:a16="http://schemas.microsoft.com/office/drawing/2014/main" id="{87AF343C-7BAE-7943-A9D7-926EC8869185}"/>
              </a:ext>
            </a:extLst>
          </p:cNvPr>
          <p:cNvSpPr txBox="1"/>
          <p:nvPr/>
        </p:nvSpPr>
        <p:spPr>
          <a:xfrm>
            <a:off x="11616516" y="11210068"/>
            <a:ext cx="9829800" cy="5906810"/>
          </a:xfrm>
          <a:prstGeom prst="rect">
            <a:avLst/>
          </a:prstGeom>
        </p:spPr>
        <p:txBody>
          <a:bodyPr vert="horz" wrap="square" lIns="0" tIns="0" rIns="0" bIns="0" rtlCol="0">
            <a:spAutoFit/>
          </a:bodyPr>
          <a:lstStyle/>
          <a:p>
            <a:pPr algn="ctr">
              <a:lnSpc>
                <a:spcPts val="4000"/>
              </a:lnSpc>
              <a:tabLst>
                <a:tab pos="2571868" algn="l"/>
              </a:tabLst>
            </a:pPr>
            <a:r>
              <a:rPr lang="en-US" sz="2800" b="1" spc="270" dirty="0">
                <a:solidFill>
                  <a:srgbClr val="A80432"/>
                </a:solidFill>
                <a:latin typeface="Garamond" panose="02020404030301010803" pitchFamily="18" charset="0"/>
                <a:cs typeface="Arial"/>
              </a:rPr>
              <a:t>Number of accidents in the us by severity (2016-2021)</a:t>
            </a:r>
            <a:endParaRPr lang="en-US" sz="2800" b="1" dirty="0">
              <a:solidFill>
                <a:srgbClr val="A80432"/>
              </a:solidFill>
              <a:latin typeface="Garamond" panose="02020404030301010803" pitchFamily="18" charset="0"/>
              <a:cs typeface="Arial"/>
            </a:endParaRPr>
          </a:p>
          <a:p>
            <a:pPr algn="just">
              <a:lnSpc>
                <a:spcPts val="3000"/>
              </a:lnSpc>
              <a:spcBef>
                <a:spcPts val="1800"/>
              </a:spcBef>
              <a:tabLst>
                <a:tab pos="249494" algn="l"/>
              </a:tabLst>
            </a:pPr>
            <a:r>
              <a:rPr lang="en-US" sz="2400" dirty="0">
                <a:solidFill>
                  <a:srgbClr val="231F20"/>
                </a:solidFill>
                <a:latin typeface="Garamond" panose="02020404030301010803" pitchFamily="18" charset="0"/>
                <a:cs typeface="Arial" panose="020B0604020202020204" pitchFamily="34" charset="0"/>
              </a:rPr>
              <a:t>This is the map of accident severity by state. </a:t>
            </a:r>
          </a:p>
          <a:p>
            <a:pPr marL="457200" indent="-457200" algn="just">
              <a:lnSpc>
                <a:spcPts val="3000"/>
              </a:lnSpc>
              <a:spcBef>
                <a:spcPts val="1800"/>
              </a:spcBef>
              <a:buFont typeface="Arial" panose="020B0604020202020204" pitchFamily="34" charset="0"/>
              <a:buChar char="•"/>
              <a:tabLst>
                <a:tab pos="249494" algn="l"/>
              </a:tabLst>
            </a:pPr>
            <a:r>
              <a:rPr lang="en-US" sz="2400" dirty="0">
                <a:solidFill>
                  <a:srgbClr val="231F20"/>
                </a:solidFill>
                <a:latin typeface="Garamond" panose="02020404030301010803" pitchFamily="18" charset="0"/>
                <a:cs typeface="Arial" panose="020B0604020202020204" pitchFamily="34" charset="0"/>
              </a:rPr>
              <a:t>The second degree of severity accounts for the largest number of car accidents</a:t>
            </a:r>
          </a:p>
          <a:p>
            <a:pPr marL="457200" indent="-457200" algn="just">
              <a:lnSpc>
                <a:spcPts val="3000"/>
              </a:lnSpc>
              <a:spcBef>
                <a:spcPts val="1800"/>
              </a:spcBef>
              <a:buFont typeface="Arial" panose="020B0604020202020204" pitchFamily="34" charset="0"/>
              <a:buChar char="•"/>
              <a:tabLst>
                <a:tab pos="249494" algn="l"/>
              </a:tabLst>
            </a:pPr>
            <a:r>
              <a:rPr lang="en-US" sz="2400" dirty="0">
                <a:solidFill>
                  <a:srgbClr val="231F20"/>
                </a:solidFill>
                <a:latin typeface="Garamond" panose="02020404030301010803" pitchFamily="18" charset="0"/>
                <a:cs typeface="Arial" panose="020B0604020202020204" pitchFamily="34" charset="0"/>
              </a:rPr>
              <a:t>The pie chart in California state is the biggest one, possibly because it has the most population leading to a large equivalent number of accidents during the study period.</a:t>
            </a:r>
          </a:p>
          <a:p>
            <a:pPr marL="457200" indent="-457200" algn="just">
              <a:lnSpc>
                <a:spcPts val="3000"/>
              </a:lnSpc>
              <a:spcBef>
                <a:spcPts val="1800"/>
              </a:spcBef>
              <a:buFont typeface="Arial" panose="020B0604020202020204" pitchFamily="34" charset="0"/>
              <a:buChar char="•"/>
              <a:tabLst>
                <a:tab pos="249494" algn="l"/>
              </a:tabLst>
            </a:pPr>
            <a:r>
              <a:rPr lang="en-US" sz="2400" dirty="0">
                <a:solidFill>
                  <a:srgbClr val="231F20"/>
                </a:solidFill>
                <a:latin typeface="Garamond" panose="02020404030301010803" pitchFamily="18" charset="0"/>
                <a:cs typeface="Arial" panose="020B0604020202020204" pitchFamily="34" charset="0"/>
              </a:rPr>
              <a:t>It is difficult to conclude that commuters encounter a larger possibility of having a car accident when living in here than other states. </a:t>
            </a:r>
          </a:p>
          <a:p>
            <a:pPr marL="457200" indent="-457200" algn="just">
              <a:lnSpc>
                <a:spcPts val="3000"/>
              </a:lnSpc>
              <a:spcBef>
                <a:spcPts val="1800"/>
              </a:spcBef>
              <a:buFont typeface="Arial" panose="020B0604020202020204" pitchFamily="34" charset="0"/>
              <a:buChar char="•"/>
              <a:tabLst>
                <a:tab pos="249494" algn="l"/>
              </a:tabLst>
            </a:pPr>
            <a:r>
              <a:rPr lang="en-US" sz="2400" dirty="0">
                <a:solidFill>
                  <a:srgbClr val="231F20"/>
                </a:solidFill>
                <a:latin typeface="Garamond" panose="02020404030301010803" pitchFamily="18" charset="0"/>
                <a:cs typeface="Arial" panose="020B0604020202020204" pitchFamily="34" charset="0"/>
              </a:rPr>
              <a:t>Other degrees of severity have remained at a low level over the years.</a:t>
            </a:r>
          </a:p>
          <a:p>
            <a:pPr marL="342900" indent="-342900">
              <a:lnSpc>
                <a:spcPts val="3000"/>
              </a:lnSpc>
              <a:spcBef>
                <a:spcPts val="1800"/>
              </a:spcBef>
              <a:buFont typeface="Arial" panose="020B0604020202020204" pitchFamily="34" charset="0"/>
              <a:buChar char="•"/>
              <a:tabLst>
                <a:tab pos="249494" algn="l"/>
              </a:tabLst>
            </a:pPr>
            <a:endParaRPr lang="en-US" sz="3600" dirty="0">
              <a:latin typeface="Garamond" panose="02020404030301010803" pitchFamily="18" charset="0"/>
              <a:cs typeface="Arial" panose="020B0604020202020204" pitchFamily="34" charset="0"/>
            </a:endParaRPr>
          </a:p>
        </p:txBody>
      </p:sp>
      <p:sp>
        <p:nvSpPr>
          <p:cNvPr id="47" name="object 15">
            <a:extLst>
              <a:ext uri="{FF2B5EF4-FFF2-40B4-BE49-F238E27FC236}">
                <a16:creationId xmlns:a16="http://schemas.microsoft.com/office/drawing/2014/main" id="{24D4ADC1-6ED7-5E40-AE96-EDF59CA2FE21}"/>
              </a:ext>
            </a:extLst>
          </p:cNvPr>
          <p:cNvSpPr txBox="1"/>
          <p:nvPr/>
        </p:nvSpPr>
        <p:spPr>
          <a:xfrm>
            <a:off x="33147000" y="11582877"/>
            <a:ext cx="9829800" cy="3837397"/>
          </a:xfrm>
          <a:prstGeom prst="rect">
            <a:avLst/>
          </a:prstGeom>
        </p:spPr>
        <p:txBody>
          <a:bodyPr vert="horz" wrap="square" lIns="0" tIns="0" rIns="0" bIns="0" rtlCol="0">
            <a:spAutoFit/>
          </a:bodyPr>
          <a:lstStyle/>
          <a:p>
            <a:pPr marL="457200" marR="8316" indent="-457200" algn="just">
              <a:lnSpc>
                <a:spcPts val="3000"/>
              </a:lnSpc>
              <a:spcBef>
                <a:spcPts val="1800"/>
              </a:spcBef>
              <a:buFont typeface="Arial" panose="020B0604020202020204" pitchFamily="34" charset="0"/>
              <a:buChar char="•"/>
            </a:pPr>
            <a:r>
              <a:rPr lang="en-US" sz="2400" dirty="0">
                <a:solidFill>
                  <a:srgbClr val="231F20"/>
                </a:solidFill>
                <a:latin typeface="Garamond" panose="02020404030301010803" pitchFamily="18" charset="0"/>
                <a:cs typeface="Arial" panose="020B0604020202020204" pitchFamily="34" charset="0"/>
              </a:rPr>
              <a:t>99.98% of cases – the bumper was absent in the accident spot</a:t>
            </a:r>
          </a:p>
          <a:p>
            <a:pPr marL="457200" marR="8316" indent="-457200" algn="just">
              <a:lnSpc>
                <a:spcPts val="3000"/>
              </a:lnSpc>
              <a:spcBef>
                <a:spcPts val="1800"/>
              </a:spcBef>
              <a:buFont typeface="Arial" panose="020B0604020202020204" pitchFamily="34" charset="0"/>
              <a:buChar char="•"/>
            </a:pPr>
            <a:r>
              <a:rPr lang="en-US" sz="2400" dirty="0">
                <a:solidFill>
                  <a:srgbClr val="231F20"/>
                </a:solidFill>
                <a:latin typeface="Garamond" panose="02020404030301010803" pitchFamily="18" charset="0"/>
                <a:cs typeface="Arial" panose="020B0604020202020204" pitchFamily="34" charset="0"/>
              </a:rPr>
              <a:t>4.26% of cases – road accidents happened near the crossing</a:t>
            </a:r>
          </a:p>
          <a:p>
            <a:pPr marL="457200" marR="8316" indent="-457200" algn="just">
              <a:lnSpc>
                <a:spcPts val="3000"/>
              </a:lnSpc>
              <a:spcBef>
                <a:spcPts val="1800"/>
              </a:spcBef>
              <a:buFont typeface="Arial" panose="020B0604020202020204" pitchFamily="34" charset="0"/>
              <a:buChar char="•"/>
            </a:pPr>
            <a:r>
              <a:rPr lang="en-US" sz="2400" dirty="0">
                <a:solidFill>
                  <a:srgbClr val="231F20"/>
                </a:solidFill>
                <a:latin typeface="Garamond" panose="02020404030301010803" pitchFamily="18" charset="0"/>
                <a:cs typeface="Arial" panose="020B0604020202020204" pitchFamily="34" charset="0"/>
              </a:rPr>
              <a:t>98.62% of cases –  no stop near the accident area</a:t>
            </a:r>
          </a:p>
          <a:p>
            <a:pPr marL="457200" marR="8316" indent="-457200" algn="just">
              <a:lnSpc>
                <a:spcPts val="3000"/>
              </a:lnSpc>
              <a:spcBef>
                <a:spcPts val="1800"/>
              </a:spcBef>
              <a:buFont typeface="Arial" panose="020B0604020202020204" pitchFamily="34" charset="0"/>
              <a:buChar char="•"/>
            </a:pPr>
            <a:r>
              <a:rPr lang="en-US" sz="2400" dirty="0">
                <a:solidFill>
                  <a:srgbClr val="231F20"/>
                </a:solidFill>
                <a:latin typeface="Garamond" panose="02020404030301010803" pitchFamily="18" charset="0"/>
                <a:cs typeface="Arial" panose="020B0604020202020204" pitchFamily="34" charset="0"/>
              </a:rPr>
              <a:t>13.82% of road accident cases were recorded near the junctions.</a:t>
            </a:r>
          </a:p>
          <a:p>
            <a:pPr marL="457200" marR="8316" indent="-457200" algn="just">
              <a:lnSpc>
                <a:spcPts val="3000"/>
              </a:lnSpc>
              <a:spcBef>
                <a:spcPts val="1800"/>
              </a:spcBef>
              <a:buFont typeface="Arial" panose="020B0604020202020204" pitchFamily="34" charset="0"/>
              <a:buChar char="•"/>
            </a:pPr>
            <a:r>
              <a:rPr lang="en-US" sz="2400" dirty="0">
                <a:solidFill>
                  <a:srgbClr val="231F20"/>
                </a:solidFill>
                <a:latin typeface="Garamond" panose="02020404030301010803" pitchFamily="18" charset="0"/>
                <a:cs typeface="Arial" panose="020B0604020202020204" pitchFamily="34" charset="0"/>
              </a:rPr>
              <a:t>92.59% of road accident cases were recorded far from the traffic signal</a:t>
            </a:r>
          </a:p>
          <a:p>
            <a:pPr marR="8316" algn="just">
              <a:lnSpc>
                <a:spcPts val="3000"/>
              </a:lnSpc>
              <a:spcBef>
                <a:spcPts val="1800"/>
              </a:spcBef>
            </a:pPr>
            <a:r>
              <a:rPr lang="en-US" sz="2400" dirty="0">
                <a:solidFill>
                  <a:srgbClr val="231F20"/>
                </a:solidFill>
                <a:latin typeface="Garamond" panose="02020404030301010803" pitchFamily="18" charset="0"/>
                <a:cs typeface="Arial" panose="020B0604020202020204" pitchFamily="34" charset="0"/>
              </a:rPr>
              <a:t>→ Increase the presence of bumper, traffic signals, or stop signs on the street to control the traffic flow</a:t>
            </a:r>
          </a:p>
        </p:txBody>
      </p:sp>
      <p:sp>
        <p:nvSpPr>
          <p:cNvPr id="48" name="object 15">
            <a:extLst>
              <a:ext uri="{FF2B5EF4-FFF2-40B4-BE49-F238E27FC236}">
                <a16:creationId xmlns:a16="http://schemas.microsoft.com/office/drawing/2014/main" id="{E6728883-901F-C24B-8E1D-DC7CCF6619E4}"/>
              </a:ext>
            </a:extLst>
          </p:cNvPr>
          <p:cNvSpPr txBox="1"/>
          <p:nvPr/>
        </p:nvSpPr>
        <p:spPr>
          <a:xfrm>
            <a:off x="22402800" y="16701204"/>
            <a:ext cx="10345026" cy="15522198"/>
          </a:xfrm>
          <a:prstGeom prst="rect">
            <a:avLst/>
          </a:prstGeom>
        </p:spPr>
        <p:txBody>
          <a:bodyPr vert="horz" wrap="square" lIns="0" tIns="0" rIns="0" bIns="0" rtlCol="0">
            <a:spAutoFit/>
          </a:bodyPr>
          <a:lstStyle/>
          <a:p>
            <a:pPr algn="ctr">
              <a:lnSpc>
                <a:spcPts val="4000"/>
              </a:lnSpc>
              <a:tabLst>
                <a:tab pos="2571868" algn="l"/>
              </a:tabLst>
            </a:pPr>
            <a:r>
              <a:rPr lang="en-US" sz="2800" b="1" spc="221" dirty="0">
                <a:solidFill>
                  <a:srgbClr val="A80432"/>
                </a:solidFill>
                <a:latin typeface="Garamond" panose="02020404030301010803" pitchFamily="18" charset="0"/>
                <a:cs typeface="Arial"/>
              </a:rPr>
              <a:t>Compare Tableau vs Power BI</a:t>
            </a:r>
          </a:p>
          <a:p>
            <a:pPr marL="0" marR="0" algn="just">
              <a:spcBef>
                <a:spcPts val="1200"/>
              </a:spcBef>
              <a:spcAft>
                <a:spcPts val="1200"/>
              </a:spcAft>
            </a:pPr>
            <a:r>
              <a:rPr lang="en-US" sz="2400" dirty="0">
                <a:latin typeface="Garamond" panose="02020404030301010803" pitchFamily="18" charset="0"/>
                <a:cs typeface="Calibri" panose="020F0502020204030204" pitchFamily="34" charset="0"/>
              </a:rPr>
              <a:t>Similar to a certain extent</a:t>
            </a:r>
          </a:p>
          <a:p>
            <a:pPr marL="342900" marR="0" indent="-342900" algn="just">
              <a:spcBef>
                <a:spcPts val="1200"/>
              </a:spcBef>
              <a:spcAft>
                <a:spcPts val="1200"/>
              </a:spcAft>
              <a:buFont typeface="Arial" panose="020B0604020202020204" pitchFamily="34" charset="0"/>
              <a:buChar char="•"/>
            </a:pPr>
            <a:r>
              <a:rPr lang="en-US" sz="2400" dirty="0">
                <a:latin typeface="Garamond" panose="02020404030301010803" pitchFamily="18" charset="0"/>
                <a:cs typeface="Calibri" panose="020F0502020204030204" pitchFamily="34" charset="0"/>
              </a:rPr>
              <a:t>Produce a variety of different visualizations</a:t>
            </a:r>
          </a:p>
          <a:p>
            <a:pPr marL="342900" marR="0" indent="-342900" algn="just">
              <a:spcBef>
                <a:spcPts val="1200"/>
              </a:spcBef>
              <a:spcAft>
                <a:spcPts val="1200"/>
              </a:spcAft>
              <a:buFont typeface="Arial" panose="020B0604020202020204" pitchFamily="34" charset="0"/>
              <a:buChar char="•"/>
            </a:pPr>
            <a:r>
              <a:rPr lang="en-US" sz="2400" dirty="0">
                <a:latin typeface="Garamond" panose="02020404030301010803" pitchFamily="18" charset="0"/>
                <a:cs typeface="Calibri" panose="020F0502020204030204" pitchFamily="34" charset="0"/>
              </a:rPr>
              <a:t>Connect to numerous data sources</a:t>
            </a:r>
          </a:p>
          <a:p>
            <a:pPr marL="342900" marR="0" indent="-342900" algn="just">
              <a:spcBef>
                <a:spcPts val="1200"/>
              </a:spcBef>
              <a:spcAft>
                <a:spcPts val="1200"/>
              </a:spcAft>
              <a:buFont typeface="Arial" panose="020B0604020202020204" pitchFamily="34" charset="0"/>
              <a:buChar char="•"/>
            </a:pPr>
            <a:r>
              <a:rPr lang="en-US" sz="2400" dirty="0">
                <a:latin typeface="Garamond" panose="02020404030301010803" pitchFamily="18" charset="0"/>
                <a:cs typeface="Calibri" panose="020F0502020204030204" pitchFamily="34" charset="0"/>
              </a:rPr>
              <a:t>Code-free and user-friendly</a:t>
            </a:r>
          </a:p>
          <a:p>
            <a:pPr marL="342900" marR="0" indent="-342900" algn="just">
              <a:spcBef>
                <a:spcPts val="1200"/>
              </a:spcBef>
              <a:spcAft>
                <a:spcPts val="1200"/>
              </a:spcAft>
              <a:buFont typeface="Arial" panose="020B0604020202020204" pitchFamily="34" charset="0"/>
              <a:buChar char="•"/>
            </a:pPr>
            <a:r>
              <a:rPr lang="en-US" sz="2400" dirty="0">
                <a:latin typeface="Garamond" panose="02020404030301010803" pitchFamily="18" charset="0"/>
                <a:cs typeface="Calibri" panose="020F0502020204030204" pitchFamily="34" charset="0"/>
              </a:rPr>
              <a:t>Support interactive interfaces</a:t>
            </a:r>
          </a:p>
          <a:p>
            <a:pPr marR="0" algn="just">
              <a:spcBef>
                <a:spcPts val="1200"/>
              </a:spcBef>
              <a:spcAft>
                <a:spcPts val="1200"/>
              </a:spcAft>
            </a:pPr>
            <a:r>
              <a:rPr lang="en-US" sz="2400" dirty="0">
                <a:latin typeface="Garamond" panose="02020404030301010803" pitchFamily="18" charset="0"/>
                <a:cs typeface="Calibri" panose="020F0502020204030204" pitchFamily="34" charset="0"/>
              </a:rPr>
              <a:t>I like the design language of Tableau and the transforming data power of Power BI</a:t>
            </a:r>
          </a:p>
          <a:p>
            <a:pPr marR="0" algn="just">
              <a:spcBef>
                <a:spcPts val="1200"/>
              </a:spcBef>
              <a:spcAft>
                <a:spcPts val="1200"/>
              </a:spcAft>
            </a:pPr>
            <a:r>
              <a:rPr lang="en-US" sz="2400" dirty="0">
                <a:latin typeface="Garamond" panose="02020404030301010803" pitchFamily="18" charset="0"/>
                <a:cs typeface="Calibri" panose="020F0502020204030204" pitchFamily="34" charset="0"/>
              </a:rPr>
              <a:t>→ Each of them is superior in their own field</a:t>
            </a:r>
            <a:endParaRPr lang="en-US" sz="2800" b="1" spc="221" dirty="0">
              <a:solidFill>
                <a:srgbClr val="A80432"/>
              </a:solidFill>
              <a:latin typeface="Garamond" panose="02020404030301010803" pitchFamily="18" charset="0"/>
              <a:cs typeface="Arial"/>
            </a:endParaRPr>
          </a:p>
          <a:p>
            <a:pPr algn="ctr">
              <a:lnSpc>
                <a:spcPts val="4000"/>
              </a:lnSpc>
              <a:tabLst>
                <a:tab pos="2571868" algn="l"/>
              </a:tabLst>
            </a:pPr>
            <a:r>
              <a:rPr lang="en-US" sz="2800" b="1" spc="221" dirty="0">
                <a:solidFill>
                  <a:srgbClr val="A80432"/>
                </a:solidFill>
                <a:latin typeface="Garamond" panose="02020404030301010803" pitchFamily="18" charset="0"/>
                <a:cs typeface="Arial"/>
              </a:rPr>
              <a:t>3W lessons</a:t>
            </a:r>
            <a:endParaRPr lang="en-US" sz="2800" b="1" dirty="0">
              <a:solidFill>
                <a:srgbClr val="A80432"/>
              </a:solidFill>
              <a:latin typeface="Garamond" panose="02020404030301010803" pitchFamily="18" charset="0"/>
              <a:cs typeface="Arial"/>
            </a:endParaRPr>
          </a:p>
          <a:p>
            <a:pPr marR="0" lvl="0" algn="just"/>
            <a:r>
              <a:rPr lang="en-US" sz="2400" b="1" dirty="0">
                <a:effectLst/>
                <a:latin typeface="Garamond" panose="02020404030301010803" pitchFamily="18" charset="0"/>
                <a:ea typeface="DengXian Light" panose="02010600030101010101" pitchFamily="2" charset="-122"/>
                <a:cs typeface="Times New Roman" panose="02020603050405020304" pitchFamily="18" charset="0"/>
              </a:rPr>
              <a:t>What Went Well</a:t>
            </a:r>
          </a:p>
          <a:p>
            <a:pPr marL="285750" marR="0" indent="-285750" algn="just">
              <a:spcBef>
                <a:spcPts val="1200"/>
              </a:spcBef>
              <a:spcAft>
                <a:spcPts val="1200"/>
              </a:spcAft>
              <a:buFont typeface="Arial" panose="020B0604020202020204" pitchFamily="34" charset="0"/>
              <a:buChar char="•"/>
            </a:pPr>
            <a:r>
              <a:rPr lang="en-US" sz="2400" dirty="0">
                <a:effectLst/>
                <a:latin typeface="Garamond" panose="02020404030301010803" pitchFamily="18" charset="0"/>
                <a:ea typeface="Calibri" panose="020F0502020204030204" pitchFamily="34" charset="0"/>
                <a:cs typeface="Calibri" panose="020F0502020204030204" pitchFamily="34" charset="0"/>
              </a:rPr>
              <a:t>The data preparation did not take so much time</a:t>
            </a:r>
          </a:p>
          <a:p>
            <a:pPr marL="285750" marR="0" indent="-285750" algn="just">
              <a:spcBef>
                <a:spcPts val="1200"/>
              </a:spcBef>
              <a:spcAft>
                <a:spcPts val="1200"/>
              </a:spcAft>
              <a:buFont typeface="Arial" panose="020B0604020202020204" pitchFamily="34" charset="0"/>
              <a:buChar char="•"/>
            </a:pPr>
            <a:r>
              <a:rPr lang="en-US" sz="2400" dirty="0">
                <a:effectLst/>
                <a:latin typeface="Garamond" panose="02020404030301010803" pitchFamily="18" charset="0"/>
                <a:ea typeface="Calibri" panose="020F0502020204030204" pitchFamily="34" charset="0"/>
                <a:cs typeface="Calibri" panose="020F0502020204030204" pitchFamily="34" charset="0"/>
              </a:rPr>
              <a:t>Rich in features and visualizations &amp; quite similar to Tableau</a:t>
            </a:r>
          </a:p>
          <a:p>
            <a:pPr marL="285750" marR="0" indent="-285750" algn="just">
              <a:spcBef>
                <a:spcPts val="1200"/>
              </a:spcBef>
              <a:spcAft>
                <a:spcPts val="1200"/>
              </a:spcAft>
              <a:buFont typeface="Arial" panose="020B0604020202020204" pitchFamily="34" charset="0"/>
              <a:buChar char="•"/>
            </a:pPr>
            <a:r>
              <a:rPr lang="en-US" sz="2400" dirty="0">
                <a:latin typeface="Garamond" panose="02020404030301010803" pitchFamily="18" charset="0"/>
                <a:ea typeface="Calibri" panose="020F0502020204030204" pitchFamily="34" charset="0"/>
                <a:cs typeface="Calibri" panose="020F0502020204030204" pitchFamily="34" charset="0"/>
              </a:rPr>
              <a:t>Detailed tutorials &amp; available documents/information on the forum</a:t>
            </a:r>
            <a:endParaRPr lang="en-US" sz="2400" dirty="0">
              <a:effectLst/>
              <a:latin typeface="Garamond" panose="02020404030301010803" pitchFamily="18" charset="0"/>
              <a:ea typeface="Calibri" panose="020F0502020204030204" pitchFamily="34" charset="0"/>
              <a:cs typeface="Calibri" panose="020F0502020204030204" pitchFamily="34" charset="0"/>
            </a:endParaRPr>
          </a:p>
          <a:p>
            <a:pPr algn="just">
              <a:spcBef>
                <a:spcPts val="1200"/>
              </a:spcBef>
              <a:spcAft>
                <a:spcPts val="1200"/>
              </a:spcAft>
            </a:pPr>
            <a:r>
              <a:rPr lang="en-US" sz="2400" b="1" dirty="0">
                <a:latin typeface="Garamond" panose="02020404030301010803" pitchFamily="18" charset="0"/>
                <a:cs typeface="Calibri" panose="020F0502020204030204" pitchFamily="34" charset="0"/>
              </a:rPr>
              <a:t>What Did NOT Go Well</a:t>
            </a:r>
          </a:p>
          <a:p>
            <a:pPr marL="342900" marR="0" indent="-342900" algn="just">
              <a:spcBef>
                <a:spcPts val="1200"/>
              </a:spcBef>
              <a:spcAft>
                <a:spcPts val="1200"/>
              </a:spcAft>
              <a:buFont typeface="Arial" panose="020B0604020202020204" pitchFamily="34" charset="0"/>
              <a:buChar char="•"/>
            </a:pPr>
            <a:r>
              <a:rPr lang="en-US" sz="2400" dirty="0">
                <a:latin typeface="Garamond" panose="02020404030301010803" pitchFamily="18" charset="0"/>
                <a:cs typeface="Calibri" panose="020F0502020204030204" pitchFamily="34" charset="0"/>
              </a:rPr>
              <a:t>Finding a dataset with all the required attributes is extremely time-consuming</a:t>
            </a:r>
          </a:p>
          <a:p>
            <a:pPr marL="342900" marR="0" indent="-342900" algn="just">
              <a:spcBef>
                <a:spcPts val="1200"/>
              </a:spcBef>
              <a:spcAft>
                <a:spcPts val="1200"/>
              </a:spcAft>
              <a:buFont typeface="Arial" panose="020B0604020202020204" pitchFamily="34" charset="0"/>
              <a:buChar char="•"/>
            </a:pPr>
            <a:r>
              <a:rPr lang="en-US" sz="2400" dirty="0">
                <a:latin typeface="Garamond" panose="02020404030301010803" pitchFamily="18" charset="0"/>
                <a:cs typeface="Calibri" panose="020F0502020204030204" pitchFamily="34" charset="0"/>
              </a:rPr>
              <a:t>Huge amount of data – slow &amp; take a lot of time</a:t>
            </a:r>
          </a:p>
          <a:p>
            <a:pPr marL="342900" marR="0" indent="-342900" algn="just">
              <a:spcBef>
                <a:spcPts val="1200"/>
              </a:spcBef>
              <a:spcAft>
                <a:spcPts val="1200"/>
              </a:spcAft>
              <a:buFont typeface="Arial" panose="020B0604020202020204" pitchFamily="34" charset="0"/>
              <a:buChar char="•"/>
            </a:pPr>
            <a:r>
              <a:rPr lang="en-US" sz="2400" dirty="0">
                <a:latin typeface="Garamond" panose="02020404030301010803" pitchFamily="18" charset="0"/>
                <a:cs typeface="Calibri" panose="020F0502020204030204" pitchFamily="34" charset="0"/>
              </a:rPr>
              <a:t>Not have many numeric attributes – repeatedly use the same one</a:t>
            </a:r>
          </a:p>
          <a:p>
            <a:pPr marL="800100" lvl="1" indent="-342900" algn="just">
              <a:spcBef>
                <a:spcPts val="1200"/>
              </a:spcBef>
              <a:spcAft>
                <a:spcPts val="1200"/>
              </a:spcAft>
              <a:buFont typeface="Arial" panose="020B0604020202020204" pitchFamily="34" charset="0"/>
              <a:buChar char="•"/>
            </a:pPr>
            <a:r>
              <a:rPr lang="en-US" sz="2400" dirty="0">
                <a:latin typeface="Garamond" panose="02020404030301010803" pitchFamily="18" charset="0"/>
                <a:cs typeface="Calibri" panose="020F0502020204030204" pitchFamily="34" charset="0"/>
              </a:rPr>
              <a:t>Create some new measures – </a:t>
            </a:r>
            <a:r>
              <a:rPr lang="en-US" sz="2400" dirty="0" err="1">
                <a:latin typeface="Garamond" panose="02020404030301010803" pitchFamily="18" charset="0"/>
                <a:cs typeface="Calibri" panose="020F0502020204030204" pitchFamily="34" charset="0"/>
              </a:rPr>
              <a:t>DayofWeek</a:t>
            </a:r>
            <a:r>
              <a:rPr lang="en-US" sz="2400" dirty="0">
                <a:latin typeface="Garamond" panose="02020404030301010803" pitchFamily="18" charset="0"/>
                <a:cs typeface="Calibri" panose="020F0502020204030204" pitchFamily="34" charset="0"/>
              </a:rPr>
              <a:t>/Month/Hour/Duration</a:t>
            </a:r>
          </a:p>
          <a:p>
            <a:pPr marL="342900" marR="0" indent="-342900" algn="just">
              <a:spcBef>
                <a:spcPts val="1200"/>
              </a:spcBef>
              <a:spcAft>
                <a:spcPts val="1200"/>
              </a:spcAft>
              <a:buFont typeface="Arial" panose="020B0604020202020204" pitchFamily="34" charset="0"/>
              <a:buChar char="•"/>
            </a:pPr>
            <a:r>
              <a:rPr lang="en-US" sz="2400" dirty="0">
                <a:latin typeface="Garamond" panose="02020404030301010803" pitchFamily="18" charset="0"/>
                <a:cs typeface="Calibri" panose="020F0502020204030204" pitchFamily="34" charset="0"/>
              </a:rPr>
              <a:t>Limited data – visualizations are not beautiful and consistent – quite forced</a:t>
            </a:r>
          </a:p>
          <a:p>
            <a:pPr algn="just">
              <a:spcBef>
                <a:spcPts val="1200"/>
              </a:spcBef>
              <a:spcAft>
                <a:spcPts val="1200"/>
              </a:spcAft>
            </a:pPr>
            <a:r>
              <a:rPr lang="en-US" sz="2400" b="1" dirty="0">
                <a:latin typeface="Garamond" panose="02020404030301010803" pitchFamily="18" charset="0"/>
                <a:cs typeface="Calibri" panose="020F0502020204030204" pitchFamily="34" charset="0"/>
              </a:rPr>
              <a:t>What Would I Do Differently Next Time</a:t>
            </a:r>
          </a:p>
          <a:p>
            <a:pPr marL="342900" marR="0" indent="-342900" algn="just">
              <a:spcBef>
                <a:spcPts val="1200"/>
              </a:spcBef>
              <a:spcAft>
                <a:spcPts val="1200"/>
              </a:spcAft>
              <a:buFont typeface="Arial" panose="020B0604020202020204" pitchFamily="34" charset="0"/>
              <a:buChar char="•"/>
            </a:pPr>
            <a:r>
              <a:rPr lang="en-US" sz="2400" dirty="0">
                <a:latin typeface="Garamond" panose="02020404030301010803" pitchFamily="18" charset="0"/>
                <a:cs typeface="Calibri" panose="020F0502020204030204" pitchFamily="34" charset="0"/>
              </a:rPr>
              <a:t>Spend more time finding the data &amp; understanding each attribute more comprehensively</a:t>
            </a:r>
          </a:p>
          <a:p>
            <a:pPr marL="342900" marR="0" indent="-342900" algn="just">
              <a:spcBef>
                <a:spcPts val="1200"/>
              </a:spcBef>
              <a:spcAft>
                <a:spcPts val="1200"/>
              </a:spcAft>
              <a:buFont typeface="Arial" panose="020B0604020202020204" pitchFamily="34" charset="0"/>
              <a:buChar char="•"/>
            </a:pPr>
            <a:r>
              <a:rPr lang="en-US" sz="2400" dirty="0">
                <a:latin typeface="Garamond" panose="02020404030301010803" pitchFamily="18" charset="0"/>
                <a:cs typeface="Calibri" panose="020F0502020204030204" pitchFamily="34" charset="0"/>
              </a:rPr>
              <a:t>Explore the rich set of available features of Power BI &amp; Parameter feature </a:t>
            </a:r>
          </a:p>
          <a:p>
            <a:pPr marL="342900" marR="0" indent="-342900" algn="just">
              <a:spcBef>
                <a:spcPts val="1200"/>
              </a:spcBef>
              <a:spcAft>
                <a:spcPts val="1200"/>
              </a:spcAft>
              <a:buFont typeface="Arial" panose="020B0604020202020204" pitchFamily="34" charset="0"/>
              <a:buChar char="•"/>
            </a:pPr>
            <a:r>
              <a:rPr lang="en-US" sz="2400" dirty="0">
                <a:latin typeface="Garamond" panose="02020404030301010803" pitchFamily="18" charset="0"/>
                <a:cs typeface="Calibri" panose="020F0502020204030204" pitchFamily="34" charset="0"/>
              </a:rPr>
              <a:t>Try a different</a:t>
            </a:r>
            <a:r>
              <a:rPr lang="vi-VN" sz="2400" dirty="0">
                <a:latin typeface="Garamond" panose="02020404030301010803" pitchFamily="18" charset="0"/>
                <a:cs typeface="Calibri" panose="020F0502020204030204" pitchFamily="34" charset="0"/>
              </a:rPr>
              <a:t> larger d</a:t>
            </a:r>
            <a:r>
              <a:rPr lang="en-US" sz="2400" dirty="0" err="1">
                <a:latin typeface="Garamond" panose="02020404030301010803" pitchFamily="18" charset="0"/>
                <a:cs typeface="Calibri" panose="020F0502020204030204" pitchFamily="34" charset="0"/>
              </a:rPr>
              <a:t>ataset</a:t>
            </a:r>
            <a:r>
              <a:rPr lang="en-US" sz="2400" dirty="0">
                <a:latin typeface="Garamond" panose="02020404030301010803" pitchFamily="18" charset="0"/>
                <a:cs typeface="Calibri" panose="020F0502020204030204" pitchFamily="34" charset="0"/>
              </a:rPr>
              <a:t> with different</a:t>
            </a:r>
            <a:r>
              <a:rPr lang="vi-VN" sz="2400" dirty="0">
                <a:latin typeface="Garamond" panose="02020404030301010803" pitchFamily="18" charset="0"/>
                <a:cs typeface="Calibri" panose="020F0502020204030204" pitchFamily="34" charset="0"/>
              </a:rPr>
              <a:t> visualization t</a:t>
            </a:r>
            <a:r>
              <a:rPr lang="en-US" sz="2400" dirty="0" err="1">
                <a:latin typeface="Garamond" panose="02020404030301010803" pitchFamily="18" charset="0"/>
                <a:cs typeface="Calibri" panose="020F0502020204030204" pitchFamily="34" charset="0"/>
              </a:rPr>
              <a:t>ools</a:t>
            </a:r>
            <a:r>
              <a:rPr lang="en-US" sz="2400" dirty="0">
                <a:latin typeface="Garamond" panose="02020404030301010803" pitchFamily="18" charset="0"/>
                <a:cs typeface="Calibri" panose="020F0502020204030204" pitchFamily="34" charset="0"/>
              </a:rPr>
              <a:t> (</a:t>
            </a:r>
            <a:r>
              <a:rPr lang="en-US" sz="2400" dirty="0" err="1">
                <a:latin typeface="Garamond" panose="02020404030301010803" pitchFamily="18" charset="0"/>
                <a:cs typeface="Calibri" panose="020F0502020204030204" pitchFamily="34" charset="0"/>
              </a:rPr>
              <a:t>Metabase</a:t>
            </a:r>
            <a:r>
              <a:rPr lang="en-US" sz="2400" dirty="0">
                <a:latin typeface="Garamond" panose="02020404030301010803" pitchFamily="18" charset="0"/>
                <a:cs typeface="Calibri" panose="020F0502020204030204" pitchFamily="34" charset="0"/>
              </a:rPr>
              <a:t>/</a:t>
            </a:r>
            <a:r>
              <a:rPr lang="en-US" sz="2400" dirty="0" err="1">
                <a:latin typeface="Garamond" panose="02020404030301010803" pitchFamily="18" charset="0"/>
                <a:cs typeface="Calibri" panose="020F0502020204030204" pitchFamily="34" charset="0"/>
              </a:rPr>
              <a:t>Zoho</a:t>
            </a:r>
            <a:r>
              <a:rPr lang="en-US" sz="2400" dirty="0">
                <a:latin typeface="Garamond" panose="02020404030301010803" pitchFamily="18" charset="0"/>
                <a:cs typeface="Calibri" panose="020F0502020204030204" pitchFamily="34" charset="0"/>
              </a:rPr>
              <a:t>)</a:t>
            </a:r>
          </a:p>
        </p:txBody>
      </p:sp>
      <p:sp>
        <p:nvSpPr>
          <p:cNvPr id="50" name="object 11">
            <a:extLst>
              <a:ext uri="{FF2B5EF4-FFF2-40B4-BE49-F238E27FC236}">
                <a16:creationId xmlns:a16="http://schemas.microsoft.com/office/drawing/2014/main" id="{1E28AD99-F90C-0143-9511-47B702F8EE6E}"/>
              </a:ext>
            </a:extLst>
          </p:cNvPr>
          <p:cNvSpPr txBox="1"/>
          <p:nvPr/>
        </p:nvSpPr>
        <p:spPr>
          <a:xfrm>
            <a:off x="16926963" y="17199000"/>
            <a:ext cx="5074188" cy="615553"/>
          </a:xfrm>
          <a:prstGeom prst="rect">
            <a:avLst/>
          </a:prstGeom>
        </p:spPr>
        <p:txBody>
          <a:bodyPr vert="horz" wrap="square" lIns="0" tIns="0" rIns="0" bIns="0" rtlCol="0">
            <a:spAutoFit/>
          </a:bodyPr>
          <a:lstStyle/>
          <a:p>
            <a:pPr algn="ctr">
              <a:lnSpc>
                <a:spcPts val="2400"/>
              </a:lnSpc>
            </a:pPr>
            <a:r>
              <a:rPr lang="en-US" sz="2000" b="1" spc="270" dirty="0">
                <a:solidFill>
                  <a:srgbClr val="A80432"/>
                </a:solidFill>
                <a:latin typeface="Garamond" panose="02020404030301010803" pitchFamily="18" charset="0"/>
                <a:cs typeface="Arial"/>
              </a:rPr>
              <a:t>Top 10 accident prone streets in the US (2016-2021)</a:t>
            </a:r>
            <a:endParaRPr sz="2000" b="1" spc="270" dirty="0">
              <a:solidFill>
                <a:srgbClr val="A80432"/>
              </a:solidFill>
              <a:latin typeface="Garamond" panose="02020404030301010803" pitchFamily="18" charset="0"/>
              <a:cs typeface="Arial"/>
            </a:endParaRPr>
          </a:p>
        </p:txBody>
      </p:sp>
      <p:sp>
        <p:nvSpPr>
          <p:cNvPr id="56" name="object 10">
            <a:extLst>
              <a:ext uri="{FF2B5EF4-FFF2-40B4-BE49-F238E27FC236}">
                <a16:creationId xmlns:a16="http://schemas.microsoft.com/office/drawing/2014/main" id="{237666B1-FD1B-0749-85E3-803F89CBA872}"/>
              </a:ext>
            </a:extLst>
          </p:cNvPr>
          <p:cNvSpPr txBox="1"/>
          <p:nvPr/>
        </p:nvSpPr>
        <p:spPr>
          <a:xfrm>
            <a:off x="11574434" y="17148200"/>
            <a:ext cx="5021926" cy="759632"/>
          </a:xfrm>
          <a:prstGeom prst="rect">
            <a:avLst/>
          </a:prstGeom>
        </p:spPr>
        <p:txBody>
          <a:bodyPr vert="horz" wrap="square" lIns="0" tIns="0" rIns="0" bIns="0" rtlCol="0">
            <a:spAutoFit/>
          </a:bodyPr>
          <a:lstStyle/>
          <a:p>
            <a:pPr algn="ctr">
              <a:lnSpc>
                <a:spcPts val="3000"/>
              </a:lnSpc>
            </a:pPr>
            <a:r>
              <a:rPr lang="en-US" sz="2000" b="1" spc="8" dirty="0">
                <a:solidFill>
                  <a:srgbClr val="A90433"/>
                </a:solidFill>
                <a:latin typeface="Garamond" panose="02020404030301010803" pitchFamily="18" charset="0"/>
                <a:cs typeface="Arial"/>
              </a:rPr>
              <a:t>Top 10 sates with the greatest number of accidents in the US (2016-2021)</a:t>
            </a:r>
          </a:p>
        </p:txBody>
      </p:sp>
      <p:sp>
        <p:nvSpPr>
          <p:cNvPr id="59" name="object 10">
            <a:extLst>
              <a:ext uri="{FF2B5EF4-FFF2-40B4-BE49-F238E27FC236}">
                <a16:creationId xmlns:a16="http://schemas.microsoft.com/office/drawing/2014/main" id="{22FA91DF-0211-614F-AA00-34F0007D26B9}"/>
              </a:ext>
            </a:extLst>
          </p:cNvPr>
          <p:cNvSpPr txBox="1"/>
          <p:nvPr/>
        </p:nvSpPr>
        <p:spPr>
          <a:xfrm>
            <a:off x="22535884" y="12243277"/>
            <a:ext cx="9696716" cy="384721"/>
          </a:xfrm>
          <a:prstGeom prst="rect">
            <a:avLst/>
          </a:prstGeom>
        </p:spPr>
        <p:txBody>
          <a:bodyPr vert="horz" wrap="square" lIns="0" tIns="0" rIns="0" bIns="0" rtlCol="0">
            <a:spAutoFit/>
          </a:bodyPr>
          <a:lstStyle/>
          <a:p>
            <a:pPr algn="ctr">
              <a:lnSpc>
                <a:spcPts val="3000"/>
              </a:lnSpc>
            </a:pPr>
            <a:r>
              <a:rPr sz="3000" cap="all" spc="8" dirty="0">
                <a:solidFill>
                  <a:srgbClr val="A90433"/>
                </a:solidFill>
                <a:latin typeface="Arial"/>
                <a:cs typeface="Arial"/>
              </a:rPr>
              <a:t>CHART</a:t>
            </a:r>
            <a:r>
              <a:rPr sz="3000" cap="all" spc="-147" dirty="0">
                <a:solidFill>
                  <a:srgbClr val="A90433"/>
                </a:solidFill>
                <a:latin typeface="Arial"/>
                <a:cs typeface="Arial"/>
              </a:rPr>
              <a:t> </a:t>
            </a:r>
            <a:r>
              <a:rPr sz="3000" cap="all" spc="16" dirty="0">
                <a:solidFill>
                  <a:srgbClr val="A90433"/>
                </a:solidFill>
                <a:latin typeface="Arial"/>
                <a:cs typeface="Arial"/>
              </a:rPr>
              <a:t>HERE</a:t>
            </a:r>
            <a:endParaRPr sz="3000" cap="all" dirty="0">
              <a:latin typeface="Arial"/>
              <a:cs typeface="Arial"/>
            </a:endParaRPr>
          </a:p>
        </p:txBody>
      </p:sp>
      <p:pic>
        <p:nvPicPr>
          <p:cNvPr id="2" name="Picture 1" descr="A map of the world&#10;&#10;Description automatically generated with medium confidence">
            <a:extLst>
              <a:ext uri="{FF2B5EF4-FFF2-40B4-BE49-F238E27FC236}">
                <a16:creationId xmlns:a16="http://schemas.microsoft.com/office/drawing/2014/main" id="{EA09A703-6E76-27BB-FDFA-07022D8C42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16517" y="4541347"/>
            <a:ext cx="9787717" cy="6485209"/>
          </a:xfrm>
          <a:prstGeom prst="rect">
            <a:avLst/>
          </a:prstGeom>
        </p:spPr>
      </p:pic>
      <p:pic>
        <p:nvPicPr>
          <p:cNvPr id="3" name="Picture 2" descr="A screenshot of a computer&#10;&#10;Description automatically generated with medium confidence">
            <a:extLst>
              <a:ext uri="{FF2B5EF4-FFF2-40B4-BE49-F238E27FC236}">
                <a16:creationId xmlns:a16="http://schemas.microsoft.com/office/drawing/2014/main" id="{8B5C1CFE-AACE-BA5D-8D5F-DC3CB8EC7D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4433" y="18376544"/>
            <a:ext cx="5196869" cy="3053491"/>
          </a:xfrm>
          <a:prstGeom prst="rect">
            <a:avLst/>
          </a:prstGeom>
        </p:spPr>
      </p:pic>
      <p:pic>
        <p:nvPicPr>
          <p:cNvPr id="4" name="Picture 3" descr="A picture containing text, screenshot, plot, colorfulness&#10;&#10;Description automatically generated">
            <a:extLst>
              <a:ext uri="{FF2B5EF4-FFF2-40B4-BE49-F238E27FC236}">
                <a16:creationId xmlns:a16="http://schemas.microsoft.com/office/drawing/2014/main" id="{5B2BB31F-0C7E-4F9E-AA7C-493C62B18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71302" y="18376544"/>
            <a:ext cx="5074188" cy="3053491"/>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E2C95BF5-7916-C4DB-B92E-A772263A16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03574" y="4572000"/>
            <a:ext cx="9889060" cy="6090451"/>
          </a:xfrm>
          <a:prstGeom prst="rect">
            <a:avLst/>
          </a:prstGeom>
        </p:spPr>
      </p:pic>
      <p:pic>
        <p:nvPicPr>
          <p:cNvPr id="10" name="Picture 9" descr="A close-up of a word cloud&#10;&#10;Description automatically generated with low confidence">
            <a:extLst>
              <a:ext uri="{FF2B5EF4-FFF2-40B4-BE49-F238E27FC236}">
                <a16:creationId xmlns:a16="http://schemas.microsoft.com/office/drawing/2014/main" id="{14720284-C4FE-4DB7-36ED-E5D5A1592E2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47000" y="15703850"/>
            <a:ext cx="9745634" cy="5540384"/>
          </a:xfrm>
          <a:prstGeom prst="rect">
            <a:avLst/>
          </a:prstGeom>
        </p:spPr>
      </p:pic>
      <p:pic>
        <p:nvPicPr>
          <p:cNvPr id="11" name="Picture 10" descr="A screenshot of a graph&#10;&#10;Description automatically generated with low confidence">
            <a:extLst>
              <a:ext uri="{FF2B5EF4-FFF2-40B4-BE49-F238E27FC236}">
                <a16:creationId xmlns:a16="http://schemas.microsoft.com/office/drawing/2014/main" id="{4E8D83AB-1404-9D8E-B3D4-F0F142F8375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945600" y="10506221"/>
            <a:ext cx="6457952" cy="3657252"/>
          </a:xfrm>
          <a:prstGeom prst="rect">
            <a:avLst/>
          </a:prstGeom>
        </p:spPr>
      </p:pic>
      <p:pic>
        <p:nvPicPr>
          <p:cNvPr id="12" name="Picture 11" descr="A picture containing text, diagram, plot, line&#10;&#10;Description automatically generated">
            <a:extLst>
              <a:ext uri="{FF2B5EF4-FFF2-40B4-BE49-F238E27FC236}">
                <a16:creationId xmlns:a16="http://schemas.microsoft.com/office/drawing/2014/main" id="{600E824A-6C0B-0929-C7D0-B312784FB27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431565" y="12413011"/>
            <a:ext cx="6742322" cy="3807342"/>
          </a:xfrm>
          <a:prstGeom prst="rect">
            <a:avLst/>
          </a:prstGeom>
        </p:spPr>
      </p:pic>
      <p:pic>
        <p:nvPicPr>
          <p:cNvPr id="13" name="Picture 12" descr="A picture containing text, screenshot, diagram, plot&#10;&#10;Description automatically generated">
            <a:extLst>
              <a:ext uri="{FF2B5EF4-FFF2-40B4-BE49-F238E27FC236}">
                <a16:creationId xmlns:a16="http://schemas.microsoft.com/office/drawing/2014/main" id="{076FC99B-391C-220B-7D73-38679C760FF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483099" y="25835941"/>
            <a:ext cx="9493699" cy="5846311"/>
          </a:xfrm>
          <a:prstGeom prst="rect">
            <a:avLst/>
          </a:prstGeom>
        </p:spPr>
      </p:pic>
      <p:pic>
        <p:nvPicPr>
          <p:cNvPr id="14" name="Picture 13" descr="A picture containing text, screenshot, software, web page&#10;&#10;Description automatically generated">
            <a:extLst>
              <a:ext uri="{FF2B5EF4-FFF2-40B4-BE49-F238E27FC236}">
                <a16:creationId xmlns:a16="http://schemas.microsoft.com/office/drawing/2014/main" id="{BF15F4A4-93B6-EE9E-B2EE-74B987912F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6797" y="25841057"/>
            <a:ext cx="9847403" cy="5979782"/>
          </a:xfrm>
          <a:prstGeom prst="rect">
            <a:avLst/>
          </a:prstGeom>
        </p:spPr>
      </p:pic>
      <p:pic>
        <p:nvPicPr>
          <p:cNvPr id="15" name="Picture 14" descr="A screenshot of a graph&#10;&#10;Description automatically generated with medium confidence">
            <a:extLst>
              <a:ext uri="{FF2B5EF4-FFF2-40B4-BE49-F238E27FC236}">
                <a16:creationId xmlns:a16="http://schemas.microsoft.com/office/drawing/2014/main" id="{0F7059C8-F918-0219-6151-D7660BAF387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93560" y="22415180"/>
            <a:ext cx="10552040" cy="5996939"/>
          </a:xfrm>
          <a:prstGeom prst="rect">
            <a:avLst/>
          </a:prstGeom>
        </p:spPr>
      </p:pic>
      <p:pic>
        <p:nvPicPr>
          <p:cNvPr id="16" name="Picture 15" descr="Logo, company name&#10;&#10;Description automatically generated">
            <a:extLst>
              <a:ext uri="{FF2B5EF4-FFF2-40B4-BE49-F238E27FC236}">
                <a16:creationId xmlns:a16="http://schemas.microsoft.com/office/drawing/2014/main" id="{BCEAF57A-8D70-A1D5-462E-F1CE7BF4261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r="1961"/>
          <a:stretch/>
        </p:blipFill>
        <p:spPr bwMode="auto">
          <a:xfrm>
            <a:off x="38081598" y="1"/>
            <a:ext cx="5619750" cy="3449488"/>
          </a:xfrm>
          <a:prstGeom prst="rect">
            <a:avLst/>
          </a:prstGeom>
          <a:noFill/>
          <a:ln>
            <a:noFill/>
          </a:ln>
          <a:extLst>
            <a:ext uri="{53640926-AAD7-44D8-BBD7-CCE9431645EC}">
              <a14:shadowObscured xmlns:a14="http://schemas.microsoft.com/office/drawing/2010/main"/>
            </a:ext>
          </a:extLst>
        </p:spPr>
      </p:pic>
      <p:sp>
        <p:nvSpPr>
          <p:cNvPr id="17" name="object 11">
            <a:extLst>
              <a:ext uri="{FF2B5EF4-FFF2-40B4-BE49-F238E27FC236}">
                <a16:creationId xmlns:a16="http://schemas.microsoft.com/office/drawing/2014/main" id="{0E2801BF-6346-3164-5D4A-F778B0547078}"/>
              </a:ext>
            </a:extLst>
          </p:cNvPr>
          <p:cNvSpPr txBox="1"/>
          <p:nvPr/>
        </p:nvSpPr>
        <p:spPr>
          <a:xfrm>
            <a:off x="739511" y="25067434"/>
            <a:ext cx="10329083" cy="646587"/>
          </a:xfrm>
          <a:prstGeom prst="rect">
            <a:avLst/>
          </a:prstGeom>
        </p:spPr>
        <p:txBody>
          <a:bodyPr vert="horz" wrap="square" lIns="0" tIns="0" rIns="0" bIns="0" rtlCol="0">
            <a:spAutoFit/>
          </a:bodyPr>
          <a:lstStyle/>
          <a:p>
            <a:pPr algn="ctr">
              <a:lnSpc>
                <a:spcPts val="2400"/>
              </a:lnSpc>
            </a:pPr>
            <a:r>
              <a:rPr lang="en-US" sz="2800" b="1" spc="270" dirty="0">
                <a:solidFill>
                  <a:srgbClr val="A80432"/>
                </a:solidFill>
                <a:latin typeface="Garamond" panose="02020404030301010803" pitchFamily="18" charset="0"/>
                <a:cs typeface="Arial"/>
              </a:rPr>
              <a:t>Road accidents percentage by Day of Week &amp; Month</a:t>
            </a:r>
          </a:p>
          <a:p>
            <a:pPr algn="ctr">
              <a:lnSpc>
                <a:spcPts val="2400"/>
              </a:lnSpc>
            </a:pPr>
            <a:r>
              <a:rPr lang="en-US" sz="2800" b="1" spc="270" dirty="0">
                <a:solidFill>
                  <a:srgbClr val="A80432"/>
                </a:solidFill>
                <a:latin typeface="Garamond" panose="02020404030301010803" pitchFamily="18" charset="0"/>
                <a:cs typeface="Arial"/>
              </a:rPr>
              <a:t>(2016-2021)</a:t>
            </a:r>
            <a:endParaRPr sz="2800" b="1" spc="270" dirty="0">
              <a:solidFill>
                <a:srgbClr val="A80432"/>
              </a:solidFill>
              <a:latin typeface="Garamond" panose="02020404030301010803" pitchFamily="18" charset="0"/>
              <a:cs typeface="Arial"/>
            </a:endParaRPr>
          </a:p>
        </p:txBody>
      </p:sp>
      <p:sp>
        <p:nvSpPr>
          <p:cNvPr id="18" name="object 15">
            <a:extLst>
              <a:ext uri="{FF2B5EF4-FFF2-40B4-BE49-F238E27FC236}">
                <a16:creationId xmlns:a16="http://schemas.microsoft.com/office/drawing/2014/main" id="{0719E277-0C9A-249F-5A5C-92022FB043AD}"/>
              </a:ext>
            </a:extLst>
          </p:cNvPr>
          <p:cNvSpPr txBox="1"/>
          <p:nvPr/>
        </p:nvSpPr>
        <p:spPr>
          <a:xfrm>
            <a:off x="33483100" y="21328435"/>
            <a:ext cx="9493700" cy="4991559"/>
          </a:xfrm>
          <a:prstGeom prst="rect">
            <a:avLst/>
          </a:prstGeom>
        </p:spPr>
        <p:txBody>
          <a:bodyPr vert="horz" wrap="square" lIns="0" tIns="0" rIns="0" bIns="0" rtlCol="0">
            <a:spAutoFit/>
          </a:bodyPr>
          <a:lstStyle/>
          <a:p>
            <a:pPr marR="8316" algn="ctr">
              <a:lnSpc>
                <a:spcPts val="3000"/>
              </a:lnSpc>
              <a:spcBef>
                <a:spcPts val="1800"/>
              </a:spcBef>
            </a:pPr>
            <a:r>
              <a:rPr lang="en-US" sz="2800" b="1" spc="270" dirty="0">
                <a:solidFill>
                  <a:srgbClr val="A80432"/>
                </a:solidFill>
                <a:latin typeface="Garamond" panose="02020404030301010803" pitchFamily="18" charset="0"/>
                <a:cs typeface="Arial"/>
              </a:rPr>
              <a:t>Time Analysis</a:t>
            </a:r>
          </a:p>
          <a:p>
            <a:pPr marR="8316" algn="just">
              <a:lnSpc>
                <a:spcPts val="3000"/>
              </a:lnSpc>
              <a:spcBef>
                <a:spcPts val="1800"/>
              </a:spcBef>
            </a:pPr>
            <a:r>
              <a:rPr lang="en-US" sz="2400" dirty="0">
                <a:latin typeface="Garamond" panose="02020404030301010803" pitchFamily="18" charset="0"/>
                <a:cs typeface="Calibri" panose="020F0502020204030204" pitchFamily="34" charset="0"/>
              </a:rPr>
              <a:t>In the evening, around 27% of road accidents occurred between 2:00 PM to 6:00 PM</a:t>
            </a:r>
          </a:p>
          <a:p>
            <a:pPr marL="457200" marR="8316" indent="-457200" algn="just">
              <a:lnSpc>
                <a:spcPts val="3000"/>
              </a:lnSpc>
              <a:spcBef>
                <a:spcPts val="1800"/>
              </a:spcBef>
              <a:buFont typeface="Arial" panose="020B0604020202020204" pitchFamily="34" charset="0"/>
              <a:buChar char="•"/>
            </a:pPr>
            <a:r>
              <a:rPr lang="en-US" sz="2400" dirty="0">
                <a:latin typeface="Garamond" panose="02020404030301010803" pitchFamily="18" charset="0"/>
                <a:cs typeface="Calibri" panose="020F0502020204030204" pitchFamily="34" charset="0"/>
              </a:rPr>
              <a:t>The most-deadliest accident hour is 5:00 PM implies the evening office-returning hour</a:t>
            </a:r>
          </a:p>
          <a:p>
            <a:pPr marR="8316" algn="just">
              <a:lnSpc>
                <a:spcPts val="3000"/>
              </a:lnSpc>
              <a:spcBef>
                <a:spcPts val="1800"/>
              </a:spcBef>
            </a:pPr>
            <a:r>
              <a:rPr lang="en-US" sz="2400" dirty="0">
                <a:effectLst/>
                <a:latin typeface="Garamond" panose="02020404030301010803" pitchFamily="18" charset="0"/>
                <a:ea typeface="Calibri" panose="020F0502020204030204" pitchFamily="34" charset="0"/>
                <a:cs typeface="Calibri" panose="020F0502020204030204" pitchFamily="34" charset="0"/>
              </a:rPr>
              <a:t>Around 18% of road accidents occurred between 6:00 AM to 9:00 AM</a:t>
            </a:r>
          </a:p>
          <a:p>
            <a:pPr marL="457200" marR="8316" indent="-457200" algn="just">
              <a:lnSpc>
                <a:spcPts val="3000"/>
              </a:lnSpc>
              <a:spcBef>
                <a:spcPts val="1800"/>
              </a:spcBef>
              <a:buFont typeface="Arial" panose="020B0604020202020204" pitchFamily="34" charset="0"/>
              <a:buChar char="•"/>
            </a:pPr>
            <a:r>
              <a:rPr lang="en-US" sz="2400" dirty="0">
                <a:effectLst/>
                <a:latin typeface="Garamond" panose="02020404030301010803" pitchFamily="18" charset="0"/>
                <a:ea typeface="Calibri" panose="020F0502020204030204" pitchFamily="34" charset="0"/>
                <a:cs typeface="Calibri" panose="020F0502020204030204" pitchFamily="34" charset="0"/>
              </a:rPr>
              <a:t>The second deadliest accident hour is 7:00 AM implying the morning office-going hour</a:t>
            </a:r>
          </a:p>
          <a:p>
            <a:pPr marR="8316" algn="just">
              <a:lnSpc>
                <a:spcPts val="3000"/>
              </a:lnSpc>
              <a:spcBef>
                <a:spcPts val="1800"/>
              </a:spcBef>
            </a:pPr>
            <a:r>
              <a:rPr lang="en-US" sz="2400" dirty="0">
                <a:effectLst/>
                <a:latin typeface="Garamond" panose="02020404030301010803" pitchFamily="18" charset="0"/>
                <a:ea typeface="Calibri" panose="020F0502020204030204" pitchFamily="34" charset="0"/>
                <a:cs typeface="Calibri" panose="020F0502020204030204" pitchFamily="34" charset="0"/>
              </a:rPr>
              <a:t>The radar chart also gives the overall picture of the distribution of the number of accidents during the day</a:t>
            </a:r>
            <a:endParaRPr lang="en-US" sz="2400" dirty="0">
              <a:effectLst/>
              <a:latin typeface="Garamond" panose="02020404030301010803" pitchFamily="18" charset="0"/>
              <a:ea typeface="Calibri" panose="020F050202020403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9AFAF95-E857-BB4A-5E09-ED43A378924C}"/>
              </a:ext>
            </a:extLst>
          </p:cNvPr>
          <p:cNvSpPr txBox="1"/>
          <p:nvPr/>
        </p:nvSpPr>
        <p:spPr>
          <a:xfrm>
            <a:off x="11393560" y="28783453"/>
            <a:ext cx="10451930" cy="2985433"/>
          </a:xfrm>
          <a:prstGeom prst="rect">
            <a:avLst/>
          </a:prstGeom>
          <a:noFill/>
        </p:spPr>
        <p:txBody>
          <a:bodyPr wrap="square">
            <a:spAutoFit/>
          </a:bodyPr>
          <a:lstStyle/>
          <a:p>
            <a:pPr marL="0" marR="0" algn="ctr">
              <a:spcBef>
                <a:spcPts val="1200"/>
              </a:spcBef>
              <a:spcAft>
                <a:spcPts val="1200"/>
              </a:spcAft>
            </a:pPr>
            <a:r>
              <a:rPr lang="en-US" sz="2800" b="1" spc="270" dirty="0">
                <a:solidFill>
                  <a:srgbClr val="A80432"/>
                </a:solidFill>
                <a:latin typeface="Garamond" panose="02020404030301010803" pitchFamily="18" charset="0"/>
                <a:cs typeface="Arial"/>
              </a:rPr>
              <a:t>Weather Analysis</a:t>
            </a:r>
          </a:p>
          <a:p>
            <a:pPr marL="342900" marR="0" indent="-342900" algn="just">
              <a:spcBef>
                <a:spcPts val="1200"/>
              </a:spcBef>
              <a:spcAft>
                <a:spcPts val="1200"/>
              </a:spcAft>
              <a:buFont typeface="Arial" panose="020B0604020202020204" pitchFamily="34" charset="0"/>
              <a:buChar char="•"/>
            </a:pPr>
            <a:r>
              <a:rPr lang="en-US" sz="2400" dirty="0">
                <a:solidFill>
                  <a:srgbClr val="231F20"/>
                </a:solidFill>
                <a:latin typeface="Garamond" panose="02020404030301010803" pitchFamily="18" charset="0"/>
                <a:cs typeface="Arial" panose="020B0604020202020204" pitchFamily="34" charset="0"/>
              </a:rPr>
              <a:t>In most road accident cases, the weather was clear and cloudy</a:t>
            </a:r>
          </a:p>
          <a:p>
            <a:pPr marL="342900" marR="0" indent="-342900" algn="just">
              <a:spcBef>
                <a:spcPts val="1200"/>
              </a:spcBef>
              <a:spcAft>
                <a:spcPts val="1200"/>
              </a:spcAft>
              <a:buFont typeface="Arial" panose="020B0604020202020204" pitchFamily="34" charset="0"/>
              <a:buChar char="•"/>
            </a:pPr>
            <a:r>
              <a:rPr lang="en-US" sz="2400" dirty="0">
                <a:solidFill>
                  <a:srgbClr val="231F20"/>
                </a:solidFill>
                <a:latin typeface="Garamond" panose="02020404030301010803" pitchFamily="18" charset="0"/>
                <a:cs typeface="Arial" panose="020B0604020202020204" pitchFamily="34" charset="0"/>
              </a:rPr>
              <a:t>“Key Influencers” shows that when the wind chill is from 46 to 93 Fahrenheit degrees, it tends to be the key influence in increasing the number of accidents by 2.2 compared to other factors, including temperature, pressure, precipitation, and humidity.</a:t>
            </a:r>
          </a:p>
        </p:txBody>
      </p:sp>
      <p:sp>
        <p:nvSpPr>
          <p:cNvPr id="24" name="object 6">
            <a:extLst>
              <a:ext uri="{FF2B5EF4-FFF2-40B4-BE49-F238E27FC236}">
                <a16:creationId xmlns:a16="http://schemas.microsoft.com/office/drawing/2014/main" id="{DA26ECA9-7E33-F64E-AEAC-B3114A3B4024}"/>
              </a:ext>
            </a:extLst>
          </p:cNvPr>
          <p:cNvSpPr txBox="1"/>
          <p:nvPr/>
        </p:nvSpPr>
        <p:spPr>
          <a:xfrm>
            <a:off x="830234" y="2935938"/>
            <a:ext cx="38068334" cy="488958"/>
          </a:xfrm>
          <a:prstGeom prst="rect">
            <a:avLst/>
          </a:prstGeom>
        </p:spPr>
        <p:txBody>
          <a:bodyPr vert="horz" wrap="square" lIns="0" tIns="27029" rIns="0" bIns="0" rtlCol="0">
            <a:spAutoFit/>
          </a:bodyPr>
          <a:lstStyle/>
          <a:p>
            <a:pPr marL="20791">
              <a:spcBef>
                <a:spcPts val="213"/>
              </a:spcBef>
            </a:pPr>
            <a:r>
              <a:rPr lang="en-US" sz="3000" spc="16" dirty="0">
                <a:solidFill>
                  <a:srgbClr val="FFFFFF"/>
                </a:solidFill>
                <a:latin typeface="Arial"/>
                <a:cs typeface="Arial"/>
              </a:rPr>
              <a:t>Link to the Power Bi’s Workspace </a:t>
            </a:r>
            <a:r>
              <a:rPr lang="en-US" sz="3000" spc="16" dirty="0">
                <a:solidFill>
                  <a:srgbClr val="FFFFFF"/>
                </a:solidFill>
                <a:latin typeface="Arial"/>
                <a:cs typeface="Arial"/>
                <a:hlinkClick r:id="rId13"/>
              </a:rPr>
              <a:t>https://app.powerbi.com/groups/me/reports/a332f4e7-857f-4731-862b-2cb49e78e76b/ReportSection?experience=power-bi</a:t>
            </a:r>
            <a:endParaRPr sz="3000" dirty="0">
              <a:latin typeface="Arial"/>
              <a:cs typeface="Arial"/>
            </a:endParaRPr>
          </a:p>
        </p:txBody>
      </p:sp>
    </p:spTree>
    <p:extLst>
      <p:ext uri="{BB962C8B-B14F-4D97-AF65-F5344CB8AC3E}">
        <p14:creationId xmlns:p14="http://schemas.microsoft.com/office/powerpoint/2010/main" val="36116423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TotalTime>
  <Words>950</Words>
  <Application>Microsoft Macintosh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Nguyen, Oanh</cp:lastModifiedBy>
  <cp:revision>8</cp:revision>
  <dcterms:created xsi:type="dcterms:W3CDTF">2019-03-04T22:30:53Z</dcterms:created>
  <dcterms:modified xsi:type="dcterms:W3CDTF">2023-06-03T13:28:28Z</dcterms:modified>
</cp:coreProperties>
</file>