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66"/>
    <a:srgbClr val="FF99CC"/>
    <a:srgbClr val="CCCCFF"/>
    <a:srgbClr val="FFCCCC"/>
    <a:srgbClr val="CC99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9" autoAdjust="0"/>
    <p:restoredTop sz="90929"/>
  </p:normalViewPr>
  <p:slideViewPr>
    <p:cSldViewPr>
      <p:cViewPr varScale="1">
        <p:scale>
          <a:sx n="68" d="100"/>
          <a:sy n="68" d="100"/>
        </p:scale>
        <p:origin x="15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EFEF867-22D4-440C-BDCD-517268F90D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705B689-8A59-42D7-B1CC-1862257FF0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B75115A-0F8A-4D03-AD54-47238352D4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4A32ED2-0829-4DD4-8D2F-32C431AE18C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C6340C-94F6-4B24-93A6-3AA2F572AC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E40B11B-083C-416C-9FFA-69CBE7C93B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7A440B8-BE57-4FB3-A3D7-329E937E54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3F915F1-0F68-403A-9C30-68358415B0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8963C8E0-EC5A-4F27-9E17-B6F331CFFA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3C7057D-752A-4BAA-A71F-AE4012315A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8699F077-E00F-4DDE-BC80-CF30D0E40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F65A3E-478F-4262-9234-9B87FB9C2A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5171EFE9-54E1-4B9B-A963-2E8C47E702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/>
              <a:t>Prof. Dimas Ferreira Cardoso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61FD7568-4F1E-4669-9ADD-A46C2F79E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CD2069-2BDD-44F8-A50E-F3A89DAC628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0E499002-5480-4FC8-BE4D-DC95C0704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6A6D8816-3618-4482-AC99-A67EF3748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D232E7F-FF0C-4EC5-96E0-B33C7C1D7FFF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2A4E12D-270E-42C4-A120-5C65E01FFC5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95AA250A-2F64-443A-B045-7419A223CF4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6 h 720"/>
                  <a:gd name="T4" fmla="*/ 4 w 1000"/>
                  <a:gd name="T5" fmla="*/ 2147483646 h 720"/>
                  <a:gd name="T6" fmla="*/ 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F1C25C42-6A53-4E66-ABAA-79826E323E4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8FBF83D9-C26E-4524-98AA-D396E3D4599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D68DA6EA-3F72-4D69-B629-D95354B17AE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7829F9B4-730A-4718-AD50-67080B3BF89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5A6CE438-A270-40B0-8B70-D04C2354D7E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394 h 272"/>
                  <a:gd name="T4" fmla="*/ 240 w 624"/>
                  <a:gd name="T5" fmla="*/ 7410 h 272"/>
                  <a:gd name="T6" fmla="*/ 624 w 624"/>
                  <a:gd name="T7" fmla="*/ 839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66B02F80-1F6F-4437-B5BC-3EC7296D9EE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59 h 362"/>
                  <a:gd name="T4" fmla="*/ 248 w 632"/>
                  <a:gd name="T5" fmla="*/ 59 h 362"/>
                  <a:gd name="T6" fmla="*/ 632 w 632"/>
                  <a:gd name="T7" fmla="*/ 59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395919E1-DE27-4738-83BD-ED0835073D4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F766C843-28E0-46B2-B4DD-D62BEE60A71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E31085AB-0142-4471-93E9-B7EE4CF32C9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6306182B-D41B-4518-8DDE-FBF553D4C58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6DD55209-9A3A-40AE-9888-AF057A1502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8299C916-7412-4F5B-B504-4BB3C21C830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69D78456-F996-494E-9DCF-E41A4940926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799F8BE3-34B2-4FC6-B46F-4802CD56B90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FB83CD20-3090-4B26-9F91-023E79317EA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B3F3924-C2B8-4C7E-853C-B0CCA7A69CE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5BD9711-A541-4FA7-B501-48559B140E1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476D7027-6060-4A59-8E7B-3F3D6D0AE99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E16FA186-F0A8-4F51-8C52-620C888FCC40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443 h 385"/>
                <a:gd name="T2" fmla="*/ 5762 w 5762"/>
                <a:gd name="T3" fmla="*/ 423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443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F466534A-0FFC-480B-8BF5-FD81CB55BA0F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Clique para editar o estilo do título mestre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pt-BR" noProof="0"/>
              <a:t>Clique para editar o estilo do subtítulo mestre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482A9B85-515B-4B37-9663-F32D22E3A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6D73A46D-FF56-4F47-B4EE-40519FB602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19A182B2-2D55-4C0F-895A-89B502B16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C230BA9-0E88-4B92-B045-C124036EEF3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0693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6A46FC9C-043D-4030-8EF1-7211744AF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092007F-0B67-4E23-8D02-02F00FC6B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D9165B1-E5D1-4F33-8BEC-13B9065E0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152A2-6358-419F-9FFC-F85F2407C78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5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C6429826-792B-4442-AE30-AB1EF8075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42943D6-D0AB-42F7-A394-508CBD226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0BF838AB-84EA-447C-87C1-FCC6ABC4B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29A3D-5097-4BD3-857B-92C8FA381EF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9312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Imagem Online 3"/>
          <p:cNvSpPr>
            <a:spLocks noGrp="1"/>
          </p:cNvSpPr>
          <p:nvPr>
            <p:ph type="clipArt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F02FD1B2-C5C9-44FA-9800-9CC32D8BB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7D336E94-D586-4CBA-ABAB-177E32861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9ADD81D3-4B4A-4458-B8ED-ECCB164726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01B24-5666-4020-A59C-E1C049436B6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3516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5571FACD-A535-4155-A033-80D0604020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A969DF75-1E76-4732-9B73-71B058F4E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BC8AA5C2-AE89-4EBA-866C-CDA3CDC41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C0B95-10EC-44F7-AC87-D0FF7D010D0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522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812961CB-03D1-4C6F-BDAA-B8362FE5A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212333D-937B-4158-B857-5236853BF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E35A1E10-6144-4A3B-A3ED-CE74060DC5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08BC4-8E2B-4D0E-BADC-6261ED0EA6E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027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D27464B9-19F4-42B8-9718-5B0BF4AD3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BDC14F9-16FC-428C-93E0-9C02D242E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46AD06DA-C56F-4C28-808E-94F3522F0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8F225-14CE-4592-840F-2F99BE1BA5E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8565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91A6BE12-8524-4499-BE21-CE2538F953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888AF4D9-0FF2-4D06-98CF-56DA6F88B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171BA8E5-0D87-4633-B80D-653A17078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E90B-9AD7-4B94-8662-22347B28B72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312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32F8A150-1F6A-4201-AE4F-558BDAE290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BB5B5E80-08C0-412F-9084-0EC3344C5D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7C7F745D-1E67-4B30-ADB4-76CFBEC55C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A9A03-AAD9-40A3-9213-20B6CFEDA86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24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57A4A9FE-BEA3-4796-B708-03F48E3D6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412B1C4-0304-4909-B337-327BD188B8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D143EDCC-62AE-419C-ACD1-9639D0D10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D0DBB-ACA9-45A3-BA96-0A7AAC5FF3C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1589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CEBCCA9C-B9E0-4AD3-AFD1-B44C849B82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53A1EDC-33EB-4601-A209-820015B6A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7BD104E9-07FD-4BBC-923D-3CA8280CD3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5A39A-7BF7-4F64-9E54-105AEF9BB2E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809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4C1AAE6E-7805-4BC1-B1E2-C97EAC439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5F41C80-564F-4C5A-B4EE-5102204F12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E0386DE1-53F8-43B3-91C7-B50BA92B9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17863-363E-41B8-BD56-63A48DB571E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2821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0D896024-F5D6-4ADC-9876-CDF248E85BD7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15817AF0-6DC3-4B0D-8274-B3B532E982C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>
                <a:extLst>
                  <a:ext uri="{FF2B5EF4-FFF2-40B4-BE49-F238E27FC236}">
                    <a16:creationId xmlns:a16="http://schemas.microsoft.com/office/drawing/2014/main" id="{1637DB80-9C46-4592-9473-0E311A77562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6 h 720"/>
                  <a:gd name="T4" fmla="*/ 4 w 1000"/>
                  <a:gd name="T5" fmla="*/ 2147483646 h 720"/>
                  <a:gd name="T6" fmla="*/ 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6" name="Freeform 5">
                <a:extLst>
                  <a:ext uri="{FF2B5EF4-FFF2-40B4-BE49-F238E27FC236}">
                    <a16:creationId xmlns:a16="http://schemas.microsoft.com/office/drawing/2014/main" id="{F7E3E009-EC27-4252-BF9F-0D09C586B8C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7" name="Freeform 6">
                <a:extLst>
                  <a:ext uri="{FF2B5EF4-FFF2-40B4-BE49-F238E27FC236}">
                    <a16:creationId xmlns:a16="http://schemas.microsoft.com/office/drawing/2014/main" id="{430E315A-63A8-40DF-A56E-09FC3E6B136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DC76923A-1762-4C99-974D-FDA7297F557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9" name="Freeform 8">
                <a:extLst>
                  <a:ext uri="{FF2B5EF4-FFF2-40B4-BE49-F238E27FC236}">
                    <a16:creationId xmlns:a16="http://schemas.microsoft.com/office/drawing/2014/main" id="{F7053AB3-4B6C-4D31-B5C5-1034599120F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Freeform 9">
                <a:extLst>
                  <a:ext uri="{FF2B5EF4-FFF2-40B4-BE49-F238E27FC236}">
                    <a16:creationId xmlns:a16="http://schemas.microsoft.com/office/drawing/2014/main" id="{05794A17-A7F6-4D9A-A48B-B781A8EFF67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394 h 272"/>
                  <a:gd name="T4" fmla="*/ 240 w 624"/>
                  <a:gd name="T5" fmla="*/ 7410 h 272"/>
                  <a:gd name="T6" fmla="*/ 624 w 624"/>
                  <a:gd name="T7" fmla="*/ 839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Freeform 10">
                <a:extLst>
                  <a:ext uri="{FF2B5EF4-FFF2-40B4-BE49-F238E27FC236}">
                    <a16:creationId xmlns:a16="http://schemas.microsoft.com/office/drawing/2014/main" id="{9AC6C851-E481-4479-9805-43E5E5596D6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59 h 362"/>
                  <a:gd name="T4" fmla="*/ 248 w 632"/>
                  <a:gd name="T5" fmla="*/ 59 h 362"/>
                  <a:gd name="T6" fmla="*/ 632 w 632"/>
                  <a:gd name="T7" fmla="*/ 59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Freeform 11">
                <a:extLst>
                  <a:ext uri="{FF2B5EF4-FFF2-40B4-BE49-F238E27FC236}">
                    <a16:creationId xmlns:a16="http://schemas.microsoft.com/office/drawing/2014/main" id="{71D48E56-3763-47A3-B673-9C1DC61B1F4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3" name="Freeform 12">
                <a:extLst>
                  <a:ext uri="{FF2B5EF4-FFF2-40B4-BE49-F238E27FC236}">
                    <a16:creationId xmlns:a16="http://schemas.microsoft.com/office/drawing/2014/main" id="{209F0E0A-85A5-4734-8E3E-2E9E660FD23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4" name="Freeform 13">
                <a:extLst>
                  <a:ext uri="{FF2B5EF4-FFF2-40B4-BE49-F238E27FC236}">
                    <a16:creationId xmlns:a16="http://schemas.microsoft.com/office/drawing/2014/main" id="{56AF9B1A-ED05-4B82-91A1-44F62BDA574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5" name="Freeform 14">
                <a:extLst>
                  <a:ext uri="{FF2B5EF4-FFF2-40B4-BE49-F238E27FC236}">
                    <a16:creationId xmlns:a16="http://schemas.microsoft.com/office/drawing/2014/main" id="{32ACFC41-8B06-4ABD-BBB2-3475EE459C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6" name="Freeform 15">
                <a:extLst>
                  <a:ext uri="{FF2B5EF4-FFF2-40B4-BE49-F238E27FC236}">
                    <a16:creationId xmlns:a16="http://schemas.microsoft.com/office/drawing/2014/main" id="{EB3B8617-474A-4707-BBA2-DFA487A0C13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7" name="Freeform 16">
                <a:extLst>
                  <a:ext uri="{FF2B5EF4-FFF2-40B4-BE49-F238E27FC236}">
                    <a16:creationId xmlns:a16="http://schemas.microsoft.com/office/drawing/2014/main" id="{9524B833-2736-4117-8F70-774B6FCD776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8" name="Freeform 17">
                <a:extLst>
                  <a:ext uri="{FF2B5EF4-FFF2-40B4-BE49-F238E27FC236}">
                    <a16:creationId xmlns:a16="http://schemas.microsoft.com/office/drawing/2014/main" id="{21705548-6093-4DEA-84E9-CE688A3C412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9" name="Freeform 18">
                <a:extLst>
                  <a:ext uri="{FF2B5EF4-FFF2-40B4-BE49-F238E27FC236}">
                    <a16:creationId xmlns:a16="http://schemas.microsoft.com/office/drawing/2014/main" id="{1D8F7A08-550A-40E1-93D2-A1688A0806D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0" name="Freeform 19">
                <a:extLst>
                  <a:ext uri="{FF2B5EF4-FFF2-40B4-BE49-F238E27FC236}">
                    <a16:creationId xmlns:a16="http://schemas.microsoft.com/office/drawing/2014/main" id="{7802B655-B1BB-4C09-A4BC-EA55FBBFEE5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1" name="Freeform 20">
                <a:extLst>
                  <a:ext uri="{FF2B5EF4-FFF2-40B4-BE49-F238E27FC236}">
                    <a16:creationId xmlns:a16="http://schemas.microsoft.com/office/drawing/2014/main" id="{7D0C38F3-56B1-4802-A069-27290DDA5199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2" name="Freeform 21">
                <a:extLst>
                  <a:ext uri="{FF2B5EF4-FFF2-40B4-BE49-F238E27FC236}">
                    <a16:creationId xmlns:a16="http://schemas.microsoft.com/office/drawing/2014/main" id="{66D7610B-31B6-4A5F-B242-818A5B6E44F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3" name="Freeform 22">
                <a:extLst>
                  <a:ext uri="{FF2B5EF4-FFF2-40B4-BE49-F238E27FC236}">
                    <a16:creationId xmlns:a16="http://schemas.microsoft.com/office/drawing/2014/main" id="{6CEB5E79-5173-498B-B414-785FF0E0528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3" name="Freeform 23">
              <a:extLst>
                <a:ext uri="{FF2B5EF4-FFF2-40B4-BE49-F238E27FC236}">
                  <a16:creationId xmlns:a16="http://schemas.microsoft.com/office/drawing/2014/main" id="{C885D1DB-1BE5-4935-AA5E-995710D11A31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443 h 385"/>
                <a:gd name="T2" fmla="*/ 181 w 5762"/>
                <a:gd name="T3" fmla="*/ 423 h 385"/>
                <a:gd name="T4" fmla="*/ 181 w 5762"/>
                <a:gd name="T5" fmla="*/ 4 h 385"/>
                <a:gd name="T6" fmla="*/ 0 w 5762"/>
                <a:gd name="T7" fmla="*/ 0 h 385"/>
                <a:gd name="T8" fmla="*/ 0 w 5762"/>
                <a:gd name="T9" fmla="*/ 443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4" name="Freeform 24">
              <a:extLst>
                <a:ext uri="{FF2B5EF4-FFF2-40B4-BE49-F238E27FC236}">
                  <a16:creationId xmlns:a16="http://schemas.microsoft.com/office/drawing/2014/main" id="{F8A57F65-3ACF-4331-87A4-641360FA2CB0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181 w 5761"/>
                <a:gd name="T3" fmla="*/ 0 h 189"/>
                <a:gd name="T4" fmla="*/ 18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" name="Rectangle 25">
            <a:extLst>
              <a:ext uri="{FF2B5EF4-FFF2-40B4-BE49-F238E27FC236}">
                <a16:creationId xmlns:a16="http://schemas.microsoft.com/office/drawing/2014/main" id="{1EBE13E1-5315-40EF-8A42-981090C51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8" name="Rectangle 26">
            <a:extLst>
              <a:ext uri="{FF2B5EF4-FFF2-40B4-BE49-F238E27FC236}">
                <a16:creationId xmlns:a16="http://schemas.microsoft.com/office/drawing/2014/main" id="{C43987A2-E209-4F2D-937D-E95D3D909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16A6B417-8981-4972-AC53-B2428969FE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3DE10B3B-A1CC-4E07-A635-A4D8FA7299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9DC3E89A-1F75-485B-A487-75CEF3FC58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9EB388CE-AB49-44EF-9F39-B34A2E5706F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D72C378-E450-4484-9857-81157D9764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584" y="1133872"/>
            <a:ext cx="7772400" cy="1143000"/>
          </a:xfrm>
        </p:spPr>
        <p:txBody>
          <a:bodyPr/>
          <a:lstStyle/>
          <a:p>
            <a:r>
              <a:rPr lang="pt-BR" altLang="pt-BR" dirty="0"/>
              <a:t>Programação Orientada a Objetos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8255E42-652B-405E-A764-A1C0371589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9269"/>
            <a:ext cx="6400800" cy="1371600"/>
          </a:xfrm>
        </p:spPr>
        <p:txBody>
          <a:bodyPr/>
          <a:lstStyle/>
          <a:p>
            <a:pPr algn="ctr"/>
            <a:r>
              <a:rPr lang="pt-BR" altLang="pt-BR" dirty="0"/>
              <a:t>- Apresentação da Disciplina -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CB550D-11E4-4EE8-8C96-75B69A72EAD4}"/>
              </a:ext>
            </a:extLst>
          </p:cNvPr>
          <p:cNvSpPr txBox="1"/>
          <p:nvPr/>
        </p:nvSpPr>
        <p:spPr>
          <a:xfrm>
            <a:off x="5796136" y="641326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Prof. Dimas Ferreira Cardoso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DDDEB7-CCB1-4CE7-8922-2CF0EF662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772400" cy="1143000"/>
          </a:xfrm>
        </p:spPr>
        <p:txBody>
          <a:bodyPr/>
          <a:lstStyle/>
          <a:p>
            <a:pPr algn="ctr"/>
            <a:r>
              <a:rPr lang="pt-BR" altLang="pt-BR" dirty="0"/>
              <a:t>Apresentação da Disciplina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D40E59-4117-49C2-B654-83211FDD8B64}"/>
              </a:ext>
            </a:extLst>
          </p:cNvPr>
          <p:cNvSpPr txBox="1"/>
          <p:nvPr/>
        </p:nvSpPr>
        <p:spPr>
          <a:xfrm>
            <a:off x="1259632" y="1556792"/>
            <a:ext cx="698477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5000" dirty="0"/>
              <a:t>Objetivos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5000" dirty="0"/>
              <a:t>Recursos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5000" dirty="0"/>
              <a:t>Bibliografia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5000" dirty="0"/>
              <a:t>Critérios de Avaliação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DDDEB7-CCB1-4CE7-8922-2CF0EF662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772400" cy="1143000"/>
          </a:xfrm>
        </p:spPr>
        <p:txBody>
          <a:bodyPr/>
          <a:lstStyle/>
          <a:p>
            <a:pPr algn="ctr"/>
            <a:r>
              <a:rPr lang="pt-BR" altLang="pt-BR" dirty="0"/>
              <a:t>Objetivos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D40E59-4117-49C2-B654-83211FDD8B64}"/>
              </a:ext>
            </a:extLst>
          </p:cNvPr>
          <p:cNvSpPr txBox="1"/>
          <p:nvPr/>
        </p:nvSpPr>
        <p:spPr>
          <a:xfrm>
            <a:off x="1259632" y="1456323"/>
            <a:ext cx="76283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highlight>
                  <a:srgbClr val="FFFF00"/>
                </a:highlight>
              </a:rPr>
              <a:t>Gerais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/>
          </a:p>
          <a:p>
            <a:pPr marL="914400" lvl="1" indent="-457200" algn="just">
              <a:buFont typeface="Times New Roman" panose="02020603050405020304" pitchFamily="18" charset="0"/>
              <a:buChar char="⁃"/>
            </a:pPr>
            <a:r>
              <a:rPr lang="pt-BR" sz="3000" dirty="0"/>
              <a:t>Traçar um paralelo entre os paradigmas orientado a objetos e estruturado. </a:t>
            </a:r>
          </a:p>
          <a:p>
            <a:pPr marL="914400" lvl="1" indent="-457200" algn="just">
              <a:buFont typeface="Times New Roman" panose="02020603050405020304" pitchFamily="18" charset="0"/>
              <a:buChar char="⁃"/>
            </a:pPr>
            <a:endParaRPr lang="pt-BR" sz="3000" dirty="0"/>
          </a:p>
          <a:p>
            <a:pPr marL="914400" lvl="1" indent="-457200" algn="just">
              <a:buFont typeface="Times New Roman" panose="02020603050405020304" pitchFamily="18" charset="0"/>
              <a:buChar char="⁃"/>
            </a:pPr>
            <a:r>
              <a:rPr lang="pt-BR" sz="3000" dirty="0"/>
              <a:t>Ter uma visão de sistemas de representação de objetos. </a:t>
            </a:r>
          </a:p>
          <a:p>
            <a:pPr marL="914400" lvl="1" indent="-457200" algn="just">
              <a:buFont typeface="Times New Roman" panose="02020603050405020304" pitchFamily="18" charset="0"/>
              <a:buChar char="⁃"/>
            </a:pPr>
            <a:endParaRPr lang="pt-BR" sz="3000" dirty="0"/>
          </a:p>
          <a:p>
            <a:pPr marL="914400" lvl="1" indent="-457200" algn="just">
              <a:buFont typeface="Times New Roman" panose="02020603050405020304" pitchFamily="18" charset="0"/>
              <a:buChar char="⁃"/>
            </a:pPr>
            <a:r>
              <a:rPr lang="pt-BR" sz="3000" dirty="0"/>
              <a:t>Realizar a programação de modelagens orientada a objetos. 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42675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DDDEB7-CCB1-4CE7-8922-2CF0EF662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72400" cy="1143000"/>
          </a:xfrm>
        </p:spPr>
        <p:txBody>
          <a:bodyPr/>
          <a:lstStyle/>
          <a:p>
            <a:pPr algn="ctr"/>
            <a:r>
              <a:rPr lang="pt-BR" altLang="pt-BR" dirty="0"/>
              <a:t>Objetivos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D40E59-4117-49C2-B654-83211FDD8B64}"/>
              </a:ext>
            </a:extLst>
          </p:cNvPr>
          <p:cNvSpPr txBox="1"/>
          <p:nvPr/>
        </p:nvSpPr>
        <p:spPr>
          <a:xfrm>
            <a:off x="1115616" y="1268760"/>
            <a:ext cx="79208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highlight>
                  <a:srgbClr val="FFFF00"/>
                </a:highlight>
              </a:rPr>
              <a:t>Específicos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/>
          </a:p>
          <a:p>
            <a:pPr marL="914400" lvl="1" indent="-457200" algn="just">
              <a:buFont typeface="Times New Roman" panose="02020603050405020304" pitchFamily="18" charset="0"/>
              <a:buChar char="⁃"/>
            </a:pPr>
            <a:r>
              <a:rPr lang="pt-BR" sz="3000" dirty="0"/>
              <a:t>Compreender e aplicar os fundamentos que envolvem o paradigma da orientação a objetos.</a:t>
            </a:r>
          </a:p>
          <a:p>
            <a:pPr marL="914400" lvl="1" indent="-457200" algn="just">
              <a:buFont typeface="Times New Roman" panose="02020603050405020304" pitchFamily="18" charset="0"/>
              <a:buChar char="⁃"/>
            </a:pPr>
            <a:endParaRPr lang="pt-BR" sz="3000" dirty="0"/>
          </a:p>
          <a:p>
            <a:pPr marL="914400" lvl="1" indent="-457200" algn="just">
              <a:buFont typeface="Times New Roman" panose="02020603050405020304" pitchFamily="18" charset="0"/>
              <a:buChar char="⁃"/>
            </a:pPr>
            <a:r>
              <a:rPr lang="pt-BR" sz="3000" dirty="0"/>
              <a:t>Implementar a modelagem de aplicações orientadas a objetos utilizando um ferramenta de desenvolvimento e a linguagem de especificação UML (Linguagem de Modelagem Unificada). 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70580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DDDEB7-CCB1-4CE7-8922-2CF0EF662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72400" cy="1143000"/>
          </a:xfrm>
        </p:spPr>
        <p:txBody>
          <a:bodyPr/>
          <a:lstStyle/>
          <a:p>
            <a:pPr algn="ctr"/>
            <a:r>
              <a:rPr lang="pt-BR" altLang="pt-BR" dirty="0"/>
              <a:t>Recursos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D40E59-4117-49C2-B654-83211FDD8B64}"/>
              </a:ext>
            </a:extLst>
          </p:cNvPr>
          <p:cNvSpPr txBox="1"/>
          <p:nvPr/>
        </p:nvSpPr>
        <p:spPr>
          <a:xfrm>
            <a:off x="1115616" y="1268760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/>
              <a:t>Documentação eletrônica disponibilizada na plataforma Microsoft </a:t>
            </a:r>
            <a:r>
              <a:rPr lang="pt-BR" sz="3000" dirty="0" err="1"/>
              <a:t>Teams</a:t>
            </a:r>
            <a:endParaRPr lang="pt-BR" sz="3000" dirty="0"/>
          </a:p>
          <a:p>
            <a:pPr algn="just">
              <a:spcAft>
                <a:spcPts val="1200"/>
              </a:spcAft>
            </a:pPr>
            <a:r>
              <a:rPr lang="pt-BR" sz="3000" dirty="0"/>
              <a:t>	   </a:t>
            </a:r>
            <a:r>
              <a:rPr lang="pt-BR" sz="3000" dirty="0">
                <a:highlight>
                  <a:srgbClr val="FFFF00"/>
                </a:highlight>
              </a:rPr>
              <a:t> (Canal Geral </a:t>
            </a:r>
            <a:r>
              <a:rPr lang="pt-BR" sz="2000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pt-BR" sz="3000" dirty="0">
                <a:highlight>
                  <a:srgbClr val="FFFF00"/>
                </a:highlight>
                <a:sym typeface="Wingdings" panose="05000000000000000000" pitchFamily="2" charset="2"/>
              </a:rPr>
              <a:t> Material Aula)  </a:t>
            </a:r>
            <a:endParaRPr lang="pt-BR" sz="3000" dirty="0">
              <a:highlight>
                <a:srgbClr val="FFFF00"/>
              </a:highlight>
            </a:endParaRP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/>
              <a:t>IDE NetBeans 8.2 (</a:t>
            </a:r>
            <a:r>
              <a:rPr lang="pt-BR" sz="3000" dirty="0" err="1"/>
              <a:t>Integrated</a:t>
            </a:r>
            <a:r>
              <a:rPr lang="pt-BR" sz="3000" dirty="0"/>
              <a:t> </a:t>
            </a:r>
            <a:r>
              <a:rPr lang="pt-BR" sz="3000" dirty="0" err="1"/>
              <a:t>Development</a:t>
            </a:r>
            <a:r>
              <a:rPr lang="pt-BR" sz="3000" dirty="0"/>
              <a:t> </a:t>
            </a:r>
            <a:r>
              <a:rPr lang="pt-BR" sz="3000" dirty="0" err="1"/>
              <a:t>Environment</a:t>
            </a:r>
            <a:r>
              <a:rPr lang="pt-BR" sz="3000" dirty="0"/>
              <a:t>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/>
              <a:t>JDK (Java </a:t>
            </a:r>
            <a:r>
              <a:rPr lang="pt-BR" sz="3000" dirty="0" err="1"/>
              <a:t>Development</a:t>
            </a:r>
            <a:r>
              <a:rPr lang="pt-BR" sz="3000" dirty="0"/>
              <a:t> Kit)</a:t>
            </a:r>
          </a:p>
          <a:p>
            <a:pPr marL="450850" algn="just">
              <a:spcAft>
                <a:spcPts val="1200"/>
              </a:spcAft>
            </a:pPr>
            <a:r>
              <a:rPr lang="pt-BR" sz="3000" dirty="0">
                <a:highlight>
                  <a:srgbClr val="FFFF00"/>
                </a:highlight>
              </a:rPr>
              <a:t>Link Download</a:t>
            </a:r>
          </a:p>
          <a:p>
            <a:pPr marL="450850" algn="just">
              <a:spcAft>
                <a:spcPts val="1200"/>
              </a:spcAft>
            </a:pP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https://www.oracle.com/technetwork/pt/java/javase/downloads/jdk-netbeans-jsp-3413153-ptb.html</a:t>
            </a:r>
          </a:p>
        </p:txBody>
      </p:sp>
    </p:spTree>
    <p:extLst>
      <p:ext uri="{BB962C8B-B14F-4D97-AF65-F5344CB8AC3E}">
        <p14:creationId xmlns:p14="http://schemas.microsoft.com/office/powerpoint/2010/main" val="360170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DDDEB7-CCB1-4CE7-8922-2CF0EF662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72400" cy="1143000"/>
          </a:xfrm>
        </p:spPr>
        <p:txBody>
          <a:bodyPr/>
          <a:lstStyle/>
          <a:p>
            <a:pPr algn="ctr"/>
            <a:r>
              <a:rPr lang="pt-BR" altLang="pt-BR" dirty="0"/>
              <a:t>Bibliografia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D40E59-4117-49C2-B654-83211FDD8B64}"/>
              </a:ext>
            </a:extLst>
          </p:cNvPr>
          <p:cNvSpPr txBox="1"/>
          <p:nvPr/>
        </p:nvSpPr>
        <p:spPr>
          <a:xfrm>
            <a:off x="971600" y="1268760"/>
            <a:ext cx="7920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/>
              <a:t>LEE, C. Richard. UML e C++ - Guia prático de desenvolvimento orientado a objeto, 2 ed., São Paulo, Makron Books, 2002. 	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3000" dirty="0">
              <a:highlight>
                <a:srgbClr val="FFFF00"/>
              </a:highlight>
            </a:endParaRP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/>
              <a:t>H. M. </a:t>
            </a:r>
            <a:r>
              <a:rPr lang="pt-BR" sz="3000" dirty="0" err="1"/>
              <a:t>Deitel</a:t>
            </a:r>
            <a:r>
              <a:rPr lang="pt-BR" sz="3000" dirty="0"/>
              <a:t>, P. J. </a:t>
            </a:r>
            <a:r>
              <a:rPr lang="pt-BR" sz="3000" dirty="0" err="1"/>
              <a:t>Deitel</a:t>
            </a:r>
            <a:r>
              <a:rPr lang="pt-BR" sz="3000" dirty="0"/>
              <a:t>, Java como programar, 6 ed., São Paulo,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Pearson, 2005.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8887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DDDEB7-CCB1-4CE7-8922-2CF0EF662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72400" cy="1143000"/>
          </a:xfrm>
        </p:spPr>
        <p:txBody>
          <a:bodyPr/>
          <a:lstStyle/>
          <a:p>
            <a:pPr algn="ctr"/>
            <a:r>
              <a:rPr lang="pt-BR" altLang="pt-BR" dirty="0"/>
              <a:t>Critérios de Avaliação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D40E59-4117-49C2-B654-83211FDD8B64}"/>
              </a:ext>
            </a:extLst>
          </p:cNvPr>
          <p:cNvSpPr txBox="1"/>
          <p:nvPr/>
        </p:nvSpPr>
        <p:spPr>
          <a:xfrm>
            <a:off x="971600" y="1268760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100" dirty="0"/>
              <a:t>Avaliação prática individual utilizando a IDE NetBeans 8.2 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100" dirty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100" dirty="0"/>
              <a:t>Trabalhos Práticos em grupo de 2 ou 3 alunos 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100" dirty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100" dirty="0"/>
              <a:t>Média Disciplina  =  0,7  x  (1a. Avaliação  +  2 x 2a. Avaliação)/3  + </a:t>
            </a:r>
          </a:p>
          <a:p>
            <a:pPr algn="just">
              <a:spcAft>
                <a:spcPts val="0"/>
              </a:spcAft>
            </a:pPr>
            <a:r>
              <a:rPr lang="pt-BR" sz="2100" dirty="0"/>
              <a:t>                                       0,3  x   Média Aritmética dos Trabalhos </a:t>
            </a:r>
          </a:p>
          <a:p>
            <a:pPr algn="just">
              <a:spcAft>
                <a:spcPts val="0"/>
              </a:spcAft>
            </a:pPr>
            <a:r>
              <a:rPr lang="pt-BR" sz="2100" dirty="0"/>
              <a:t>                       </a:t>
            </a:r>
          </a:p>
          <a:p>
            <a:pPr marL="450850" algn="just">
              <a:spcAft>
                <a:spcPts val="0"/>
              </a:spcAft>
            </a:pPr>
            <a:r>
              <a:rPr lang="pt-BR" sz="2100" dirty="0"/>
              <a:t>Média de Aprovação: igual ou superior a 6,0 (seis) </a:t>
            </a:r>
          </a:p>
        </p:txBody>
      </p:sp>
    </p:spTree>
    <p:extLst>
      <p:ext uri="{BB962C8B-B14F-4D97-AF65-F5344CB8AC3E}">
        <p14:creationId xmlns:p14="http://schemas.microsoft.com/office/powerpoint/2010/main" val="1245319383"/>
      </p:ext>
    </p:extLst>
  </p:cSld>
  <p:clrMapOvr>
    <a:masterClrMapping/>
  </p:clrMapOvr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B4E55F691FC547B2CE2A54F9704372" ma:contentTypeVersion="0" ma:contentTypeDescription="Crie um novo documento." ma:contentTypeScope="" ma:versionID="a7ed6f8f2e9c952b6fdc49194cf6e5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871FC9-8B38-4D9B-B970-9C760DDABCC3}"/>
</file>

<file path=customXml/itemProps2.xml><?xml version="1.0" encoding="utf-8"?>
<ds:datastoreItem xmlns:ds="http://schemas.openxmlformats.org/officeDocument/2006/customXml" ds:itemID="{90464A1F-F4A4-4D2D-8AF0-C42EE826AEC6}"/>
</file>

<file path=customXml/itemProps3.xml><?xml version="1.0" encoding="utf-8"?>
<ds:datastoreItem xmlns:ds="http://schemas.openxmlformats.org/officeDocument/2006/customXml" ds:itemID="{8320030F-B09C-4B6C-9C76-E1CDE77931BA}"/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apresentação\GRAVATA.POT</Template>
  <TotalTime>880</TotalTime>
  <Words>273</Words>
  <Application>Microsoft Office PowerPoint</Application>
  <PresentationFormat>Apresentação na tela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Gravata</vt:lpstr>
      <vt:lpstr>Programação Orientada a Objetos</vt:lpstr>
      <vt:lpstr>Apresentação da Disciplina</vt:lpstr>
      <vt:lpstr>Objetivos</vt:lpstr>
      <vt:lpstr>Objetivos</vt:lpstr>
      <vt:lpstr>Recursos</vt:lpstr>
      <vt:lpstr>Bibliografia</vt:lpstr>
      <vt:lpstr>Critérios de Avaliação</vt:lpstr>
    </vt:vector>
  </TitlesOfParts>
  <Company>FATEC-SO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Orientada a Objetos</dc:title>
  <dc:creator>dimas</dc:creator>
  <cp:lastModifiedBy>DIMAS   CARDOSO</cp:lastModifiedBy>
  <cp:revision>74</cp:revision>
  <dcterms:created xsi:type="dcterms:W3CDTF">2003-08-12T17:50:11Z</dcterms:created>
  <dcterms:modified xsi:type="dcterms:W3CDTF">2020-08-19T12:12:03Z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0x0101001BB4E55F691FC547B2CE2A54F9704372</vt:lpwstr>
  </property>
</Properties>
</file>