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3937" r:id="rId2"/>
  </p:sldMasterIdLst>
  <p:sldIdLst>
    <p:sldId id="256" r:id="rId3"/>
    <p:sldId id="2147377380" r:id="rId4"/>
    <p:sldId id="257" r:id="rId5"/>
    <p:sldId id="258" r:id="rId6"/>
    <p:sldId id="264" r:id="rId7"/>
    <p:sldId id="259" r:id="rId8"/>
    <p:sldId id="2147377381" r:id="rId9"/>
    <p:sldId id="265" r:id="rId10"/>
    <p:sldId id="260" r:id="rId11"/>
    <p:sldId id="268" r:id="rId12"/>
    <p:sldId id="261" r:id="rId13"/>
    <p:sldId id="269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3FD02-FA73-4393-A979-58E3004B9B3B}" v="879" dt="2023-02-28T20:14:5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0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0.emf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6.xml"/><Relationship Id="rId7" Type="http://schemas.openxmlformats.org/officeDocument/2006/relationships/image" Target="../media/image10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9.xml"/><Relationship Id="rId7" Type="http://schemas.openxmlformats.org/officeDocument/2006/relationships/image" Target="../media/image10.emf"/><Relationship Id="rId2" Type="http://schemas.openxmlformats.org/officeDocument/2006/relationships/tags" Target="../tags/tag2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2.xml"/><Relationship Id="rId7" Type="http://schemas.openxmlformats.org/officeDocument/2006/relationships/image" Target="../media/image10.emf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5.xml"/><Relationship Id="rId7" Type="http://schemas.openxmlformats.org/officeDocument/2006/relationships/image" Target="../media/image10.emf"/><Relationship Id="rId2" Type="http://schemas.openxmlformats.org/officeDocument/2006/relationships/tags" Target="../tags/tag3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8.xml"/><Relationship Id="rId7" Type="http://schemas.openxmlformats.org/officeDocument/2006/relationships/image" Target="../media/image10.emf"/><Relationship Id="rId2" Type="http://schemas.openxmlformats.org/officeDocument/2006/relationships/tags" Target="../tags/tag3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1.xml"/><Relationship Id="rId7" Type="http://schemas.openxmlformats.org/officeDocument/2006/relationships/image" Target="../media/image10.emf"/><Relationship Id="rId2" Type="http://schemas.openxmlformats.org/officeDocument/2006/relationships/tags" Target="../tags/tag4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44.xml"/><Relationship Id="rId7" Type="http://schemas.openxmlformats.org/officeDocument/2006/relationships/oleObject" Target="../embeddings/oleObject18.bin"/><Relationship Id="rId2" Type="http://schemas.openxmlformats.org/officeDocument/2006/relationships/tags" Target="../tags/tag4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5.xml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1.xml"/><Relationship Id="rId7" Type="http://schemas.openxmlformats.org/officeDocument/2006/relationships/image" Target="../media/image10.emf"/><Relationship Id="rId2" Type="http://schemas.openxmlformats.org/officeDocument/2006/relationships/tags" Target="../tags/tag5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4.xml"/><Relationship Id="rId7" Type="http://schemas.openxmlformats.org/officeDocument/2006/relationships/image" Target="../media/image10.emf"/><Relationship Id="rId2" Type="http://schemas.openxmlformats.org/officeDocument/2006/relationships/tags" Target="../tags/tag5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5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7.xml"/><Relationship Id="rId7" Type="http://schemas.openxmlformats.org/officeDocument/2006/relationships/image" Target="../media/image10.emf"/><Relationship Id="rId2" Type="http://schemas.openxmlformats.org/officeDocument/2006/relationships/tags" Target="../tags/tag5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0.xml"/><Relationship Id="rId7" Type="http://schemas.openxmlformats.org/officeDocument/2006/relationships/image" Target="../media/image10.emf"/><Relationship Id="rId2" Type="http://schemas.openxmlformats.org/officeDocument/2006/relationships/tags" Target="../tags/tag59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3.xml"/><Relationship Id="rId7" Type="http://schemas.openxmlformats.org/officeDocument/2006/relationships/image" Target="../media/image10.emf"/><Relationship Id="rId2" Type="http://schemas.openxmlformats.org/officeDocument/2006/relationships/tags" Target="../tags/tag6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4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6.xml"/><Relationship Id="rId7" Type="http://schemas.openxmlformats.org/officeDocument/2006/relationships/image" Target="../media/image10.emf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3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09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93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1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7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63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7643993"/>
              </p:ext>
            </p:extLst>
          </p:nvPr>
        </p:nvGraphicFramePr>
        <p:xfrm>
          <a:off x="2148" y="2124"/>
          <a:ext cx="2115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8" y="2124"/>
                        <a:ext cx="2115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49D10D3-FA21-451C-977E-5090565FDDA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rgbClr val="0837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35" tIns="60918" rIns="121835" bIns="60918" rtlCol="0" anchor="ctr"/>
          <a:lstStyle/>
          <a:p>
            <a:pPr algn="ctr" defTabSz="609207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10" descr="global.png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3400" y="21"/>
            <a:ext cx="6178620" cy="6407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76077" y="1506811"/>
            <a:ext cx="7911143" cy="1367655"/>
          </a:xfrm>
          <a:ln>
            <a:noFill/>
          </a:ln>
        </p:spPr>
        <p:txBody>
          <a:bodyPr anchor="t" anchorCtr="0">
            <a:normAutofit/>
          </a:bodyPr>
          <a:lstStyle>
            <a:lvl1pPr>
              <a:defRPr sz="3200" b="0" i="0">
                <a:solidFill>
                  <a:srgbClr val="FFFFFF"/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31" descr="G:\PepsiCoMega14.png"/>
          <p:cNvPicPr>
            <a:picLocks noChangeAspect="1" noChangeArrowheads="1"/>
          </p:cNvPicPr>
          <p:nvPr userDrawn="1"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576056" y="583486"/>
            <a:ext cx="2064189" cy="48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6297-8F48-45DA-9661-B154523AE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023" y="6103060"/>
            <a:ext cx="7964852" cy="546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C79E7-BB27-40E3-8631-F522629F8C07}"/>
              </a:ext>
            </a:extLst>
          </p:cNvPr>
          <p:cNvSpPr/>
          <p:nvPr userDrawn="1"/>
        </p:nvSpPr>
        <p:spPr>
          <a:xfrm>
            <a:off x="10007692" y="6497263"/>
            <a:ext cx="1578259" cy="287294"/>
          </a:xfrm>
          <a:prstGeom prst="rect">
            <a:avLst/>
          </a:prstGeom>
        </p:spPr>
        <p:txBody>
          <a:bodyPr wrap="none" lIns="121891" tIns="60946" rIns="121891" bIns="60946" anchor="ctr">
            <a:spAutoFit/>
          </a:bodyPr>
          <a:lstStyle/>
          <a:p>
            <a:pPr algn="ctr" defTabSz="1218905">
              <a:defRPr/>
            </a:pPr>
            <a:r>
              <a:rPr lang="en-US" sz="1067" dirty="0">
                <a:solidFill>
                  <a:schemeClr val="bg1"/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5317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. Section header line">
    <p:bg bwMode="blackWhite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140E5BF-DD5F-4CF8-8013-E0D6C723A4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140E5BF-DD5F-4CF8-8013-E0D6C723A4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0B30DFB-BF56-4F5D-84D4-099FCA3C87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1" y="3826801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1" y="3680016"/>
            <a:ext cx="11558587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08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140E5BF-DD5F-4CF8-8013-E0D6C723A4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7904724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140E5BF-DD5F-4CF8-8013-E0D6C723A4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0B30DFB-BF56-4F5D-84D4-099FCA3C87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1" y="3826801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1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1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. Section header line">
    <p:bg bwMode="blackWhite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140E5BF-DD5F-4CF8-8013-E0D6C723A4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1309573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140E5BF-DD5F-4CF8-8013-E0D6C723A4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0B30DFB-BF56-4F5D-84D4-099FCA3C87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49214" name="Picture 30" descr="Image result for pepsico logo">
            <a:extLst>
              <a:ext uri="{FF2B5EF4-FFF2-40B4-BE49-F238E27FC236}">
                <a16:creationId xmlns:a16="http://schemas.microsoft.com/office/drawing/2014/main" id="{1ACAF61F-0BAC-4F6F-B418-061DBFA57C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8081" r="79443" b="31673"/>
          <a:stretch/>
        </p:blipFill>
        <p:spPr bwMode="auto">
          <a:xfrm>
            <a:off x="1" y="91844"/>
            <a:ext cx="7098402" cy="66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517166" y="1092933"/>
            <a:ext cx="4044833" cy="4672132"/>
          </a:xfrm>
          <a:noFill/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1707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stitc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140E5BF-DD5F-4CF8-8013-E0D6C723A4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866169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140E5BF-DD5F-4CF8-8013-E0D6C723A4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0B30DFB-BF56-4F5D-84D4-099FCA3C87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20F6C90C-F168-4BD2-8EBE-8767A1942B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056415" cy="231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588709A-98ED-40B1-8751-206818F2B7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271831"/>
            <a:ext cx="4056415" cy="231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3D5F5907-0F2E-40B8-BC5C-D6136F7EF2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4543663"/>
            <a:ext cx="4056415" cy="231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444F7B6B-EAE4-4B4A-A28B-A04FF7B43C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7793" y="0"/>
            <a:ext cx="4056415" cy="231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DA7A995-9FD1-4DDC-A4CB-47998ABA44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7793" y="2271831"/>
            <a:ext cx="4056415" cy="231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BEF6520F-35D1-4203-A310-7A080454F2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7793" y="4543663"/>
            <a:ext cx="4056415" cy="231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9BE1B6CB-143D-4F42-AD1D-E62E8176D3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35587" y="0"/>
            <a:ext cx="4056415" cy="231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B584F189-2801-4F85-AB43-03921EFD933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35587" y="2271831"/>
            <a:ext cx="4056415" cy="231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5C53447-90CB-4C14-80E2-36886A911B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5587" y="4543663"/>
            <a:ext cx="4056415" cy="231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3A5426-5E8E-49DC-B927-993D7178C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White">
          <a:xfrm>
            <a:off x="627601" y="2408399"/>
            <a:ext cx="10936800" cy="204120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34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4208532"/>
              </p:ext>
            </p:extLst>
          </p:nvPr>
        </p:nvGraphicFramePr>
        <p:xfrm>
          <a:off x="2148" y="2124"/>
          <a:ext cx="2115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8" y="2124"/>
                        <a:ext cx="2115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999D09-78B3-4C32-8EDA-31E6870B3D3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F6AD8CF-080D-4A23-A574-07545D3E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2" y="282315"/>
            <a:ext cx="11085097" cy="653628"/>
          </a:xfrm>
          <a:prstGeom prst="rect">
            <a:avLst/>
          </a:prstGeom>
        </p:spPr>
        <p:txBody>
          <a:bodyPr vert="horz" lIns="91386" tIns="45693" rIns="91386" bIns="45693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A647851-2774-44BA-A3D9-0A9A067853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3452" y="1449107"/>
            <a:ext cx="11085097" cy="3959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7986DB7-6413-4020-B49C-46CE69AC92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943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7875767"/>
              </p:ext>
            </p:extLst>
          </p:nvPr>
        </p:nvGraphicFramePr>
        <p:xfrm>
          <a:off x="2148" y="2124"/>
          <a:ext cx="2115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8" y="2124"/>
                        <a:ext cx="2115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999D09-78B3-4C32-8EDA-31E6870B3D3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7A5A87-8779-4D27-8E74-1F26DA003339}"/>
              </a:ext>
            </a:extLst>
          </p:cNvPr>
          <p:cNvSpPr/>
          <p:nvPr userDrawn="1"/>
        </p:nvSpPr>
        <p:spPr>
          <a:xfrm>
            <a:off x="641348" y="221409"/>
            <a:ext cx="487681" cy="609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FB123C84-C4DF-4DC0-AEB4-93CC003F70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52" y="485327"/>
            <a:ext cx="11085097" cy="653628"/>
          </a:xfrm>
        </p:spPr>
        <p:txBody>
          <a:bodyPr/>
          <a:lstStyle>
            <a:lvl1pPr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62F04-6132-419F-B550-81D9EFE451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3452" y="1449107"/>
            <a:ext cx="11085097" cy="3959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FA6063D6-B1E9-496C-B005-5A05CEE2B3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043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e third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88F8F4-4899-477C-9152-814A7793B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3962475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88F8F4-4899-477C-9152-814A7793B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9ABD20-6E11-4E58-A15E-E45936DEB71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3A451FBE-02E0-4348-BFD0-FA0AA4B12B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7257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Copyright"/>
          <p:cNvSpPr txBox="1"/>
          <p:nvPr userDrawn="1"/>
        </p:nvSpPr>
        <p:spPr>
          <a:xfrm rot="16200000">
            <a:off x="9486903" y="3922563"/>
            <a:ext cx="5133975" cy="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891350"/>
            <a:ext cx="3127882" cy="131957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0A2C43C-0037-4070-9D83-C4F3737B18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4894" y="891350"/>
            <a:ext cx="5380129" cy="1522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1E709E1-54C9-456E-A083-51E238BF8D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4894" y="2819964"/>
            <a:ext cx="5380129" cy="1522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B86EAE5-6985-4260-ADC4-750F33BAF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4894" y="4748578"/>
            <a:ext cx="5380129" cy="1522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222455CE-AACF-4804-85DC-C15E782655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3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e third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88F8F4-4899-477C-9152-814A7793B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9062509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88F8F4-4899-477C-9152-814A7793B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9ABD20-6E11-4E58-A15E-E45936DEB71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3A451FBE-02E0-4348-BFD0-FA0AA4B12B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9430" y="0"/>
            <a:ext cx="4872570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Copyright"/>
          <p:cNvSpPr txBox="1"/>
          <p:nvPr userDrawn="1"/>
        </p:nvSpPr>
        <p:spPr>
          <a:xfrm rot="16200000">
            <a:off x="9486903" y="3922563"/>
            <a:ext cx="5133975" cy="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8191774" y="891350"/>
            <a:ext cx="3127882" cy="131957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0A2C43C-0037-4070-9D83-C4F3737B18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0595" y="891350"/>
            <a:ext cx="5380129" cy="1522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1E709E1-54C9-456E-A083-51E238BF8D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0595" y="2819964"/>
            <a:ext cx="5380129" cy="1522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B86EAE5-6985-4260-ADC4-750F33BAF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0595" y="4748578"/>
            <a:ext cx="5380129" cy="1522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527E016-ECE7-4E60-8DC9-49C4A6269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 Color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132C42-D012-4552-A202-F42C6ADD2DDA}"/>
              </a:ext>
            </a:extLst>
          </p:cNvPr>
          <p:cNvSpPr/>
          <p:nvPr userDrawn="1"/>
        </p:nvSpPr>
        <p:spPr>
          <a:xfrm>
            <a:off x="0" y="2"/>
            <a:ext cx="12192000" cy="1094361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60894" rIns="0" bIns="60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5CCC1C-78C1-4178-881A-06F0C35BA0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434466"/>
              </p:ext>
            </p:extLst>
          </p:nvPr>
        </p:nvGraphicFramePr>
        <p:xfrm>
          <a:off x="2148" y="2124"/>
          <a:ext cx="2115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8" y="2124"/>
                        <a:ext cx="2115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999D09-78B3-4C32-8EDA-31E6870B3D3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DB07826-7580-45B8-A34A-7323E2AAC9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3452" y="1449107"/>
            <a:ext cx="11085097" cy="3959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9289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88F8F4-4899-477C-9152-814A7793B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515132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88F8F4-4899-477C-9152-814A7793B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9ABD20-6E11-4E58-A15E-E45936DEB71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2"/>
            <a:ext cx="416950" cy="6858000"/>
          </a:xfrm>
          <a:prstGeom prst="rect">
            <a:avLst/>
          </a:prstGeom>
        </p:spPr>
      </p:pic>
      <p:sp>
        <p:nvSpPr>
          <p:cNvPr id="25" name="Copyright"/>
          <p:cNvSpPr txBox="1"/>
          <p:nvPr userDrawn="1"/>
        </p:nvSpPr>
        <p:spPr>
          <a:xfrm rot="16200000">
            <a:off x="9486903" y="3922563"/>
            <a:ext cx="5133975" cy="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2" y="2"/>
            <a:ext cx="40795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2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E1B38F-7BE2-4FDF-86E4-0BF0331B1A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9509" y="0"/>
            <a:ext cx="8112489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8D76BDA-C9F2-42FA-BCFE-7F8786B777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9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ighlight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C65A931-8483-42F3-B73C-2DB431948C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6098493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C65A931-8483-42F3-B73C-2DB431948C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BCA1B3F-9C6C-4F88-85B4-B26ED821795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0CB1E32-8400-4845-8D08-058112DC45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0779" y="0"/>
            <a:ext cx="8111220" cy="6857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80777" y="2"/>
            <a:ext cx="41695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2"/>
            <a:ext cx="408077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Copyright"/>
          <p:cNvSpPr txBox="1"/>
          <p:nvPr userDrawn="1"/>
        </p:nvSpPr>
        <p:spPr>
          <a:xfrm rot="16200000">
            <a:off x="9486903" y="3922563"/>
            <a:ext cx="5133975" cy="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2826691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A7C6216F-7AB9-4151-B748-31118B1EA6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1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09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ighlight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C65A931-8483-42F3-B73C-2DB431948C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0905894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C65A931-8483-42F3-B73C-2DB431948C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BCA1B3F-9C6C-4F88-85B4-B26ED821795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0CB1E32-8400-4845-8D08-058112DC45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5608" y="0"/>
            <a:ext cx="5026390" cy="6857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7" y="1"/>
            <a:ext cx="41695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2"/>
            <a:ext cx="71719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Copyright"/>
          <p:cNvSpPr txBox="1"/>
          <p:nvPr userDrawn="1"/>
        </p:nvSpPr>
        <p:spPr>
          <a:xfrm rot="16200000">
            <a:off x="9486903" y="3922563"/>
            <a:ext cx="5133975" cy="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1"/>
            <a:ext cx="6256800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FF6012-F0EF-44D7-B376-3FB40A365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9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A89E4EA-E154-4553-961F-4F68279565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0298663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A89E4EA-E154-4553-961F-4F6827956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EE3BDD-EECF-4DB1-83E4-AA4E7EDCC4C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F0CC982-9AF3-48AA-AB8D-23AC7DE246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2236" y="0"/>
            <a:ext cx="7499761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2" y="2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2" y="1785602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2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E6760CA-EB14-4BF7-95A4-535D1CF856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2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F904EF7-8EB4-46DC-944A-C043E2CF22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9707503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F904EF7-8EB4-46DC-944A-C043E2CF2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4D782B8-4EDD-4F9A-9405-0009B83FCED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0FCA1E5-2499-40F2-9806-3744D4498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9509" y="0"/>
            <a:ext cx="8112489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1" y="2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1"/>
            <a:ext cx="4673647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88762F7-7B71-43B5-90F7-AAC7F9092E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7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E2A5C5-BDE2-4A96-8260-F3304AFECD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2855991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E2A5C5-BDE2-4A96-8260-F3304AFECD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2B2D696-FAEE-4D62-B82C-83181993525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2" y="2"/>
            <a:ext cx="8446238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1"/>
            <a:ext cx="6256800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930138C5-EDEE-4A03-BAA1-0253D231E9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epsi bottles on cooler">
            <a:extLst>
              <a:ext uri="{FF2B5EF4-FFF2-40B4-BE49-F238E27FC236}">
                <a16:creationId xmlns:a16="http://schemas.microsoft.com/office/drawing/2014/main" id="{A158F232-4BE3-4943-B7C3-4D311A3FFC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37" y="1"/>
            <a:ext cx="4572264" cy="68580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C5695E-2885-49DF-AC55-00E75CD13995}"/>
              </a:ext>
            </a:extLst>
          </p:cNvPr>
          <p:cNvSpPr/>
          <p:nvPr userDrawn="1"/>
        </p:nvSpPr>
        <p:spPr>
          <a:xfrm>
            <a:off x="7619737" y="1"/>
            <a:ext cx="4572264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lIns="0" tIns="60841" rIns="0" bIns="60841" rtlCol="0" anchor="ctr"/>
          <a:lstStyle/>
          <a:p>
            <a:pPr marL="0" marR="0" indent="0" algn="ctr" defTabSz="12180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599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E2A5C5-BDE2-4A96-8260-F3304AFECD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0223095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Slide" r:id="rId7" imgW="470" imgH="469" progId="TCLayout.ActiveDocument.1">
                  <p:embed/>
                </p:oleObj>
              </mc:Choice>
              <mc:Fallback>
                <p:oleObj name="think-cell Slide" r:id="rId7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E2A5C5-BDE2-4A96-8260-F3304AFECD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2B2D696-FAEE-4D62-B82C-83181993525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2" y="2"/>
            <a:ext cx="8446238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1"/>
            <a:ext cx="6256800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930138C5-EDEE-4A03-BAA1-0253D231E9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2050447"/>
              </p:ext>
            </p:ext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B706FF-CAFD-48A5-BE95-08189C783F4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" name="Freeform 58"/>
          <p:cNvSpPr>
            <a:spLocks/>
          </p:cNvSpPr>
          <p:nvPr userDrawn="1"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6BD250E-6394-4D6A-B3EC-FD3EA233F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168" y="1804903"/>
            <a:ext cx="11028482" cy="1421084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03648C53-145C-496B-9CA7-E2E0DB4ED7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562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Color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9202492"/>
              </p:ext>
            </p:extLst>
          </p:nvPr>
        </p:nvGraphicFramePr>
        <p:xfrm>
          <a:off x="2148" y="2124"/>
          <a:ext cx="2115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8" y="2124"/>
                        <a:ext cx="2115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999D09-78B3-4C32-8EDA-31E6870B3D3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32C42-D012-4552-A202-F42C6ADD2DDA}"/>
              </a:ext>
            </a:extLst>
          </p:cNvPr>
          <p:cNvSpPr/>
          <p:nvPr userDrawn="1"/>
        </p:nvSpPr>
        <p:spPr>
          <a:xfrm>
            <a:off x="0" y="2"/>
            <a:ext cx="12192000" cy="109436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60894" rIns="0" bIns="608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91B3D87-65C3-4A51-8E92-D2277E2EE3F9}"/>
              </a:ext>
            </a:extLst>
          </p:cNvPr>
          <p:cNvSpPr txBox="1">
            <a:spLocks/>
          </p:cNvSpPr>
          <p:nvPr userDrawn="1"/>
        </p:nvSpPr>
        <p:spPr>
          <a:xfrm>
            <a:off x="553452" y="282315"/>
            <a:ext cx="11085097" cy="653628"/>
          </a:xfrm>
          <a:prstGeom prst="rect">
            <a:avLst/>
          </a:prstGeom>
        </p:spPr>
        <p:txBody>
          <a:bodyPr vert="horz" lIns="121735" tIns="60868" rIns="121735" bIns="60868" rtlCol="0" anchor="t" anchorCtr="0">
            <a:noAutofit/>
          </a:bodyPr>
          <a:lstStyle>
            <a:lvl1pPr algn="l" defTabSz="45734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1802" b="0" i="0" kern="1200" dirty="0">
                <a:solidFill>
                  <a:schemeClr val="accent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CLICK TO EDIT MASTER TITLE STYLE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DB07826-7580-45B8-A34A-7323E2AAC9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3452" y="1449107"/>
            <a:ext cx="11085097" cy="3959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471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88F8F4-4899-477C-9152-814A7793B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3762661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88F8F4-4899-477C-9152-814A7793B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9ABD20-6E11-4E58-A15E-E45936DEB71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2"/>
            <a:ext cx="416950" cy="6858000"/>
          </a:xfrm>
          <a:prstGeom prst="rect">
            <a:avLst/>
          </a:prstGeom>
        </p:spPr>
      </p:pic>
      <p:sp>
        <p:nvSpPr>
          <p:cNvPr id="25" name="Copyright"/>
          <p:cNvSpPr txBox="1"/>
          <p:nvPr userDrawn="1"/>
        </p:nvSpPr>
        <p:spPr>
          <a:xfrm rot="16200000">
            <a:off x="9486903" y="3922563"/>
            <a:ext cx="5133975" cy="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2" y="2"/>
            <a:ext cx="407950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2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E1B38F-7BE2-4FDF-86E4-0BF0331B1A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9509" y="0"/>
            <a:ext cx="8112489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B18FAA6E-6902-4F9D-88DC-650D74B426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1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ighlight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88F8F4-4899-477C-9152-814A7793B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7062734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88F8F4-4899-477C-9152-814A7793B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9ABD20-6E11-4E58-A15E-E45936DEB71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2"/>
            <a:ext cx="416950" cy="6858000"/>
          </a:xfrm>
          <a:prstGeom prst="rect">
            <a:avLst/>
          </a:prstGeom>
        </p:spPr>
      </p:pic>
      <p:sp>
        <p:nvSpPr>
          <p:cNvPr id="25" name="Copyright"/>
          <p:cNvSpPr txBox="1"/>
          <p:nvPr userDrawn="1"/>
        </p:nvSpPr>
        <p:spPr>
          <a:xfrm rot="16200000">
            <a:off x="9486903" y="3922563"/>
            <a:ext cx="5133975" cy="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2" y="2"/>
            <a:ext cx="407950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0842661D-6FD0-4D12-BF03-B8F102D1E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52" y="485327"/>
            <a:ext cx="3109108" cy="653628"/>
          </a:xfrm>
        </p:spPr>
        <p:txBody>
          <a:bodyPr/>
          <a:lstStyle>
            <a:lvl1pPr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6254F9A-8FA2-46A8-81D8-22B8FD14D247}"/>
              </a:ext>
            </a:extLst>
          </p:cNvPr>
          <p:cNvSpPr txBox="1">
            <a:spLocks/>
          </p:cNvSpPr>
          <p:nvPr userDrawn="1"/>
        </p:nvSpPr>
        <p:spPr>
          <a:xfrm>
            <a:off x="4481945" y="485327"/>
            <a:ext cx="7156603" cy="653628"/>
          </a:xfrm>
          <a:prstGeom prst="rect">
            <a:avLst/>
          </a:prstGeom>
        </p:spPr>
        <p:txBody>
          <a:bodyPr vert="horz" lIns="121735" tIns="60868" rIns="121735" bIns="60868" rtlCol="0" anchor="t" anchorCtr="0">
            <a:noAutofit/>
          </a:bodyPr>
          <a:lstStyle>
            <a:lvl1pPr algn="l" defTabSz="45734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1802" b="0" i="0" kern="1200">
                <a:solidFill>
                  <a:schemeClr val="accent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400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F4DEE76A-AE3A-4152-9EB9-D65D0B186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4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ighlight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88F8F4-4899-477C-9152-814A7793B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8719951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88F8F4-4899-477C-9152-814A7793B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9ABD20-6E11-4E58-A15E-E45936DEB71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2"/>
            <a:ext cx="717485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74859" y="2"/>
            <a:ext cx="416950" cy="6858000"/>
          </a:xfrm>
          <a:prstGeom prst="rect">
            <a:avLst/>
          </a:prstGeom>
        </p:spPr>
      </p:pic>
      <p:sp>
        <p:nvSpPr>
          <p:cNvPr id="25" name="Copyright"/>
          <p:cNvSpPr txBox="1"/>
          <p:nvPr userDrawn="1"/>
        </p:nvSpPr>
        <p:spPr>
          <a:xfrm rot="16200000">
            <a:off x="9486903" y="3922563"/>
            <a:ext cx="5133975" cy="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2017 by The Boston Consulting Group, Inc. All rights reserved.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0842661D-6FD0-4D12-BF03-B8F102D1E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451" y="485327"/>
            <a:ext cx="6253132" cy="653628"/>
          </a:xfrm>
        </p:spPr>
        <p:txBody>
          <a:bodyPr/>
          <a:lstStyle>
            <a:lvl1pPr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6254F9A-8FA2-46A8-81D8-22B8FD14D247}"/>
              </a:ext>
            </a:extLst>
          </p:cNvPr>
          <p:cNvSpPr txBox="1">
            <a:spLocks/>
          </p:cNvSpPr>
          <p:nvPr userDrawn="1"/>
        </p:nvSpPr>
        <p:spPr>
          <a:xfrm>
            <a:off x="7591809" y="485327"/>
            <a:ext cx="4046739" cy="653628"/>
          </a:xfrm>
          <a:prstGeom prst="rect">
            <a:avLst/>
          </a:prstGeom>
        </p:spPr>
        <p:txBody>
          <a:bodyPr vert="horz" lIns="121735" tIns="60868" rIns="121735" bIns="60868" rtlCol="0" anchor="t" anchorCtr="0">
            <a:noAutofit/>
          </a:bodyPr>
          <a:lstStyle>
            <a:lvl1pPr algn="l" defTabSz="45734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1802" b="0" i="0" kern="1200">
                <a:solidFill>
                  <a:schemeClr val="accent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400" dirty="0"/>
              <a:t>CLICK TO EDIT MASTER TITLE STYLE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E2389782-0479-4A2A-A50B-EEA97DA87C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7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469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A89E4EA-E154-4553-961F-4F68279565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7693738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A89E4EA-E154-4553-961F-4F6827956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EE3BDD-EECF-4DB1-83E4-AA4E7EDCC4C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F0CC982-9AF3-48AA-AB8D-23AC7DE246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2236" y="0"/>
            <a:ext cx="7499761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2" y="2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2" y="1785602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2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73F1EAF-4640-4BAC-AAC0-EA1156272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5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F904EF7-8EB4-46DC-944A-C043E2CF22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9801014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F904EF7-8EB4-46DC-944A-C043E2CF2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4D782B8-4EDD-4F9A-9405-0009B83FCED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0FCA1E5-2499-40F2-9806-3744D4498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9509" y="0"/>
            <a:ext cx="8112489" cy="6857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1" y="2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1"/>
            <a:ext cx="4673647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A8B4761-6B61-4841-9CEB-E925149B4D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95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E2A5C5-BDE2-4A96-8260-F3304AFECD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0401997"/>
              </p:ext>
            </p:extLst>
          </p:nvPr>
        </p:nvGraphicFramePr>
        <p:xfrm>
          <a:off x="2119" y="2116"/>
          <a:ext cx="2117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E2A5C5-BDE2-4A96-8260-F3304AFECD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2116"/>
                        <a:ext cx="2117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2B2D696-FAEE-4D62-B82C-83181993525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2" y="2"/>
            <a:ext cx="8446238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1"/>
            <a:ext cx="6256800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2" y="5117951"/>
            <a:ext cx="2743200" cy="968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599"/>
              </a:spcAft>
            </a:pPr>
            <a:r>
              <a:rPr lang="en-US" sz="699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1. Corporate Strategy Slide Templates and Resources.pptx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B3C9F1-D6DE-4623-A17B-BF42696BAB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73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3668591"/>
              </p:ext>
            </p:extLst>
          </p:nvPr>
        </p:nvGraphicFramePr>
        <p:xfrm>
          <a:off x="1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B706FF-CAFD-48A5-BE95-08189C783F4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9" name="Freeform 58"/>
          <p:cNvSpPr>
            <a:spLocks/>
          </p:cNvSpPr>
          <p:nvPr userDrawn="1"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6BD250E-6394-4D6A-B3EC-FD3EA233F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168" y="1804903"/>
            <a:ext cx="11028482" cy="1421084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03648C53-145C-496B-9CA7-E2E0DB4ED7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51" y="6372673"/>
            <a:ext cx="9501512" cy="406024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93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854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4650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647" y="1071904"/>
            <a:ext cx="11406716" cy="5079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5431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990600"/>
          </a:xfrm>
        </p:spPr>
        <p:txBody>
          <a:bodyPr/>
          <a:lstStyle>
            <a:lvl1pPr>
              <a:defRPr sz="3601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2230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0289-983A-904C-9721-CEAE06BD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A075-99CA-D049-AE7B-F0A1F317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B80E-3450-8543-A887-4123E8A3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EB1C-B737-6A4D-A10A-60F640052E7B}" type="datetimeFigureOut">
              <a:rPr lang="en-RU" smtClean="0"/>
              <a:t>3/3/23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69C17-1C8C-6C4C-9A93-D510D80F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PepsiCo Confidential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C299-8241-5C4B-A025-92171872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2B4F-2619-4FBE-A0A6-CAF1DBB84C3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0355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0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image" Target="../media/image6.emf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oleObject" Target="../embeddings/oleObject1.bin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9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2505759366"/>
              </p:ext>
            </p:extLst>
          </p:nvPr>
        </p:nvGraphicFramePr>
        <p:xfrm>
          <a:off x="2148" y="2124"/>
          <a:ext cx="2115" cy="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148" y="2124"/>
                        <a:ext cx="2115" cy="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77DDEEA-DB36-490F-A83B-83BEDEC29B84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0" y="0"/>
            <a:ext cx="211667" cy="21147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69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452" y="282315"/>
            <a:ext cx="11085097" cy="653628"/>
          </a:xfrm>
          <a:prstGeom prst="rect">
            <a:avLst/>
          </a:prstGeom>
        </p:spPr>
        <p:txBody>
          <a:bodyPr vert="horz" lIns="91386" tIns="45693" rIns="91386" bIns="45693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10" y="1605965"/>
            <a:ext cx="10741311" cy="4257443"/>
          </a:xfrm>
          <a:prstGeom prst="rect">
            <a:avLst/>
          </a:prstGeom>
        </p:spPr>
        <p:txBody>
          <a:bodyPr vert="horz" lIns="91386" tIns="45693" rIns="91386" bIns="45693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431520" y="6478944"/>
            <a:ext cx="385042" cy="2974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fld id="{B6ACC241-9D02-4C38-8031-ABE2FCF3EC60}" type="slidenum">
              <a:rPr lang="en-US" sz="1333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/>
              <a:t>‹#›</a:t>
            </a:fld>
            <a:endParaRPr lang="en-US" sz="1333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007693" y="6497263"/>
            <a:ext cx="1578259" cy="287294"/>
          </a:xfrm>
          <a:prstGeom prst="rect">
            <a:avLst/>
          </a:prstGeom>
        </p:spPr>
        <p:txBody>
          <a:bodyPr wrap="none" lIns="121891" tIns="60946" rIns="121891" bIns="60946" anchor="ctr">
            <a:spAutoFit/>
          </a:bodyPr>
          <a:lstStyle/>
          <a:p>
            <a:pPr algn="ctr" defTabSz="1218905">
              <a:defRPr/>
            </a:pPr>
            <a:r>
              <a:rPr lang="en-US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PEPSICO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85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  <p:sldLayoutId id="2147483955" r:id="rId18"/>
    <p:sldLayoutId id="2147483956" r:id="rId19"/>
    <p:sldLayoutId id="2147483957" r:id="rId20"/>
    <p:sldLayoutId id="2147483958" r:id="rId21"/>
    <p:sldLayoutId id="2147483959" r:id="rId22"/>
    <p:sldLayoutId id="2147483960" r:id="rId23"/>
    <p:sldLayoutId id="2147483961" r:id="rId24"/>
    <p:sldLayoutId id="2147483962" r:id="rId25"/>
    <p:sldLayoutId id="2147483963" r:id="rId26"/>
    <p:sldLayoutId id="2147483964" r:id="rId27"/>
    <p:sldLayoutId id="2147483965" r:id="rId28"/>
    <p:sldLayoutId id="2147483966" r:id="rId29"/>
    <p:sldLayoutId id="2147483967" r:id="rId30"/>
  </p:sldLayoutIdLst>
  <p:hf hdr="0" ftr="0" dt="0"/>
  <p:txStyles>
    <p:titleStyle>
      <a:lvl1pPr algn="l" defTabSz="609232" rtl="0" eaLnBrk="1" latinLnBrk="0" hangingPunct="1">
        <a:lnSpc>
          <a:spcPct val="85000"/>
        </a:lnSpc>
        <a:spcBef>
          <a:spcPct val="0"/>
        </a:spcBef>
        <a:buNone/>
        <a:defRPr lang="en-US" sz="2400" b="0" i="0" kern="1200" dirty="0">
          <a:solidFill>
            <a:schemeClr val="accent1"/>
          </a:solidFill>
          <a:latin typeface="Calibri"/>
          <a:ea typeface="+mj-ea"/>
          <a:cs typeface="Calibri"/>
        </a:defRPr>
      </a:lvl1pPr>
    </p:titleStyle>
    <p:bodyStyle>
      <a:lvl1pPr marL="226349" indent="-226349" algn="l" defTabSz="609232" rtl="0" eaLnBrk="1" latinLnBrk="0" hangingPunct="1">
        <a:spcBef>
          <a:spcPts val="801"/>
        </a:spcBef>
        <a:buClr>
          <a:schemeClr val="tx2"/>
        </a:buClr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Calibri"/>
          <a:ea typeface="+mn-ea"/>
          <a:cs typeface="Calibri"/>
        </a:defRPr>
      </a:lvl1pPr>
      <a:lvl2pPr marL="454792" indent="-228464" algn="l" defTabSz="609232" rtl="0" eaLnBrk="1" latinLnBrk="0" hangingPunct="1">
        <a:spcBef>
          <a:spcPts val="801"/>
        </a:spcBef>
        <a:buClr>
          <a:schemeClr val="tx2"/>
        </a:buClr>
        <a:buFont typeface="Arial" panose="020B0604020202020204" pitchFamily="34" charset="0"/>
        <a:buChar char="–"/>
        <a:tabLst>
          <a:tab pos="454792" algn="l"/>
        </a:tabLst>
        <a:defRPr sz="2133" b="0" i="0" kern="1200">
          <a:solidFill>
            <a:schemeClr val="tx1">
              <a:lumMod val="85000"/>
              <a:lumOff val="15000"/>
            </a:schemeClr>
          </a:solidFill>
          <a:latin typeface="Calibri"/>
          <a:ea typeface="+mn-ea"/>
          <a:cs typeface="Calibri"/>
        </a:defRPr>
      </a:lvl2pPr>
      <a:lvl3pPr marL="681155" indent="-226349" algn="l" defTabSz="609232" rtl="0" eaLnBrk="1" latinLnBrk="0" hangingPunct="1">
        <a:spcBef>
          <a:spcPts val="801"/>
        </a:spcBef>
        <a:buClr>
          <a:schemeClr val="tx2"/>
        </a:buClr>
        <a:buFont typeface="Arial"/>
        <a:buChar char="•"/>
        <a:defRPr sz="2133" b="0" i="0" kern="1200">
          <a:solidFill>
            <a:schemeClr val="tx1">
              <a:lumMod val="85000"/>
              <a:lumOff val="15000"/>
            </a:schemeClr>
          </a:solidFill>
          <a:latin typeface="Calibri"/>
          <a:ea typeface="+mn-ea"/>
          <a:cs typeface="Calibri"/>
        </a:defRPr>
      </a:lvl3pPr>
      <a:lvl4pPr marL="989998" indent="-308850" algn="l" defTabSz="609232" rtl="0" eaLnBrk="1" latinLnBrk="0" hangingPunct="1">
        <a:spcBef>
          <a:spcPts val="801"/>
        </a:spcBef>
        <a:buClr>
          <a:schemeClr val="tx2"/>
        </a:buClr>
        <a:buFont typeface="Arial"/>
        <a:buChar char="–"/>
        <a:defRPr sz="2133" b="0" i="0" kern="1200">
          <a:solidFill>
            <a:schemeClr val="tx1">
              <a:lumMod val="85000"/>
              <a:lumOff val="15000"/>
            </a:schemeClr>
          </a:solidFill>
          <a:latin typeface="Calibri"/>
          <a:ea typeface="+mn-ea"/>
          <a:cs typeface="Calibri"/>
        </a:defRPr>
      </a:lvl4pPr>
      <a:lvl5pPr marL="2663256" indent="-226349" algn="l" defTabSz="609232" rtl="0" eaLnBrk="1" latinLnBrk="0" hangingPunct="1">
        <a:spcBef>
          <a:spcPct val="20000"/>
        </a:spcBef>
        <a:buFont typeface="Arial"/>
        <a:buChar char="»"/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3350755" indent="-304621" algn="l" defTabSz="609232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59988" indent="-304621" algn="l" defTabSz="609232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9211" indent="-304621" algn="l" defTabSz="609232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8444" indent="-304621" algn="l" defTabSz="609232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32" algn="l" defTabSz="60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457" algn="l" defTabSz="60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689" algn="l" defTabSz="60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912" algn="l" defTabSz="60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140" algn="l" defTabSz="60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372" algn="l" defTabSz="60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01" algn="l" defTabSz="60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828" algn="l" defTabSz="60923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3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49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948">
          <p15:clr>
            <a:srgbClr val="F26B43"/>
          </p15:clr>
        </p15:guide>
        <p15:guide id="6" orient="horz" pos="3060">
          <p15:clr>
            <a:srgbClr val="F26B43"/>
          </p15:clr>
        </p15:guide>
        <p15:guide id="7" orient="horz" pos="2892">
          <p15:clr>
            <a:srgbClr val="F26B43"/>
          </p15:clr>
        </p15:guide>
        <p15:guide id="8" pos="5477">
          <p15:clr>
            <a:srgbClr val="F26B43"/>
          </p15:clr>
        </p15:guide>
        <p15:guide id="9" orient="horz" pos="720">
          <p15:clr>
            <a:srgbClr val="F26B43"/>
          </p15:clr>
        </p15:guide>
        <p15:guide id="10" orient="horz" pos="10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43B0D0F-8E25-DB75-38E5-BE5937FFD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495" r="-1" b="202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>
                <a:solidFill>
                  <a:srgbClr val="FFFFFF"/>
                </a:solidFill>
              </a:rPr>
              <a:t>Article summaries with info on the corresponding businesses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Smartlist.ai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4C6C-5288-ED6C-D6A4-61036ED4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Article summaries with </a:t>
            </a:r>
            <a:r>
              <a:rPr lang="en-GB" dirty="0" err="1"/>
              <a:t>OpenAI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3B372-984D-3986-0F4F-A3579907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4" y="3429000"/>
            <a:ext cx="1174505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7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155B-82C1-373D-9438-E84DA6D3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18975"/>
            <a:ext cx="11147071" cy="2114696"/>
          </a:xfrm>
        </p:spPr>
        <p:txBody>
          <a:bodyPr/>
          <a:lstStyle/>
          <a:p>
            <a:r>
              <a:rPr lang="en-GB" sz="4400" dirty="0"/>
              <a:t>Google processing - </a:t>
            </a:r>
            <a:r>
              <a:rPr lang="en-GB" sz="4400" dirty="0" err="1"/>
              <a:t>Kmeans</a:t>
            </a:r>
            <a:endParaRPr lang="en-GB" sz="4400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B9196C4-8B98-91ED-132E-F9ABCC64F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7885" y="2649747"/>
            <a:ext cx="10316498" cy="3343549"/>
          </a:xfrm>
        </p:spPr>
      </p:pic>
    </p:spTree>
    <p:extLst>
      <p:ext uri="{BB962C8B-B14F-4D97-AF65-F5344CB8AC3E}">
        <p14:creationId xmlns:p14="http://schemas.microsoft.com/office/powerpoint/2010/main" val="94832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C5B-EB3C-EF85-30AF-04378F92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15" y="3572605"/>
            <a:ext cx="9404723" cy="1400530"/>
          </a:xfrm>
        </p:spPr>
        <p:txBody>
          <a:bodyPr/>
          <a:lstStyle/>
          <a:p>
            <a:pPr algn="ctr"/>
            <a:r>
              <a:rPr lang="en-GB" sz="5400" dirty="0"/>
              <a:t>THANK YOU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32749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25408-45A5-A840-1C19-EF48E1F8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ones being balanced">
            <a:extLst>
              <a:ext uri="{FF2B5EF4-FFF2-40B4-BE49-F238E27FC236}">
                <a16:creationId xmlns:a16="http://schemas.microsoft.com/office/drawing/2014/main" id="{FAE1BAD0-3093-F087-553F-BB48E3173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617" r="6" b="897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908B58-9C78-6FF8-B4AE-307AAB4D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5613398" cy="2929357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Essence of </a:t>
            </a:r>
            <a:r>
              <a:rPr lang="en-GB" i="1">
                <a:solidFill>
                  <a:srgbClr val="FFFFFF"/>
                </a:solidFill>
              </a:rPr>
              <a:t>SmartList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0ED8-2624-31A5-D972-C1D74679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GB" sz="2000" dirty="0">
                <a:solidFill>
                  <a:srgbClr val="FFFFFF"/>
                </a:solidFill>
              </a:rPr>
              <a:t>Balancing large volumes of information with limited time to make actionable decision on them</a:t>
            </a:r>
            <a:endParaRPr lang="en-US"/>
          </a:p>
          <a:p>
            <a:pPr marL="342900" indent="-342900" algn="r">
              <a:lnSpc>
                <a:spcPct val="90000"/>
              </a:lnSpc>
              <a:buFont typeface="Calibri" panose="020B0604020202020204" pitchFamily="34" charset="0"/>
              <a:buChar char="-"/>
            </a:pPr>
            <a:r>
              <a:rPr lang="en-GB" sz="2000" dirty="0">
                <a:solidFill>
                  <a:srgbClr val="FFFFFF"/>
                </a:solidFill>
              </a:rPr>
              <a:t>Financial research</a:t>
            </a:r>
          </a:p>
          <a:p>
            <a:pPr marL="342900" indent="-342900" algn="r">
              <a:lnSpc>
                <a:spcPct val="90000"/>
              </a:lnSpc>
              <a:buFont typeface="Calibri" panose="020B0604020202020204" pitchFamily="34" charset="0"/>
              <a:buChar char="-"/>
            </a:pPr>
            <a:r>
              <a:rPr lang="en-GB" sz="2000" dirty="0">
                <a:solidFill>
                  <a:srgbClr val="FFFFFF"/>
                </a:solidFill>
              </a:rPr>
              <a:t>Media Monitoring</a:t>
            </a:r>
          </a:p>
          <a:p>
            <a:pPr marL="342900" indent="-342900" algn="r">
              <a:lnSpc>
                <a:spcPct val="90000"/>
              </a:lnSpc>
              <a:buFont typeface="Calibri" panose="020B0604020202020204" pitchFamily="34" charset="0"/>
              <a:buChar char="-"/>
            </a:pPr>
            <a:r>
              <a:rPr lang="en-GB" sz="2000" dirty="0">
                <a:solidFill>
                  <a:srgbClr val="FFFFFF"/>
                </a:solidFill>
              </a:rPr>
              <a:t>Search Marketing &amp; SEO</a:t>
            </a:r>
          </a:p>
        </p:txBody>
      </p:sp>
    </p:spTree>
    <p:extLst>
      <p:ext uri="{BB962C8B-B14F-4D97-AF65-F5344CB8AC3E}">
        <p14:creationId xmlns:p14="http://schemas.microsoft.com/office/powerpoint/2010/main" val="35835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29FE-B3F9-EF6F-B66C-54D30CB8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31745"/>
            <a:ext cx="3504175" cy="1044605"/>
          </a:xfrm>
        </p:spPr>
        <p:txBody>
          <a:bodyPr>
            <a:normAutofit/>
          </a:bodyPr>
          <a:lstStyle/>
          <a:p>
            <a:r>
              <a:rPr lang="en-GB" sz="4000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7F0D-BA69-3138-C013-D38A6A97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99915"/>
            <a:ext cx="3964250" cy="36345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4steps;</a:t>
            </a:r>
            <a:endParaRPr lang="en-US"/>
          </a:p>
          <a:p>
            <a:pPr>
              <a:lnSpc>
                <a:spcPct val="90000"/>
              </a:lnSpc>
            </a:pPr>
            <a:endParaRPr lang="en-GB" sz="2000" dirty="0"/>
          </a:p>
          <a:p>
            <a:pPr marL="342900" indent="-342900">
              <a:lnSpc>
                <a:spcPct val="90000"/>
              </a:lnSpc>
              <a:buFont typeface="Calibri" panose="020B0604020202020204" pitchFamily="34" charset="0"/>
              <a:buChar char="-"/>
            </a:pPr>
            <a:r>
              <a:rPr lang="en-GB" sz="2000" dirty="0"/>
              <a:t>Type in selected topic of interest</a:t>
            </a:r>
          </a:p>
          <a:p>
            <a:pPr marL="342900" indent="-342900">
              <a:lnSpc>
                <a:spcPct val="90000"/>
              </a:lnSpc>
              <a:buFont typeface="Calibri" panose="020B0604020202020204" pitchFamily="34" charset="0"/>
              <a:buChar char="-"/>
            </a:pPr>
            <a:r>
              <a:rPr lang="en-GB" sz="2000" dirty="0"/>
              <a:t>System matches keywords with articles via news API</a:t>
            </a:r>
          </a:p>
          <a:p>
            <a:pPr marL="342900" indent="-342900">
              <a:lnSpc>
                <a:spcPct val="90000"/>
              </a:lnSpc>
              <a:buFont typeface="Calibri" panose="020B0604020202020204" pitchFamily="34" charset="0"/>
              <a:buChar char="-"/>
            </a:pPr>
            <a:r>
              <a:rPr lang="en-GB" sz="2000" dirty="0"/>
              <a:t>Embedded AI in the code delivers a read-list with major tags, minor tags </a:t>
            </a:r>
          </a:p>
          <a:p>
            <a:pPr marL="342900" indent="-342900">
              <a:lnSpc>
                <a:spcPct val="90000"/>
              </a:lnSpc>
              <a:buFont typeface="Calibri" panose="020B0604020202020204" pitchFamily="34" charset="0"/>
              <a:buChar char="-"/>
            </a:pPr>
            <a:r>
              <a:rPr lang="en-GB" sz="2000" dirty="0"/>
              <a:t>Plus a 20 –line summary of the each article</a:t>
            </a:r>
          </a:p>
          <a:p>
            <a:pPr marL="342900" indent="-342900">
              <a:lnSpc>
                <a:spcPct val="90000"/>
              </a:lnSpc>
              <a:buFont typeface="Calibri" panose="020B0604020202020204" pitchFamily="34" charset="0"/>
              <a:buChar char="-"/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B750134-4361-5E9A-B283-F36AE18CA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5180"/>
          <a:stretch/>
        </p:blipFill>
        <p:spPr>
          <a:xfrm>
            <a:off x="5040694" y="489856"/>
            <a:ext cx="6588977" cy="58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29FE-B3F9-EF6F-B66C-54D30CB8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31745"/>
            <a:ext cx="3504175" cy="1044605"/>
          </a:xfrm>
        </p:spPr>
        <p:txBody>
          <a:bodyPr>
            <a:normAutofit/>
          </a:bodyPr>
          <a:lstStyle/>
          <a:p>
            <a:r>
              <a:rPr lang="en-GB" sz="4000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7F0D-BA69-3138-C013-D38A6A97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99915"/>
            <a:ext cx="3964250" cy="3174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coordinates of the area and the size of the radius</a:t>
            </a:r>
            <a:endParaRPr lang="en-GB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System returns a list of all businesses withing that area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B750134-4361-5E9A-B283-F36AE18CA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5180"/>
          <a:stretch/>
        </p:blipFill>
        <p:spPr>
          <a:xfrm>
            <a:off x="5040694" y="489856"/>
            <a:ext cx="6588977" cy="58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E454F0A8-2F92-B7B6-CBD6-EB18758C5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823" r="6" b="48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F3B4B-275D-476E-86A8-AC75CA95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5613398" cy="2929357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Possible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CF0C-9187-B8F0-453B-0A362DA6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613757"/>
            <a:ext cx="5533671" cy="2414699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r"/>
            <a:r>
              <a:rPr lang="en-GB" sz="1900">
                <a:solidFill>
                  <a:srgbClr val="FFFFFF"/>
                </a:solidFill>
              </a:rPr>
              <a:t>A company assessing the media perception of its sustainability record over a given period of time.</a:t>
            </a:r>
          </a:p>
          <a:p>
            <a:pPr algn="r"/>
            <a:endParaRPr lang="en-GB" sz="1900">
              <a:solidFill>
                <a:srgbClr val="FFFFFF"/>
              </a:solidFill>
            </a:endParaRPr>
          </a:p>
          <a:p>
            <a:pPr algn="r"/>
            <a:r>
              <a:rPr lang="en-GB" sz="1900">
                <a:solidFill>
                  <a:srgbClr val="FFFFFF"/>
                </a:solidFill>
                <a:ea typeface="+mn-lt"/>
                <a:cs typeface="+mn-lt"/>
              </a:rPr>
              <a:t>A company trying to summarize data from various articles in order to understand the  perception of their recent advertising campaign. </a:t>
            </a:r>
            <a:endParaRPr lang="en-GB" sz="1900">
              <a:solidFill>
                <a:srgbClr val="FFFFFF"/>
              </a:solidFill>
            </a:endParaRPr>
          </a:p>
          <a:p>
            <a:pPr algn="r"/>
            <a:endParaRPr lang="en-GB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DD44-9741-0EB5-95B3-D612F15E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GB" dirty="0"/>
              <a:t>The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22F3E1-BAA9-7744-BDF6-197E2E84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dirty="0"/>
              <a:t>Scripts timestamp and store data pulled from newsapi and gmaps into one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6437F-6443-8C91-EAFA-E1A05BD00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43"/>
          <a:stretch/>
        </p:blipFill>
        <p:spPr>
          <a:xfrm>
            <a:off x="4576763" y="1692444"/>
            <a:ext cx="7450690" cy="46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6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DD44-9741-0EB5-95B3-D612F15E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GB" dirty="0"/>
              <a:t>KMeans 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22F3E1-BAA9-7744-BDF6-197E2E84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dirty="0"/>
              <a:t>KMeans clusters the google businesses data set based off of the business district information and the business insight.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B9EC368-3285-173E-3EA9-AB1C3979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16231" y="659381"/>
            <a:ext cx="5637903" cy="55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2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C57-5D70-3EF6-2C92-4DDF6E0B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40" y="662107"/>
            <a:ext cx="11118317" cy="1927792"/>
          </a:xfrm>
        </p:spPr>
        <p:txBody>
          <a:bodyPr anchor="ctr">
            <a:normAutofit/>
          </a:bodyPr>
          <a:lstStyle/>
          <a:p>
            <a:r>
              <a:rPr lang="en-GB" sz="4400" dirty="0"/>
              <a:t>API data acquisition(News &amp; Google</a:t>
            </a:r>
            <a:r>
              <a:rPr lang="en-GB" sz="4000" dirty="0"/>
              <a:t>)</a:t>
            </a:r>
            <a:br>
              <a:rPr lang="en-GB" sz="4000" dirty="0"/>
            </a:br>
            <a:endParaRPr lang="en-GB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1897383-B0A9-4A5F-10A4-70D1885C7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3391" y="3120146"/>
            <a:ext cx="6335644" cy="2775456"/>
          </a:xfr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7A43A1-531D-CAF6-D4EF-E40BB8F9C1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8851" y="3120145"/>
            <a:ext cx="4950667" cy="2048203"/>
          </a:xfrm>
        </p:spPr>
      </p:pic>
    </p:spTree>
    <p:extLst>
      <p:ext uri="{BB962C8B-B14F-4D97-AF65-F5344CB8AC3E}">
        <p14:creationId xmlns:p14="http://schemas.microsoft.com/office/powerpoint/2010/main" val="2623240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xzAS3wq1yaU3BflcQT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xzAS3wq1yaU3BflcQTb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E5tEwRRaa4TnatF32s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E5tEwRRaa4TnatF32s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JqI9phOOfqK5dlwIsyM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2B6vdCnQhyivxNAHBhL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JqI9phOOfqK5dlwIsy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E5tEwRRaa4TnatF32sT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JqI9phOOfqK5dlwIsyM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a3fL_vsZ3SEscCbXT4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a3fL_vsZ3SEscCbXT4b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YkiMybWsWmq_xSZpf3o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VE63igpiBQ0BCMPSCeE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HrJnvHFh4SivI6ndK7Z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vxcMKokZaSgwWLvLjLa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vxcMKokZaSgwWLvLjLa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h8JEvnLgE59rP0_Yi2X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E5tEwRRaa4TnatF32s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JqI9phOOfqK5dlwIsyM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JqI9phOOfqK5dlwIsyM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JqI9phOOfqK5dlwIsyM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xzAS3wq1yaU3BflcQTb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YkiMybWsWmq_xSZpf3o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VE63igpiBQ0BCMPSCeE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vxcMKokZaSgwWLvLjLa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h8JEvnLgE59rP0_Yi2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xzAS3wq1yaU3BflcQTb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Corporate Strategy Template">
  <a:themeElements>
    <a:clrScheme name="Corporate Strategy">
      <a:dk1>
        <a:sysClr val="windowText" lastClr="000000"/>
      </a:dk1>
      <a:lt1>
        <a:sysClr val="window" lastClr="FFFFFF"/>
      </a:lt1>
      <a:dk2>
        <a:srgbClr val="0070C0"/>
      </a:dk2>
      <a:lt2>
        <a:srgbClr val="A6A6A6"/>
      </a:lt2>
      <a:accent1>
        <a:srgbClr val="00529C"/>
      </a:accent1>
      <a:accent2>
        <a:srgbClr val="019BDB"/>
      </a:accent2>
      <a:accent3>
        <a:srgbClr val="F47533"/>
      </a:accent3>
      <a:accent4>
        <a:srgbClr val="00A650"/>
      </a:accent4>
      <a:accent5>
        <a:srgbClr val="EE1C25"/>
      </a:accent5>
      <a:accent6>
        <a:srgbClr val="A6A6A6"/>
      </a:accent6>
      <a:hlink>
        <a:srgbClr val="00529C"/>
      </a:hlink>
      <a:folHlink>
        <a:srgbClr val="A6A6A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 cap="flat" cmpd="sng" algn="ctr">
          <a:noFill/>
          <a:prstDash val="solid"/>
        </a:ln>
        <a:effectLst/>
      </a:spPr>
      <a:bodyPr lIns="0" tIns="45673" rIns="0" bIns="45673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i="0" u="none" strike="noStrike" kern="0" cap="none" spc="0" normalizeH="0" baseline="0" noProof="0" dirty="0" smtClean="0">
            <a:ln>
              <a:noFill/>
            </a:ln>
            <a:effectLst/>
            <a:uLnTx/>
            <a:uFillTx/>
          </a:defRPr>
        </a:defPPr>
      </a:lstStyle>
    </a:spDef>
    <a:lnDef>
      <a:spPr>
        <a:ln w="6350">
          <a:solidFill>
            <a:schemeClr val="bg1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199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1_Corporate Strategy Template</vt:lpstr>
      <vt:lpstr>think-cell Slide</vt:lpstr>
      <vt:lpstr>Article summaries with info on the corresponding businesses</vt:lpstr>
      <vt:lpstr>PowerPoint Presentation</vt:lpstr>
      <vt:lpstr>Essence of SmartList</vt:lpstr>
      <vt:lpstr>How it works</vt:lpstr>
      <vt:lpstr>How it works</vt:lpstr>
      <vt:lpstr>Possible use cases</vt:lpstr>
      <vt:lpstr>The Database</vt:lpstr>
      <vt:lpstr>KMeans Clustering</vt:lpstr>
      <vt:lpstr>API data acquisition(News &amp; Google) </vt:lpstr>
      <vt:lpstr>Article summaries with OpenAI</vt:lpstr>
      <vt:lpstr>Google processing - Kmeans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Nottage, Onassis</cp:lastModifiedBy>
  <cp:revision>321</cp:revision>
  <dcterms:created xsi:type="dcterms:W3CDTF">2023-02-28T18:09:12Z</dcterms:created>
  <dcterms:modified xsi:type="dcterms:W3CDTF">2023-03-03T09:44:24Z</dcterms:modified>
</cp:coreProperties>
</file>