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9" r:id="rId3"/>
    <p:sldId id="263" r:id="rId4"/>
    <p:sldId id="269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09CA-EC78-4FA3-9105-AD5464D47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A640C-8303-4E4E-855B-12E6C8717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8841C-A211-44CD-AD8F-4A554A29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7F22-4BB0-4CBE-8290-0B5610DF3C0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BD010-588D-472B-BA59-D3FE6AEF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02D99-2D0D-450F-A3CE-1E0AE004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F98F-A226-4F7D-A317-B7FCE37E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0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F156-F47E-42A8-AB4C-FF799982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7F7F0-C4E8-4F67-B038-341A41949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A1B8-BA3D-4A16-8656-8A2F85E9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7F22-4BB0-4CBE-8290-0B5610DF3C0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4629C-CB32-4658-B673-F04D344F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E8DA-61E0-4BBD-9CF5-60C915D3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F98F-A226-4F7D-A317-B7FCE37E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4EF55-91D4-4C22-AE4C-877D89E97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A3660-5B98-4969-A90F-128335381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DA596-48F7-46A3-AA92-2C9664E6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7F22-4BB0-4CBE-8290-0B5610DF3C0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88806-2A95-4130-9A95-DA58F6BA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447DA-D693-45C0-9F23-C87B9A22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F98F-A226-4F7D-A317-B7FCE37E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9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B22A-0E53-4A76-B9B4-249EEC49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47D8-E2FB-476E-81AD-2F6E6505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6C347-DA8F-460B-9D05-757052EE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7F22-4BB0-4CBE-8290-0B5610DF3C0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A8C1C-07F9-4705-99E2-C5B6E6E8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BE547-F307-4FA5-B2D1-23E94BA0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F98F-A226-4F7D-A317-B7FCE37E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5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1FD9-D2D3-40A6-8523-E0D6AAF6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6D83D-D798-4528-89D8-2F2CD8F5A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5057-E431-47B5-943D-53226ECF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7F22-4BB0-4CBE-8290-0B5610DF3C0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CE5A-3B6B-42B3-A280-26D03CBB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90D76-5411-45C8-8726-E658911D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F98F-A226-4F7D-A317-B7FCE37E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0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EDAE-0385-4262-B98A-AA9AD8E9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80AC1-0BEB-421C-AC0E-3AEAA4FC7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BF561-8D14-48FD-99BB-2D5F24B2B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0B5E3-4BE1-4EAC-A29F-76780CCC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7F22-4BB0-4CBE-8290-0B5610DF3C0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F1A95-8153-4E4D-9C39-C169719B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5BE06-8B1A-44C2-B0FD-EF5A19C8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F98F-A226-4F7D-A317-B7FCE37E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A201-5E71-4768-BA1B-00DBB76F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51DE0-B23D-446A-982A-C3A3A835C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A6ABA-3C96-4027-B65D-126B7CD1A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E8F2F-FA59-4D79-B684-DDEE63CED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2A803-6E42-4ED3-964A-B5D0C1886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6B35E-8371-4226-8B63-AC251D06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7F22-4BB0-4CBE-8290-0B5610DF3C0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5A3DB-FDDB-41EF-9486-E71DFE5A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23F51-ACD7-4461-A0EE-3D660413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F98F-A226-4F7D-A317-B7FCE37E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1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BAA6-02F1-48AF-8D33-8CBB0C7C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52E58-F73E-4FF5-80D4-2120B450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7F22-4BB0-4CBE-8290-0B5610DF3C0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AFC07-3416-41A1-A060-B87EE735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5E0FE-AE74-4E3B-BA30-DFF34215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F98F-A226-4F7D-A317-B7FCE37E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0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0A4B7-22F8-419F-A911-ACF1AF07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7F22-4BB0-4CBE-8290-0B5610DF3C0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A31D9-DA66-47BE-97C5-4B21BAB9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667D4-117F-4EB3-9014-97C4E991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F98F-A226-4F7D-A317-B7FCE37E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A103-BCC8-4158-A241-1AD993E6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3DB9-ABD2-4E6D-AFA3-0D25EA368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7261C-098E-4D14-AF3C-E27345699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EC1F0-E02B-4138-8F9F-B3386677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7F22-4BB0-4CBE-8290-0B5610DF3C0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C2934-61A9-4922-AC8E-B5CC674E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41C84-BF27-43DF-BB2C-DAF25DC5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F98F-A226-4F7D-A317-B7FCE37E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2784-D794-41F8-86D3-8DCEC219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7DC2B-52E0-4DE5-A99F-47738775A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E2BFF-360E-43E8-92DC-A88628B7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8C12F-58CA-481C-9452-AE7B92E9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7F22-4BB0-4CBE-8290-0B5610DF3C0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FEF4B-3D7B-4246-9579-DCD78D62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84A09-8B59-4E40-82CC-A262CEA7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F98F-A226-4F7D-A317-B7FCE37E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5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DDC98-5D58-4218-8DF2-87B3B9BF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80998-8AF5-40CC-AD15-F5EEA2AED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69797-A419-4D5E-9705-5E6FD953C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E7F22-4BB0-4CBE-8290-0B5610DF3C03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54AB-6060-401A-8383-516FCC50D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7B443-B042-43B1-BA41-D40141F72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7F98F-A226-4F7D-A317-B7FCE37ED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F9E870-7700-4EDF-A2B3-948250783E30}"/>
              </a:ext>
            </a:extLst>
          </p:cNvPr>
          <p:cNvSpPr txBox="1"/>
          <p:nvPr/>
        </p:nvSpPr>
        <p:spPr>
          <a:xfrm>
            <a:off x="1523999" y="2182700"/>
            <a:ext cx="975359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800" dirty="0"/>
              <a:t>CRISCA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CUSTOMER CLUSTERING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3600" dirty="0"/>
              <a:t>MIS64060 –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25330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8537E0-9534-48F2-B6E2-47F354E23895}"/>
              </a:ext>
            </a:extLst>
          </p:cNvPr>
          <p:cNvSpPr txBox="1"/>
          <p:nvPr/>
        </p:nvSpPr>
        <p:spPr>
          <a:xfrm>
            <a:off x="1133340" y="754563"/>
            <a:ext cx="972354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PROBLEM STATEMENT</a:t>
            </a:r>
          </a:p>
          <a:p>
            <a:endParaRPr lang="en-US" dirty="0"/>
          </a:p>
          <a:p>
            <a:r>
              <a:rPr lang="en-US" dirty="0"/>
              <a:t>CRISCA has been segmenting customers using only demographic.</a:t>
            </a:r>
          </a:p>
          <a:p>
            <a:r>
              <a:rPr lang="en-US" dirty="0"/>
              <a:t>This is a single view of market segmentation and its quite limited. It will not provide a complete picture of customer trend and behavior. One consequence is that customers will be wrongly targeted with promotions.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Solution</a:t>
            </a:r>
          </a:p>
          <a:p>
            <a:r>
              <a:rPr lang="en-US" dirty="0"/>
              <a:t>Expand customer segmentation to include customer purchase behavior and customer basis of purchase. </a:t>
            </a:r>
          </a:p>
          <a:p>
            <a:endParaRPr lang="en-US" dirty="0"/>
          </a:p>
          <a:p>
            <a:r>
              <a:rPr lang="en-US" dirty="0"/>
              <a:t>Variables that define Customer purchase behavior are: Volume; Frequency; Susceptibility to discounts and brand loyalty</a:t>
            </a:r>
          </a:p>
          <a:p>
            <a:endParaRPr lang="en-US" dirty="0"/>
          </a:p>
          <a:p>
            <a:r>
              <a:rPr lang="en-US" dirty="0"/>
              <a:t>Variables that define Customer basis of purchase are Price and selling proposition.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7DE3-543A-4D7B-AB4F-D543EFC1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76C50-2773-4E4B-91B7-F7004483F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49731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combined some demographic variables with the variables for Purchase  behavior and Basis of purchase to segment customers.</a:t>
            </a:r>
          </a:p>
          <a:p>
            <a:endParaRPr lang="en-US" dirty="0"/>
          </a:p>
          <a:p>
            <a:r>
              <a:rPr lang="en-US" dirty="0"/>
              <a:t>We determined that customers are best clustered into 2 groups.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Customers were grouped into 2 clusters</a:t>
            </a:r>
          </a:p>
          <a:p>
            <a:endParaRPr lang="en-US" dirty="0"/>
          </a:p>
          <a:p>
            <a:r>
              <a:rPr lang="en-US" dirty="0"/>
              <a:t>Cluster 1 had higher purchasing power, household, brand loyalty; purchase volume  and are  not susceptible to price changes. They lower average price and lower children </a:t>
            </a:r>
          </a:p>
          <a:p>
            <a:endParaRPr lang="en-US" dirty="0"/>
          </a:p>
          <a:p>
            <a:r>
              <a:rPr lang="en-US" dirty="0"/>
              <a:t>Cluster 2 had lower purchasing power, low brand affiliations and are susceptible to price changes.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C46E-7FAF-4E9D-B000-45AA8AB0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690"/>
            <a:ext cx="10515600" cy="604693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Conclussion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A8A51-5D74-44A6-863E-52FDD87A6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455"/>
            <a:ext cx="10515600" cy="4791508"/>
          </a:xfrm>
        </p:spPr>
        <p:txBody>
          <a:bodyPr>
            <a:normAutofit/>
          </a:bodyPr>
          <a:lstStyle/>
          <a:p>
            <a:r>
              <a:rPr lang="en-US" dirty="0"/>
              <a:t>Based on our new clusters, </a:t>
            </a:r>
          </a:p>
          <a:p>
            <a:r>
              <a:rPr lang="en-US" dirty="0"/>
              <a:t>Customers can be better targeted with marketing initiatives</a:t>
            </a:r>
          </a:p>
          <a:p>
            <a:pPr marL="0" indent="0">
              <a:buNone/>
            </a:pPr>
            <a:r>
              <a:rPr lang="en-US" dirty="0"/>
              <a:t>Some examples:</a:t>
            </a:r>
          </a:p>
          <a:p>
            <a:pPr marL="0" indent="0">
              <a:buNone/>
            </a:pPr>
            <a:r>
              <a:rPr lang="en-US" dirty="0"/>
              <a:t>  no need for discounted pricing for cluster 1 customers</a:t>
            </a:r>
          </a:p>
          <a:p>
            <a:pPr marL="0" indent="0">
              <a:buNone/>
            </a:pPr>
            <a:r>
              <a:rPr lang="en-US" dirty="0"/>
              <a:t>  for Child related products, cluster 2 should be targeted </a:t>
            </a:r>
          </a:p>
          <a:p>
            <a:pPr marL="0" indent="0">
              <a:buNone/>
            </a:pPr>
            <a:r>
              <a:rPr lang="en-US" dirty="0"/>
              <a:t> since cluster 1 customers are brand </a:t>
            </a:r>
            <a:r>
              <a:rPr lang="en-US" dirty="0" err="1"/>
              <a:t>savy</a:t>
            </a:r>
            <a:r>
              <a:rPr lang="en-US" dirty="0"/>
              <a:t>, marketing initiatives to them should be brand based. </a:t>
            </a:r>
          </a:p>
          <a:p>
            <a:pPr marL="0" indent="0">
              <a:buNone/>
            </a:pPr>
            <a:r>
              <a:rPr lang="en-US" dirty="0"/>
              <a:t>We can see that it is truly beneficial to have a robust set of variables in customer segmentation as it provides more insights to customer trends which can be utilized for effective marketing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4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F9E870-7700-4EDF-A2B3-948250783E30}"/>
              </a:ext>
            </a:extLst>
          </p:cNvPr>
          <p:cNvSpPr txBox="1"/>
          <p:nvPr/>
        </p:nvSpPr>
        <p:spPr>
          <a:xfrm>
            <a:off x="3432517" y="2066790"/>
            <a:ext cx="5444197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5400" dirty="0"/>
              <a:t>Thank you</a:t>
            </a:r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8497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277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Results</vt:lpstr>
      <vt:lpstr>Conclussion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Anumnu, Obianuju</dc:creator>
  <cp:lastModifiedBy>Anumnu, Obianuju</cp:lastModifiedBy>
  <cp:revision>29</cp:revision>
  <dcterms:created xsi:type="dcterms:W3CDTF">2020-02-06T18:47:03Z</dcterms:created>
  <dcterms:modified xsi:type="dcterms:W3CDTF">2020-12-19T10:32:20Z</dcterms:modified>
</cp:coreProperties>
</file>