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274" r:id="rId3"/>
    <p:sldId id="272" r:id="rId4"/>
    <p:sldId id="273" r:id="rId5"/>
    <p:sldId id="275" r:id="rId6"/>
    <p:sldId id="276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3BD"/>
    <a:srgbClr val="ABC61F"/>
    <a:srgbClr val="4F2683"/>
    <a:srgbClr val="F6AC41"/>
    <a:srgbClr val="DE3B3C"/>
    <a:srgbClr val="807F83"/>
    <a:srgbClr val="3C1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62DC9-A63B-F546-BEB0-C4C2A38DD437}" v="9" dt="2023-09-21T02:07:30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56"/>
    <p:restoredTop sz="94610"/>
  </p:normalViewPr>
  <p:slideViewPr>
    <p:cSldViewPr snapToGrid="0" snapToObjects="1">
      <p:cViewPr varScale="1">
        <p:scale>
          <a:sx n="116" d="100"/>
          <a:sy n="116" d="100"/>
        </p:scale>
        <p:origin x="1856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7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9E7E02-177F-1742-9B54-4359DFA8066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0D64E-5987-2D4B-9D87-3BA09D935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97568-298B-6740-9B9F-550E69FACD20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C7D68-8AC4-0440-B1C1-67A64591B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everyone! In this quick video, I’ll the use case of </a:t>
            </a:r>
            <a:r>
              <a:rPr lang="en-US" dirty="0" err="1"/>
              <a:t>argc</a:t>
            </a:r>
            <a:r>
              <a:rPr lang="en-US" dirty="0"/>
              <a:t> and </a:t>
            </a:r>
            <a:r>
              <a:rPr lang="en-US" dirty="0" err="1"/>
              <a:t>argv</a:t>
            </a:r>
            <a:r>
              <a:rPr lang="en-US" dirty="0"/>
              <a:t> arguments. Also how we can use these to pass command line parameters into our c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0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58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16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7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DC7D68-8AC4-0440-B1C1-67A64591BB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64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7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8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2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2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41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5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4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34A24-CCD4-E849-8882-22BD847D2D4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9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34A24-CCD4-E849-8882-22BD847D2D41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F8058-3785-FA4E-971F-CD5983288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07"/>
          <a:stretch/>
        </p:blipFill>
        <p:spPr>
          <a:xfrm>
            <a:off x="0" y="5802393"/>
            <a:ext cx="9144000" cy="1055607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0DBC24A-DD9E-87AB-81BE-A6FD1D379BBB}"/>
              </a:ext>
            </a:extLst>
          </p:cNvPr>
          <p:cNvSpPr/>
          <p:nvPr/>
        </p:nvSpPr>
        <p:spPr>
          <a:xfrm>
            <a:off x="2140746" y="800245"/>
            <a:ext cx="4393220" cy="5064292"/>
          </a:xfrm>
          <a:prstGeom prst="roundRect">
            <a:avLst/>
          </a:prstGeom>
          <a:blipFill dpi="0" rotWithShape="1">
            <a:blip r:embed="rId4">
              <a:alphaModFix amt="9000"/>
            </a:blip>
            <a:srcRect/>
            <a:stretch>
              <a:fillRect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0889" y="6302963"/>
            <a:ext cx="3189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4F2683"/>
                </a:solidFill>
                <a:latin typeface="Arial"/>
                <a:cs typeface="Arial"/>
              </a:rPr>
              <a:t>Computer 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5E030-9985-69F4-0D18-8C892E6899FC}"/>
              </a:ext>
            </a:extLst>
          </p:cNvPr>
          <p:cNvSpPr txBox="1"/>
          <p:nvPr/>
        </p:nvSpPr>
        <p:spPr>
          <a:xfrm>
            <a:off x="469436" y="3013413"/>
            <a:ext cx="800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C1B71"/>
                </a:solidFill>
                <a:latin typeface="Arial"/>
                <a:cs typeface="Arial Unicode MS"/>
              </a:rPr>
              <a:t>Understanding </a:t>
            </a:r>
            <a:r>
              <a:rPr lang="en-US" sz="2400" b="1" dirty="0" err="1">
                <a:solidFill>
                  <a:srgbClr val="3C1B71"/>
                </a:solidFill>
                <a:latin typeface="Arial"/>
                <a:cs typeface="Arial Unicode MS"/>
              </a:rPr>
              <a:t>argc</a:t>
            </a:r>
            <a:r>
              <a:rPr lang="en-US" sz="2400" b="1" dirty="0">
                <a:solidFill>
                  <a:srgbClr val="3C1B71"/>
                </a:solidFill>
                <a:latin typeface="Arial"/>
                <a:cs typeface="Arial Unicode MS"/>
              </a:rPr>
              <a:t> and </a:t>
            </a:r>
            <a:r>
              <a:rPr lang="en-US" sz="2400" b="1" dirty="0" err="1">
                <a:solidFill>
                  <a:srgbClr val="3C1B71"/>
                </a:solidFill>
                <a:latin typeface="Arial"/>
                <a:cs typeface="Arial Unicode MS"/>
              </a:rPr>
              <a:t>argv</a:t>
            </a:r>
            <a:r>
              <a:rPr lang="en-US" sz="2400" b="1" dirty="0">
                <a:solidFill>
                  <a:srgbClr val="3C1B71"/>
                </a:solidFill>
                <a:latin typeface="Arial"/>
                <a:cs typeface="Arial Unicode MS"/>
              </a:rPr>
              <a:t> in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3926" y="573851"/>
            <a:ext cx="80057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3C1B71"/>
                </a:solidFill>
                <a:latin typeface="Arial"/>
                <a:cs typeface="Arial Unicode MS"/>
              </a:rPr>
              <a:t>CS 3305A: Operating Systems</a:t>
            </a:r>
          </a:p>
          <a:p>
            <a:endParaRPr lang="en-US" sz="3600" b="1" dirty="0">
              <a:solidFill>
                <a:srgbClr val="3C1B71"/>
              </a:solidFill>
              <a:latin typeface="Arial"/>
              <a:cs typeface="Arial Unicode MS"/>
            </a:endParaRPr>
          </a:p>
          <a:p>
            <a:pPr algn="ctr"/>
            <a:r>
              <a:rPr lang="en-US" sz="2400" b="1" dirty="0">
                <a:solidFill>
                  <a:srgbClr val="3C1B71"/>
                </a:solidFill>
                <a:latin typeface="Arial"/>
                <a:cs typeface="Arial Unicode MS"/>
              </a:rPr>
              <a:t>Fall 2023 </a:t>
            </a:r>
          </a:p>
          <a:p>
            <a:endParaRPr lang="en-US" sz="2400" b="1" dirty="0">
              <a:solidFill>
                <a:srgbClr val="3C1B71"/>
              </a:solidFill>
              <a:latin typeface="Arial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050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94B4CD5-884E-5851-86C8-120E5B1BE049}"/>
              </a:ext>
            </a:extLst>
          </p:cNvPr>
          <p:cNvSpPr txBox="1"/>
          <p:nvPr/>
        </p:nvSpPr>
        <p:spPr>
          <a:xfrm>
            <a:off x="701652" y="204670"/>
            <a:ext cx="8005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3200" b="1">
                <a:solidFill>
                  <a:srgbClr val="3B1B70"/>
                </a:solidFill>
                <a:latin typeface="Arial"/>
                <a:cs typeface="Arial Unicode MS"/>
              </a:defRPr>
            </a:lvl1pPr>
          </a:lstStyle>
          <a:p>
            <a:r>
              <a:rPr lang="en-US" dirty="0" err="1"/>
              <a:t>Argc</a:t>
            </a:r>
            <a:r>
              <a:rPr lang="en-US" dirty="0"/>
              <a:t> and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7147BF-88C8-9E2A-F5A0-D8AD4FBFF884}"/>
              </a:ext>
            </a:extLst>
          </p:cNvPr>
          <p:cNvSpPr txBox="1"/>
          <p:nvPr/>
        </p:nvSpPr>
        <p:spPr>
          <a:xfrm>
            <a:off x="701652" y="1127189"/>
            <a:ext cx="4398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argc</a:t>
            </a:r>
            <a:r>
              <a:rPr lang="en-US" sz="2400" dirty="0"/>
              <a:t>: argument counter (type int)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9C03AA-BED3-98FA-3DA3-87024D6171A4}"/>
              </a:ext>
            </a:extLst>
          </p:cNvPr>
          <p:cNvSpPr txBox="1"/>
          <p:nvPr/>
        </p:nvSpPr>
        <p:spPr>
          <a:xfrm>
            <a:off x="701652" y="1695765"/>
            <a:ext cx="4556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argv</a:t>
            </a:r>
            <a:r>
              <a:rPr lang="en-US" sz="2400" dirty="0"/>
              <a:t>: argument vector, type (string)</a:t>
            </a:r>
          </a:p>
        </p:txBody>
      </p:sp>
    </p:spTree>
    <p:extLst>
      <p:ext uri="{BB962C8B-B14F-4D97-AF65-F5344CB8AC3E}">
        <p14:creationId xmlns:p14="http://schemas.microsoft.com/office/powerpoint/2010/main" val="314222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94B4CD5-884E-5851-86C8-120E5B1BE049}"/>
              </a:ext>
            </a:extLst>
          </p:cNvPr>
          <p:cNvSpPr txBox="1"/>
          <p:nvPr/>
        </p:nvSpPr>
        <p:spPr>
          <a:xfrm>
            <a:off x="684291" y="27448"/>
            <a:ext cx="8005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spcAft>
                <a:spcPts val="1200"/>
              </a:spcAft>
              <a:defRPr sz="3200" b="1">
                <a:solidFill>
                  <a:srgbClr val="3B1B70"/>
                </a:solidFill>
                <a:latin typeface="Arial"/>
                <a:cs typeface="Arial Unicode MS"/>
              </a:defRPr>
            </a:lvl1pPr>
          </a:lstStyle>
          <a:p>
            <a:r>
              <a:rPr lang="en-US" dirty="0"/>
              <a:t>Defining function main()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0B44C-A3DD-72E6-8F29-E7402D946E51}"/>
              </a:ext>
            </a:extLst>
          </p:cNvPr>
          <p:cNvSpPr txBox="1"/>
          <p:nvPr/>
        </p:nvSpPr>
        <p:spPr>
          <a:xfrm>
            <a:off x="684291" y="1192959"/>
            <a:ext cx="75332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569CD6"/>
                </a:solidFill>
                <a:effectLst/>
                <a:latin typeface="Fira Code" panose="020F0502020204030204" pitchFamily="34" charset="0"/>
              </a:rPr>
              <a:t>int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F0502020204030204" pitchFamily="34" charset="0"/>
              </a:rPr>
              <a:t> </a:t>
            </a:r>
            <a:r>
              <a:rPr lang="en-CA" b="0" dirty="0">
                <a:solidFill>
                  <a:srgbClr val="DCDCAA"/>
                </a:solidFill>
                <a:effectLst/>
                <a:latin typeface="Fira Code" panose="020F0502020204030204" pitchFamily="34" charset="0"/>
              </a:rPr>
              <a:t>main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F0502020204030204" pitchFamily="34" charset="0"/>
              </a:rPr>
              <a:t> (</a:t>
            </a:r>
            <a:r>
              <a:rPr lang="en-CA" b="0" dirty="0">
                <a:solidFill>
                  <a:srgbClr val="569CD6"/>
                </a:solidFill>
                <a:effectLst/>
                <a:latin typeface="Fira Code" panose="020F0502020204030204" pitchFamily="34" charset="0"/>
              </a:rPr>
              <a:t>void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F0502020204030204" pitchFamily="34" charset="0"/>
              </a:rPr>
              <a:t>)</a:t>
            </a:r>
          </a:p>
          <a:p>
            <a:endParaRPr lang="en-CA" b="0" dirty="0">
              <a:solidFill>
                <a:srgbClr val="CCCCCC"/>
              </a:solidFill>
              <a:effectLst/>
              <a:latin typeface="Fira Code" panose="020F0502020204030204" pitchFamily="34" charset="0"/>
            </a:endParaRPr>
          </a:p>
          <a:p>
            <a:r>
              <a:rPr lang="en-CA" b="0" dirty="0">
                <a:solidFill>
                  <a:srgbClr val="569CD6"/>
                </a:solidFill>
                <a:effectLst/>
                <a:latin typeface="Fira Code" panose="020F0502020204030204" pitchFamily="34" charset="0"/>
              </a:rPr>
              <a:t>int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F0502020204030204" pitchFamily="34" charset="0"/>
              </a:rPr>
              <a:t> </a:t>
            </a:r>
            <a:r>
              <a:rPr lang="en-CA" b="0" dirty="0">
                <a:solidFill>
                  <a:srgbClr val="DCDCAA"/>
                </a:solidFill>
                <a:effectLst/>
                <a:latin typeface="Fira Code" panose="020F0502020204030204" pitchFamily="34" charset="0"/>
              </a:rPr>
              <a:t>main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F0502020204030204" pitchFamily="34" charset="0"/>
              </a:rPr>
              <a:t> ( )</a:t>
            </a:r>
          </a:p>
          <a:p>
            <a:endParaRPr lang="en-CA" b="0" dirty="0">
              <a:solidFill>
                <a:srgbClr val="CCCCCC"/>
              </a:solidFill>
              <a:effectLst/>
              <a:latin typeface="Fira Code" panose="020F0502020204030204" pitchFamily="34" charset="0"/>
            </a:endParaRPr>
          </a:p>
          <a:p>
            <a:r>
              <a:rPr lang="en-CA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Fira Code" panose="020F0502020204030204" pitchFamily="34" charset="0"/>
              </a:rPr>
              <a:t>int</a:t>
            </a:r>
            <a:r>
              <a:rPr lang="en-CA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CA" b="0" dirty="0">
                <a:solidFill>
                  <a:srgbClr val="DCDCAA"/>
                </a:solidFill>
                <a:effectLst/>
                <a:highlight>
                  <a:srgbClr val="FFFF00"/>
                </a:highlight>
                <a:latin typeface="Fira Code" panose="020F0502020204030204" pitchFamily="34" charset="0"/>
              </a:rPr>
              <a:t>main</a:t>
            </a:r>
            <a:r>
              <a:rPr lang="en-CA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Fira Code" panose="020F0502020204030204" pitchFamily="34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Fira Code" panose="020F0502020204030204" pitchFamily="34" charset="0"/>
              </a:rPr>
              <a:t>int</a:t>
            </a:r>
            <a:r>
              <a:rPr lang="en-CA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CA" b="0" dirty="0" err="1">
                <a:solidFill>
                  <a:srgbClr val="9CDCFE"/>
                </a:solidFill>
                <a:effectLst/>
                <a:highlight>
                  <a:srgbClr val="FFFF00"/>
                </a:highlight>
                <a:latin typeface="Fira Code" panose="020F0502020204030204" pitchFamily="34" charset="0"/>
              </a:rPr>
              <a:t>argc</a:t>
            </a:r>
            <a:r>
              <a:rPr lang="en-CA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Fira Code" panose="020F0502020204030204" pitchFamily="34" charset="0"/>
              </a:rPr>
              <a:t>, </a:t>
            </a:r>
            <a:r>
              <a:rPr lang="en-CA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Fira Code" panose="020F0502020204030204" pitchFamily="34" charset="0"/>
              </a:rPr>
              <a:t>char</a:t>
            </a:r>
            <a:r>
              <a:rPr lang="en-CA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Fira Code" panose="020F0502020204030204" pitchFamily="34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highlight>
                  <a:srgbClr val="FFFF00"/>
                </a:highlight>
                <a:latin typeface="Fira Code" panose="020F0502020204030204" pitchFamily="34" charset="0"/>
              </a:rPr>
              <a:t>*</a:t>
            </a:r>
            <a:r>
              <a:rPr lang="en-CA" b="0" dirty="0" err="1">
                <a:solidFill>
                  <a:srgbClr val="9CDCFE"/>
                </a:solidFill>
                <a:effectLst/>
                <a:highlight>
                  <a:srgbClr val="FFFF00"/>
                </a:highlight>
                <a:latin typeface="Fira Code" panose="020F0502020204030204" pitchFamily="34" charset="0"/>
              </a:rPr>
              <a:t>argv</a:t>
            </a:r>
            <a:r>
              <a:rPr lang="en-CA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Fira Code" panose="020F0502020204030204" pitchFamily="34" charset="0"/>
              </a:rPr>
              <a:t>[]</a:t>
            </a:r>
            <a:r>
              <a:rPr lang="en-CA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Fira Code" panose="020F0502020204030204" pitchFamily="34" charset="0"/>
              </a:rPr>
              <a:t>)</a:t>
            </a:r>
          </a:p>
          <a:p>
            <a:endParaRPr lang="en-CA" b="0" dirty="0">
              <a:solidFill>
                <a:srgbClr val="CCCCCC"/>
              </a:solidFill>
              <a:effectLst/>
              <a:latin typeface="Fira Code" panose="020F0502020204030204" pitchFamily="34" charset="0"/>
            </a:endParaRPr>
          </a:p>
          <a:p>
            <a:r>
              <a:rPr lang="en-CA" b="0" dirty="0">
                <a:solidFill>
                  <a:srgbClr val="569CD6"/>
                </a:solidFill>
                <a:effectLst/>
                <a:latin typeface="Fira Code" panose="020F0502020204030204" pitchFamily="34" charset="0"/>
              </a:rPr>
              <a:t>int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F0502020204030204" pitchFamily="34" charset="0"/>
              </a:rPr>
              <a:t> </a:t>
            </a:r>
            <a:r>
              <a:rPr lang="en-CA" b="0" dirty="0">
                <a:solidFill>
                  <a:srgbClr val="DCDCAA"/>
                </a:solidFill>
                <a:effectLst/>
                <a:latin typeface="Fira Code" panose="020F0502020204030204" pitchFamily="34" charset="0"/>
              </a:rPr>
              <a:t>main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F0502020204030204" pitchFamily="34" charset="0"/>
              </a:rPr>
              <a:t> (</a:t>
            </a:r>
            <a:r>
              <a:rPr lang="en-CA" b="0" dirty="0">
                <a:solidFill>
                  <a:srgbClr val="569CD6"/>
                </a:solidFill>
                <a:effectLst/>
                <a:latin typeface="Fira Code" panose="020F0502020204030204" pitchFamily="34" charset="0"/>
              </a:rPr>
              <a:t>int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F0502020204030204" pitchFamily="34" charset="0"/>
              </a:rPr>
              <a:t> 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F0502020204030204" pitchFamily="34" charset="0"/>
              </a:rPr>
              <a:t>argc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F0502020204030204" pitchFamily="34" charset="0"/>
              </a:rPr>
              <a:t>, </a:t>
            </a:r>
            <a:r>
              <a:rPr lang="en-CA" b="0" dirty="0">
                <a:solidFill>
                  <a:srgbClr val="569CD6"/>
                </a:solidFill>
                <a:effectLst/>
                <a:latin typeface="Fira Code" panose="020F0502020204030204" pitchFamily="34" charset="0"/>
              </a:rPr>
              <a:t>char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F0502020204030204" pitchFamily="34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Fira Code" panose="020F0502020204030204" pitchFamily="34" charset="0"/>
              </a:rPr>
              <a:t>**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F0502020204030204" pitchFamily="34" charset="0"/>
              </a:rPr>
              <a:t>argv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0450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094" y="0"/>
            <a:ext cx="8758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solidFill>
                  <a:srgbClr val="3B1B70"/>
                </a:solidFill>
                <a:latin typeface="Arial"/>
                <a:cs typeface="Arial Unicode MS"/>
              </a:rPr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7FDDF-37EE-4F46-B77E-0E4F3EED8EEC}"/>
              </a:ext>
            </a:extLst>
          </p:cNvPr>
          <p:cNvSpPr txBox="1"/>
          <p:nvPr/>
        </p:nvSpPr>
        <p:spPr>
          <a:xfrm>
            <a:off x="5508230" y="7379055"/>
            <a:ext cx="33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Computer 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23854-41C1-4DEA-823C-6B5C4D8CD379}"/>
              </a:ext>
            </a:extLst>
          </p:cNvPr>
          <p:cNvSpPr txBox="1"/>
          <p:nvPr/>
        </p:nvSpPr>
        <p:spPr>
          <a:xfrm>
            <a:off x="3280669" y="6932007"/>
            <a:ext cx="15969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2. Process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F0E8A8-85C1-DC06-0D5F-9018E7C785DD}"/>
              </a:ext>
            </a:extLst>
          </p:cNvPr>
          <p:cNvSpPr txBox="1"/>
          <p:nvPr/>
        </p:nvSpPr>
        <p:spPr>
          <a:xfrm>
            <a:off x="246205" y="627164"/>
            <a:ext cx="64522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#include</a:t>
            </a:r>
            <a:r>
              <a:rPr lang="en-CA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CA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stdio.h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CA" b="0" dirty="0">
              <a:solidFill>
                <a:srgbClr val="CCCCCC"/>
              </a:solidFill>
              <a:effectLst/>
              <a:latin typeface="Fira Code" panose="020B0809050000020004" pitchFamily="49" charset="0"/>
            </a:endParaRPr>
          </a:p>
          <a:p>
            <a:endParaRPr lang="en-CA" b="0" dirty="0">
              <a:solidFill>
                <a:srgbClr val="569CD6"/>
              </a:solidFill>
              <a:effectLst/>
              <a:latin typeface="Fira Code" panose="020B0809050000020004" pitchFamily="49" charset="0"/>
            </a:endParaRPr>
          </a:p>
          <a:p>
            <a:r>
              <a:rPr lang="en-CA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argc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CA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argv</a:t>
            </a:r>
            <a:r>
              <a:rPr lang="en-CA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[]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CA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en-CA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CA" b="0" dirty="0">
                <a:solidFill>
                  <a:srgbClr val="D7BA7D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argc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CA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	for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CA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argc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++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CA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		</a:t>
            </a:r>
            <a:r>
              <a:rPr lang="en-CA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argv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CA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] = </a:t>
            </a:r>
            <a:r>
              <a:rPr lang="en-CA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%s</a:t>
            </a:r>
            <a:r>
              <a:rPr lang="en-CA" b="0" dirty="0">
                <a:solidFill>
                  <a:srgbClr val="D7BA7D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argv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]);</a:t>
            </a:r>
          </a:p>
          <a:p>
            <a:r>
              <a:rPr lang="en-CA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en-CA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b="0" dirty="0">
                <a:solidFill>
                  <a:srgbClr val="D7BA7D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</a:br>
            <a:endParaRPr lang="en-CA" b="0" dirty="0">
              <a:solidFill>
                <a:srgbClr val="CCCCCC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12AD8-49C9-BC85-A33E-AA0ECDB216E3}"/>
              </a:ext>
            </a:extLst>
          </p:cNvPr>
          <p:cNvSpPr txBox="1"/>
          <p:nvPr/>
        </p:nvSpPr>
        <p:spPr>
          <a:xfrm>
            <a:off x="327004" y="3384499"/>
            <a:ext cx="508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Compile:</a:t>
            </a:r>
            <a:r>
              <a:rPr lang="en-US" dirty="0"/>
              <a:t>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example.c</a:t>
            </a:r>
            <a:r>
              <a:rPr lang="en-US" dirty="0"/>
              <a:t> -o </a:t>
            </a:r>
            <a:r>
              <a:rPr lang="en-US" dirty="0" err="1"/>
              <a:t>example.out</a:t>
            </a:r>
            <a:endParaRPr lang="en-US" dirty="0"/>
          </a:p>
          <a:p>
            <a:r>
              <a:rPr lang="en-US" b="1" dirty="0"/>
              <a:t>Run:</a:t>
            </a:r>
            <a:r>
              <a:rPr lang="en-US" dirty="0"/>
              <a:t> ./</a:t>
            </a:r>
            <a:r>
              <a:rPr lang="en-US" dirty="0" err="1"/>
              <a:t>example.out</a:t>
            </a:r>
            <a:r>
              <a:rPr lang="en-US" dirty="0"/>
              <a:t> 5 </a:t>
            </a:r>
            <a:r>
              <a:rPr lang="en-US" dirty="0" err="1"/>
              <a:t>sudipto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887005-18EE-FD21-9C3A-CF7F333F8F16}"/>
              </a:ext>
            </a:extLst>
          </p:cNvPr>
          <p:cNvSpPr txBox="1"/>
          <p:nvPr/>
        </p:nvSpPr>
        <p:spPr>
          <a:xfrm>
            <a:off x="327004" y="4030830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3</a:t>
            </a:r>
          </a:p>
          <a:p>
            <a:r>
              <a:rPr lang="en-US" dirty="0" err="1"/>
              <a:t>argv</a:t>
            </a:r>
            <a:r>
              <a:rPr lang="en-US" dirty="0"/>
              <a:t>[0] =  ./</a:t>
            </a:r>
            <a:r>
              <a:rPr lang="en-US" dirty="0" err="1"/>
              <a:t>example.out</a:t>
            </a:r>
            <a:endParaRPr lang="en-US" dirty="0"/>
          </a:p>
          <a:p>
            <a:r>
              <a:rPr lang="en-US" dirty="0" err="1"/>
              <a:t>argv</a:t>
            </a:r>
            <a:r>
              <a:rPr lang="en-US" dirty="0"/>
              <a:t>[1] =  5</a:t>
            </a:r>
          </a:p>
          <a:p>
            <a:r>
              <a:rPr lang="en-US" dirty="0" err="1"/>
              <a:t>argv</a:t>
            </a:r>
            <a:r>
              <a:rPr lang="en-US" dirty="0"/>
              <a:t>[2] =  </a:t>
            </a:r>
            <a:r>
              <a:rPr lang="en-US" dirty="0" err="1"/>
              <a:t>sudipto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9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205" y="0"/>
            <a:ext cx="8758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solidFill>
                  <a:srgbClr val="3B1B70"/>
                </a:solidFill>
                <a:latin typeface="Arial"/>
                <a:cs typeface="Arial Unicode MS"/>
              </a:rPr>
              <a:t>Example (Without any argument)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7FDDF-37EE-4F46-B77E-0E4F3EED8EEC}"/>
              </a:ext>
            </a:extLst>
          </p:cNvPr>
          <p:cNvSpPr txBox="1"/>
          <p:nvPr/>
        </p:nvSpPr>
        <p:spPr>
          <a:xfrm>
            <a:off x="5508230" y="7379055"/>
            <a:ext cx="33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Computer Science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12AD8-49C9-BC85-A33E-AA0ECDB216E3}"/>
              </a:ext>
            </a:extLst>
          </p:cNvPr>
          <p:cNvSpPr txBox="1"/>
          <p:nvPr/>
        </p:nvSpPr>
        <p:spPr>
          <a:xfrm>
            <a:off x="327004" y="3384499"/>
            <a:ext cx="508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Compile:</a:t>
            </a:r>
            <a:r>
              <a:rPr lang="en-US" dirty="0"/>
              <a:t>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example.c</a:t>
            </a:r>
            <a:r>
              <a:rPr lang="en-US" dirty="0"/>
              <a:t> -o </a:t>
            </a:r>
            <a:r>
              <a:rPr lang="en-US" dirty="0" err="1"/>
              <a:t>example.out</a:t>
            </a:r>
            <a:endParaRPr lang="en-US" dirty="0"/>
          </a:p>
          <a:p>
            <a:r>
              <a:rPr lang="en-US" b="1" dirty="0"/>
              <a:t>Run:</a:t>
            </a:r>
            <a:r>
              <a:rPr lang="en-US" dirty="0"/>
              <a:t> ./</a:t>
            </a:r>
            <a:r>
              <a:rPr lang="en-US" dirty="0" err="1"/>
              <a:t>example.out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887005-18EE-FD21-9C3A-CF7F333F8F16}"/>
              </a:ext>
            </a:extLst>
          </p:cNvPr>
          <p:cNvSpPr txBox="1"/>
          <p:nvPr/>
        </p:nvSpPr>
        <p:spPr>
          <a:xfrm>
            <a:off x="327004" y="403083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  <a:p>
            <a:r>
              <a:rPr lang="en-US" dirty="0"/>
              <a:t>1</a:t>
            </a:r>
          </a:p>
          <a:p>
            <a:r>
              <a:rPr lang="en-US" dirty="0" err="1"/>
              <a:t>argv</a:t>
            </a:r>
            <a:r>
              <a:rPr lang="en-US" dirty="0"/>
              <a:t>[0] =  ./</a:t>
            </a:r>
            <a:r>
              <a:rPr lang="en-US" dirty="0" err="1"/>
              <a:t>example.out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5BA33-E61D-7908-C3EE-54E244D11FF9}"/>
              </a:ext>
            </a:extLst>
          </p:cNvPr>
          <p:cNvSpPr txBox="1"/>
          <p:nvPr/>
        </p:nvSpPr>
        <p:spPr>
          <a:xfrm>
            <a:off x="246205" y="627164"/>
            <a:ext cx="64522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#include</a:t>
            </a:r>
            <a:r>
              <a:rPr lang="en-CA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CA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stdio.h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CA" b="0" dirty="0">
              <a:solidFill>
                <a:srgbClr val="CCCCCC"/>
              </a:solidFill>
              <a:effectLst/>
              <a:latin typeface="Fira Code" panose="020B0809050000020004" pitchFamily="49" charset="0"/>
            </a:endParaRPr>
          </a:p>
          <a:p>
            <a:endParaRPr lang="en-CA" b="0" dirty="0">
              <a:solidFill>
                <a:srgbClr val="569CD6"/>
              </a:solidFill>
              <a:effectLst/>
              <a:latin typeface="Fira Code" panose="020B0809050000020004" pitchFamily="49" charset="0"/>
            </a:endParaRPr>
          </a:p>
          <a:p>
            <a:r>
              <a:rPr lang="en-CA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CA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argc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CA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argv</a:t>
            </a:r>
            <a:r>
              <a:rPr lang="en-CA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[]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CA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en-CA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CA" b="0" dirty="0">
                <a:solidFill>
                  <a:srgbClr val="D7BA7D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argc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CA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	for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CA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argc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++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CA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		</a:t>
            </a:r>
            <a:r>
              <a:rPr lang="en-CA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argv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CA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] = </a:t>
            </a:r>
            <a:r>
              <a:rPr lang="en-CA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%s</a:t>
            </a:r>
            <a:r>
              <a:rPr lang="en-CA" b="0" dirty="0">
                <a:solidFill>
                  <a:srgbClr val="D7BA7D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argv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CA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]);</a:t>
            </a:r>
          </a:p>
          <a:p>
            <a:r>
              <a:rPr lang="en-CA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en-CA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b="0" dirty="0">
                <a:solidFill>
                  <a:srgbClr val="D7BA7D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CA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CA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</a:br>
            <a:endParaRPr lang="en-CA" b="0" dirty="0">
              <a:solidFill>
                <a:srgbClr val="CCCCCC"/>
              </a:solidFill>
              <a:effectLst/>
              <a:latin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1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6205" y="0"/>
            <a:ext cx="8758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solidFill>
                  <a:srgbClr val="3B1B70"/>
                </a:solidFill>
                <a:latin typeface="Arial"/>
                <a:cs typeface="Arial Unicode MS"/>
              </a:rPr>
              <a:t>Example (With </a:t>
            </a:r>
            <a:r>
              <a:rPr lang="en-US" sz="3200" b="1" dirty="0" err="1">
                <a:solidFill>
                  <a:srgbClr val="3B1B70"/>
                </a:solidFill>
                <a:latin typeface="Arial"/>
                <a:cs typeface="Arial Unicode MS"/>
              </a:rPr>
              <a:t>Execl</a:t>
            </a:r>
            <a:r>
              <a:rPr lang="en-US" sz="3200" b="1" dirty="0">
                <a:solidFill>
                  <a:srgbClr val="3B1B70"/>
                </a:solidFill>
                <a:latin typeface="Arial"/>
                <a:cs typeface="Arial Unicode M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7FDDF-37EE-4F46-B77E-0E4F3EED8EEC}"/>
              </a:ext>
            </a:extLst>
          </p:cNvPr>
          <p:cNvSpPr txBox="1"/>
          <p:nvPr/>
        </p:nvSpPr>
        <p:spPr>
          <a:xfrm>
            <a:off x="5508230" y="7379055"/>
            <a:ext cx="33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Computer Science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12AD8-49C9-BC85-A33E-AA0ECDB216E3}"/>
              </a:ext>
            </a:extLst>
          </p:cNvPr>
          <p:cNvSpPr txBox="1"/>
          <p:nvPr/>
        </p:nvSpPr>
        <p:spPr>
          <a:xfrm>
            <a:off x="246205" y="3740853"/>
            <a:ext cx="5086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" b="1" dirty="0">
                <a:latin typeface="Fira Code" panose="020B0809050000020004" pitchFamily="49" charset="0"/>
              </a:rPr>
              <a:t>Compile:</a:t>
            </a:r>
          </a:p>
          <a:p>
            <a:r>
              <a:rPr lang="en-CA" sz="1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gcc</a:t>
            </a:r>
            <a:r>
              <a:rPr lang="en-CA" sz="1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example2.c</a:t>
            </a:r>
            <a:r>
              <a:rPr lang="en-CA" sz="1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-o</a:t>
            </a:r>
            <a:r>
              <a:rPr lang="en-CA" sz="1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example2.out</a:t>
            </a:r>
            <a:endParaRPr lang="en-CA" sz="1000" b="0" dirty="0">
              <a:solidFill>
                <a:srgbClr val="CCCCCC"/>
              </a:solidFill>
              <a:effectLst/>
              <a:latin typeface="Fira Code" panose="020B0809050000020004" pitchFamily="49" charset="0"/>
            </a:endParaRPr>
          </a:p>
          <a:p>
            <a:r>
              <a:rPr lang="en-CA" sz="1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gcc</a:t>
            </a:r>
            <a:r>
              <a:rPr lang="en-CA" sz="1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external.c</a:t>
            </a:r>
            <a:r>
              <a:rPr lang="en-CA" sz="1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-o</a:t>
            </a:r>
            <a:r>
              <a:rPr lang="en-CA" sz="1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external.out</a:t>
            </a:r>
            <a:endParaRPr lang="en-CA" sz="1000" b="0" dirty="0">
              <a:solidFill>
                <a:srgbClr val="CE9178"/>
              </a:solidFill>
              <a:effectLst/>
              <a:latin typeface="Fira Code" panose="020B0809050000020004" pitchFamily="49" charset="0"/>
            </a:endParaRPr>
          </a:p>
          <a:p>
            <a:endParaRPr lang="en-CA" sz="1000" b="1" dirty="0">
              <a:latin typeface="Fira Code" panose="020B0809050000020004" pitchFamily="49" charset="0"/>
            </a:endParaRPr>
          </a:p>
          <a:p>
            <a:r>
              <a:rPr lang="en-CA" sz="1000" b="1" dirty="0">
                <a:latin typeface="Fira Code" panose="020B0809050000020004" pitchFamily="49" charset="0"/>
              </a:rPr>
              <a:t>Run:</a:t>
            </a:r>
            <a:endParaRPr lang="en-CA" sz="1000" b="1" dirty="0">
              <a:effectLst/>
              <a:latin typeface="Fira Code" panose="020B0809050000020004" pitchFamily="49" charset="0"/>
            </a:endParaRPr>
          </a:p>
          <a:p>
            <a:r>
              <a:rPr lang="en-CA" sz="1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./example2.out</a:t>
            </a:r>
            <a:r>
              <a:rPr lang="en-CA" sz="1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5</a:t>
            </a:r>
            <a:r>
              <a:rPr lang="en-CA" sz="1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sudipto</a:t>
            </a:r>
            <a:endParaRPr lang="en-CA" sz="1000" b="0" dirty="0">
              <a:solidFill>
                <a:srgbClr val="CCCCCC"/>
              </a:solidFill>
              <a:effectLst/>
              <a:latin typeface="Fira Code" panose="020B08090500000200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887005-18EE-FD21-9C3A-CF7F333F8F16}"/>
              </a:ext>
            </a:extLst>
          </p:cNvPr>
          <p:cNvSpPr txBox="1"/>
          <p:nvPr/>
        </p:nvSpPr>
        <p:spPr>
          <a:xfrm>
            <a:off x="4759725" y="3740853"/>
            <a:ext cx="4572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Output:</a:t>
            </a:r>
          </a:p>
          <a:p>
            <a:r>
              <a:rPr lang="en-US" sz="1100" dirty="0"/>
              <a:t>3</a:t>
            </a:r>
          </a:p>
          <a:p>
            <a:r>
              <a:rPr lang="en-US" sz="1100" dirty="0" err="1"/>
              <a:t>argv</a:t>
            </a:r>
            <a:r>
              <a:rPr lang="en-US" sz="1100" dirty="0"/>
              <a:t>[0] =  ./example2.out</a:t>
            </a:r>
          </a:p>
          <a:p>
            <a:r>
              <a:rPr lang="en-US" sz="1100" dirty="0" err="1"/>
              <a:t>argv</a:t>
            </a:r>
            <a:r>
              <a:rPr lang="en-US" sz="1100" dirty="0"/>
              <a:t>[1] =  5</a:t>
            </a:r>
          </a:p>
          <a:p>
            <a:r>
              <a:rPr lang="en-US" sz="1100" dirty="0" err="1"/>
              <a:t>argv</a:t>
            </a:r>
            <a:r>
              <a:rPr lang="en-US" sz="1100" dirty="0"/>
              <a:t>[2] =  </a:t>
            </a:r>
            <a:r>
              <a:rPr lang="en-US" sz="1100" dirty="0" err="1"/>
              <a:t>sudipto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Calling external program using </a:t>
            </a:r>
            <a:r>
              <a:rPr lang="en-US" sz="1100" dirty="0" err="1"/>
              <a:t>execl</a:t>
            </a:r>
            <a:r>
              <a:rPr lang="en-US" sz="1100" dirty="0"/>
              <a:t>()</a:t>
            </a:r>
          </a:p>
          <a:p>
            <a:r>
              <a:rPr lang="en-US" sz="1100" dirty="0">
                <a:highlight>
                  <a:srgbClr val="FFFF00"/>
                </a:highlight>
              </a:rPr>
              <a:t>Inside external program.</a:t>
            </a:r>
          </a:p>
          <a:p>
            <a:endParaRPr lang="en-US" sz="1100" dirty="0">
              <a:highlight>
                <a:srgbClr val="FFFF00"/>
              </a:highlight>
            </a:endParaRPr>
          </a:p>
          <a:p>
            <a:r>
              <a:rPr lang="en-US" sz="1100" dirty="0">
                <a:highlight>
                  <a:srgbClr val="FFFF00"/>
                </a:highlight>
              </a:rPr>
              <a:t>2</a:t>
            </a:r>
          </a:p>
          <a:p>
            <a:r>
              <a:rPr lang="en-US" sz="1100" dirty="0" err="1">
                <a:highlight>
                  <a:srgbClr val="FFFF00"/>
                </a:highlight>
              </a:rPr>
              <a:t>argv</a:t>
            </a:r>
            <a:r>
              <a:rPr lang="en-US" sz="1100" dirty="0">
                <a:highlight>
                  <a:srgbClr val="FFFF00"/>
                </a:highlight>
              </a:rPr>
              <a:t>[0] =  5</a:t>
            </a:r>
          </a:p>
          <a:p>
            <a:r>
              <a:rPr lang="en-US" sz="1100" dirty="0" err="1">
                <a:highlight>
                  <a:srgbClr val="FFFF00"/>
                </a:highlight>
              </a:rPr>
              <a:t>argv</a:t>
            </a:r>
            <a:r>
              <a:rPr lang="en-US" sz="1100" dirty="0">
                <a:highlight>
                  <a:srgbClr val="FFFF00"/>
                </a:highlight>
              </a:rPr>
              <a:t>[1] =  </a:t>
            </a:r>
            <a:r>
              <a:rPr lang="en-US" sz="1100" dirty="0" err="1">
                <a:highlight>
                  <a:srgbClr val="FFFF00"/>
                </a:highlight>
              </a:rPr>
              <a:t>sudipto</a:t>
            </a:r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25BA33-E61D-7908-C3EE-54E244D11FF9}"/>
              </a:ext>
            </a:extLst>
          </p:cNvPr>
          <p:cNvSpPr txBox="1"/>
          <p:nvPr/>
        </p:nvSpPr>
        <p:spPr>
          <a:xfrm>
            <a:off x="199836" y="1251222"/>
            <a:ext cx="475574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#include</a:t>
            </a:r>
            <a:r>
              <a:rPr lang="en-CA" sz="1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CA" sz="1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unistd.h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CA" sz="1000" b="0" dirty="0">
              <a:solidFill>
                <a:srgbClr val="CCCCCC"/>
              </a:solidFill>
              <a:effectLst/>
              <a:latin typeface="Fira Code" panose="020B0809050000020004" pitchFamily="49" charset="0"/>
            </a:endParaRPr>
          </a:p>
          <a:p>
            <a:r>
              <a:rPr lang="en-CA" sz="1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CA" sz="1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argc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CA" sz="1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argv</a:t>
            </a:r>
            <a:r>
              <a:rPr lang="en-CA" sz="1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[]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CA" sz="1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sz="1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CA" sz="1000" b="0" dirty="0">
                <a:solidFill>
                  <a:srgbClr val="D7BA7D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argc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	for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CA" sz="1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argc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sz="1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++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CA" sz="1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		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sz="1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argv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CA" sz="1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] = </a:t>
            </a:r>
            <a:r>
              <a:rPr lang="en-CA" sz="1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%s</a:t>
            </a:r>
            <a:r>
              <a:rPr lang="en-CA" sz="1000" b="0" dirty="0">
                <a:solidFill>
                  <a:srgbClr val="D7BA7D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argv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]);</a:t>
            </a:r>
          </a:p>
          <a:p>
            <a:r>
              <a:rPr lang="en-CA" sz="1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sz="1000" b="0" dirty="0">
                <a:solidFill>
                  <a:srgbClr val="D7BA7D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</a:b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"Calling external program using </a:t>
            </a:r>
            <a:r>
              <a:rPr lang="en-CA" sz="1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execl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()</a:t>
            </a:r>
            <a:r>
              <a:rPr lang="en-CA" sz="1000" b="0" dirty="0">
                <a:solidFill>
                  <a:srgbClr val="D7BA7D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en-CA" sz="1000" b="0" dirty="0" err="1">
                <a:solidFill>
                  <a:srgbClr val="DCDCAA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execl</a:t>
            </a:r>
            <a:r>
              <a:rPr lang="en-CA" sz="10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"./</a:t>
            </a:r>
            <a:r>
              <a:rPr lang="en-CA" sz="1000" b="0" dirty="0" err="1">
                <a:solidFill>
                  <a:srgbClr val="CE9178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external.out</a:t>
            </a:r>
            <a:r>
              <a:rPr lang="en-CA" sz="1000" b="0" dirty="0">
                <a:solidFill>
                  <a:srgbClr val="CE9178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"</a:t>
            </a:r>
            <a:r>
              <a:rPr lang="en-CA" sz="10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, </a:t>
            </a:r>
            <a:r>
              <a:rPr lang="en-CA" sz="1000" b="0" dirty="0" err="1">
                <a:solidFill>
                  <a:srgbClr val="9CDCFE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argv</a:t>
            </a:r>
            <a:r>
              <a:rPr lang="en-CA" sz="10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[</a:t>
            </a:r>
            <a:r>
              <a:rPr lang="en-CA" sz="1000" b="0" dirty="0">
                <a:solidFill>
                  <a:srgbClr val="B5CEA8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1</a:t>
            </a:r>
            <a:r>
              <a:rPr lang="en-CA" sz="10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], </a:t>
            </a:r>
            <a:r>
              <a:rPr lang="en-CA" sz="1000" b="0" dirty="0" err="1">
                <a:solidFill>
                  <a:srgbClr val="9CDCFE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argv</a:t>
            </a:r>
            <a:r>
              <a:rPr lang="en-CA" sz="10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[</a:t>
            </a:r>
            <a:r>
              <a:rPr lang="en-CA" sz="1000" b="0" dirty="0">
                <a:solidFill>
                  <a:srgbClr val="B5CEA8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2</a:t>
            </a:r>
            <a:r>
              <a:rPr lang="en-CA" sz="10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], </a:t>
            </a:r>
            <a:r>
              <a:rPr lang="en-CA" sz="1000" b="0" dirty="0">
                <a:solidFill>
                  <a:srgbClr val="569CD6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NULL</a:t>
            </a:r>
            <a:r>
              <a:rPr lang="en-CA" sz="1000" b="0" dirty="0">
                <a:solidFill>
                  <a:srgbClr val="CCCCCC"/>
                </a:solidFill>
                <a:effectLst/>
                <a:highlight>
                  <a:srgbClr val="FFFF00"/>
                </a:highlight>
                <a:latin typeface="Fira Code" panose="020B08090500000200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3B7B8-C938-FD42-32EA-83CF5D1B8CA1}"/>
              </a:ext>
            </a:extLst>
          </p:cNvPr>
          <p:cNvSpPr txBox="1"/>
          <p:nvPr/>
        </p:nvSpPr>
        <p:spPr>
          <a:xfrm>
            <a:off x="199836" y="855041"/>
            <a:ext cx="15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4E563-FCF3-32C3-9E99-3CF49F8F634A}"/>
              </a:ext>
            </a:extLst>
          </p:cNvPr>
          <p:cNvSpPr txBox="1"/>
          <p:nvPr/>
        </p:nvSpPr>
        <p:spPr>
          <a:xfrm>
            <a:off x="4955581" y="1425309"/>
            <a:ext cx="406635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0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#include</a:t>
            </a:r>
            <a:r>
              <a:rPr lang="en-CA" sz="1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CA" sz="1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stdio.h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&gt;</a:t>
            </a:r>
            <a:endParaRPr lang="en-CA" sz="1000" b="0" dirty="0">
              <a:solidFill>
                <a:srgbClr val="CCCCCC"/>
              </a:solidFill>
              <a:effectLst/>
              <a:latin typeface="Fira Code" panose="020B0809050000020004" pitchFamily="49" charset="0"/>
            </a:endParaRPr>
          </a:p>
          <a:p>
            <a:r>
              <a:rPr lang="en-CA" sz="1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main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CA" sz="1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argc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CA" sz="1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char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*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argv</a:t>
            </a:r>
            <a:r>
              <a:rPr lang="en-CA" sz="1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[]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{</a:t>
            </a:r>
          </a:p>
          <a:p>
            <a:r>
              <a:rPr lang="en-CA" sz="1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"Inside external program.</a:t>
            </a:r>
            <a:r>
              <a:rPr lang="en-CA" sz="1000" b="0" dirty="0">
                <a:solidFill>
                  <a:srgbClr val="D7BA7D"/>
                </a:solidFill>
                <a:effectLst/>
                <a:latin typeface="Fira Code" panose="020B0809050000020004" pitchFamily="49" charset="0"/>
              </a:rPr>
              <a:t>\n\n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sz="1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CA" sz="1000" b="0" dirty="0">
                <a:solidFill>
                  <a:srgbClr val="D7BA7D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argc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586C0"/>
                </a:solidFill>
                <a:effectLst/>
                <a:latin typeface="Fira Code" panose="020B0809050000020004" pitchFamily="49" charset="0"/>
              </a:rPr>
              <a:t>	for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(</a:t>
            </a:r>
            <a:r>
              <a:rPr lang="en-CA" sz="1000" b="0" dirty="0">
                <a:solidFill>
                  <a:srgbClr val="569CD6"/>
                </a:solidFill>
                <a:effectLst/>
                <a:latin typeface="Fira Code" panose="020B0809050000020004" pitchFamily="49" charset="0"/>
              </a:rPr>
              <a:t>int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=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>
                <a:solidFill>
                  <a:srgbClr val="B5CEA8"/>
                </a:solidFill>
                <a:effectLst/>
                <a:latin typeface="Fira Code" panose="020B0809050000020004" pitchFamily="49" charset="0"/>
              </a:rPr>
              <a:t>0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&lt;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argc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;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sz="1000" b="0" dirty="0">
                <a:solidFill>
                  <a:srgbClr val="D4D4D4"/>
                </a:solidFill>
                <a:effectLst/>
                <a:latin typeface="Fira Code" panose="020B0809050000020004" pitchFamily="49" charset="0"/>
              </a:rPr>
              <a:t>++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</a:t>
            </a:r>
          </a:p>
          <a:p>
            <a:r>
              <a:rPr lang="en-CA" sz="1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		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sz="1000" b="0" dirty="0" err="1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argv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CA" sz="1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%d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] = </a:t>
            </a:r>
            <a:r>
              <a:rPr lang="en-CA" sz="1000" b="0" dirty="0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%s</a:t>
            </a:r>
            <a:r>
              <a:rPr lang="en-CA" sz="1000" b="0" dirty="0">
                <a:solidFill>
                  <a:srgbClr val="D7BA7D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, 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argv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[</a:t>
            </a:r>
            <a:r>
              <a:rPr lang="en-CA" sz="1000" b="0" dirty="0" err="1">
                <a:solidFill>
                  <a:srgbClr val="9CDCFE"/>
                </a:solidFill>
                <a:effectLst/>
                <a:latin typeface="Fira Code" panose="020B0809050000020004" pitchFamily="49" charset="0"/>
              </a:rPr>
              <a:t>i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]);</a:t>
            </a:r>
          </a:p>
          <a:p>
            <a:r>
              <a:rPr lang="en-CA" sz="1000" b="0" dirty="0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	</a:t>
            </a:r>
            <a:r>
              <a:rPr lang="en-CA" sz="1000" b="0" dirty="0" err="1">
                <a:solidFill>
                  <a:srgbClr val="DCDCAA"/>
                </a:solidFill>
                <a:effectLst/>
                <a:latin typeface="Fira Code" panose="020B0809050000020004" pitchFamily="49" charset="0"/>
              </a:rPr>
              <a:t>printf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sz="1000" b="0" dirty="0">
                <a:solidFill>
                  <a:srgbClr val="D7BA7D"/>
                </a:solidFill>
                <a:effectLst/>
                <a:latin typeface="Fira Code" panose="020B0809050000020004" pitchFamily="49" charset="0"/>
              </a:rPr>
              <a:t>\n</a:t>
            </a:r>
            <a:r>
              <a:rPr lang="en-CA" sz="1000" b="0" dirty="0">
                <a:solidFill>
                  <a:srgbClr val="CE9178"/>
                </a:solidFill>
                <a:effectLst/>
                <a:latin typeface="Fira Code" panose="020B0809050000020004" pitchFamily="49" charset="0"/>
              </a:rPr>
              <a:t>"</a:t>
            </a:r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);</a:t>
            </a:r>
          </a:p>
          <a:p>
            <a: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  <a:t>}</a:t>
            </a:r>
          </a:p>
          <a:p>
            <a:br>
              <a:rPr lang="en-CA" sz="1000" b="0" dirty="0">
                <a:solidFill>
                  <a:srgbClr val="CCCCCC"/>
                </a:solidFill>
                <a:effectLst/>
                <a:latin typeface="Fira Code" panose="020B0809050000020004" pitchFamily="49" charset="0"/>
              </a:rPr>
            </a:br>
            <a:endParaRPr lang="en-CA" sz="1000" b="0" dirty="0">
              <a:solidFill>
                <a:srgbClr val="CCCCCC"/>
              </a:solidFill>
              <a:effectLst/>
              <a:latin typeface="Fira Code" panose="020B0809050000020004" pitchFamily="49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29F475-79B3-9953-6B61-3C9F543F750B}"/>
              </a:ext>
            </a:extLst>
          </p:cNvPr>
          <p:cNvCxnSpPr/>
          <p:nvPr/>
        </p:nvCxnSpPr>
        <p:spPr>
          <a:xfrm>
            <a:off x="4759725" y="855041"/>
            <a:ext cx="0" cy="2711725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19A484-43FA-CAA0-956D-553CDF04ACCB}"/>
              </a:ext>
            </a:extLst>
          </p:cNvPr>
          <p:cNvSpPr txBox="1"/>
          <p:nvPr/>
        </p:nvSpPr>
        <p:spPr>
          <a:xfrm>
            <a:off x="4906083" y="820376"/>
            <a:ext cx="1801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External Program</a:t>
            </a:r>
          </a:p>
        </p:txBody>
      </p:sp>
    </p:spTree>
    <p:extLst>
      <p:ext uri="{BB962C8B-B14F-4D97-AF65-F5344CB8AC3E}">
        <p14:creationId xmlns:p14="http://schemas.microsoft.com/office/powerpoint/2010/main" val="319321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AFA48E-7D51-4533-AF38-83E8591838DE}"/>
              </a:ext>
            </a:extLst>
          </p:cNvPr>
          <p:cNvSpPr txBox="1"/>
          <p:nvPr/>
        </p:nvSpPr>
        <p:spPr>
          <a:xfrm>
            <a:off x="5533535" y="6317692"/>
            <a:ext cx="335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Computer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76084-40A9-3559-7EEA-B0DEBB9ABB65}"/>
              </a:ext>
            </a:extLst>
          </p:cNvPr>
          <p:cNvSpPr txBox="1"/>
          <p:nvPr/>
        </p:nvSpPr>
        <p:spPr>
          <a:xfrm>
            <a:off x="131016" y="170976"/>
            <a:ext cx="8758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200" b="1" dirty="0">
                <a:solidFill>
                  <a:srgbClr val="3B1B70"/>
                </a:solidFill>
                <a:latin typeface="Arial"/>
                <a:cs typeface="Arial Unicode MS"/>
              </a:rPr>
              <a:t>Types of </a:t>
            </a:r>
            <a:r>
              <a:rPr lang="en-US" sz="3200" b="1" dirty="0" err="1">
                <a:solidFill>
                  <a:srgbClr val="3B1B70"/>
                </a:solidFill>
                <a:latin typeface="Arial"/>
                <a:cs typeface="Arial Unicode MS"/>
              </a:rPr>
              <a:t>argv</a:t>
            </a:r>
            <a:r>
              <a:rPr lang="en-US" sz="3200" b="1" dirty="0">
                <a:solidFill>
                  <a:srgbClr val="3B1B70"/>
                </a:solidFill>
                <a:latin typeface="Arial"/>
                <a:cs typeface="Arial Unicode MS"/>
              </a:rPr>
              <a:t> elements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6F576-2A51-09EF-A714-E5D5AB3243B1}"/>
              </a:ext>
            </a:extLst>
          </p:cNvPr>
          <p:cNvSpPr txBox="1"/>
          <p:nvPr/>
        </p:nvSpPr>
        <p:spPr>
          <a:xfrm>
            <a:off x="2404084" y="1538130"/>
            <a:ext cx="372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the elements are in </a:t>
            </a:r>
            <a:r>
              <a:rPr lang="en-US" b="1" dirty="0">
                <a:highlight>
                  <a:srgbClr val="FFFF00"/>
                </a:highlight>
              </a:rPr>
              <a:t>character type</a:t>
            </a:r>
          </a:p>
        </p:txBody>
      </p:sp>
    </p:spTree>
    <p:extLst>
      <p:ext uri="{BB962C8B-B14F-4D97-AF65-F5344CB8AC3E}">
        <p14:creationId xmlns:p14="http://schemas.microsoft.com/office/powerpoint/2010/main" val="328086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605</Words>
  <Application>Microsoft Office PowerPoint</Application>
  <PresentationFormat>On-screen Show (4:3)</PresentationFormat>
  <Paragraphs>104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Wilson</dc:creator>
  <cp:lastModifiedBy>sudipto baral</cp:lastModifiedBy>
  <cp:revision>33</cp:revision>
  <cp:lastPrinted>2012-01-12T15:01:17Z</cp:lastPrinted>
  <dcterms:created xsi:type="dcterms:W3CDTF">2011-12-23T15:22:14Z</dcterms:created>
  <dcterms:modified xsi:type="dcterms:W3CDTF">2023-09-21T18:42:20Z</dcterms:modified>
</cp:coreProperties>
</file>