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24" r:id="rId2"/>
    <p:sldId id="428" r:id="rId3"/>
    <p:sldId id="430" r:id="rId4"/>
    <p:sldId id="429" r:id="rId5"/>
    <p:sldId id="432" r:id="rId6"/>
    <p:sldId id="431" r:id="rId7"/>
    <p:sldId id="433" r:id="rId8"/>
    <p:sldId id="437" r:id="rId9"/>
    <p:sldId id="435" r:id="rId10"/>
    <p:sldId id="438" r:id="rId11"/>
    <p:sldId id="439" r:id="rId12"/>
    <p:sldId id="447" r:id="rId13"/>
    <p:sldId id="442" r:id="rId14"/>
    <p:sldId id="448" r:id="rId15"/>
    <p:sldId id="445" r:id="rId16"/>
    <p:sldId id="449" r:id="rId17"/>
    <p:sldId id="450" r:id="rId18"/>
    <p:sldId id="451" r:id="rId19"/>
  </p:sldIdLst>
  <p:sldSz cx="10058400" cy="7772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094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0188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5282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37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547061" algn="l" defTabSz="101882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056473" algn="l" defTabSz="101882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565886" algn="l" defTabSz="101882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075298" algn="l" defTabSz="101882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6" autoAdjust="0"/>
    <p:restoredTop sz="94660"/>
  </p:normalViewPr>
  <p:slideViewPr>
    <p:cSldViewPr>
      <p:cViewPr varScale="1">
        <p:scale>
          <a:sx n="132" d="100"/>
          <a:sy n="132" d="100"/>
        </p:scale>
        <p:origin x="2232" y="160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9/12/25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9/12/25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rtl="0" eaLnBrk="0" fontAlgn="base" hangingPunct="0">
      <a:spcBef>
        <a:spcPct val="30000"/>
      </a:spcBef>
      <a:spcAft>
        <a:spcPct val="0"/>
      </a:spcAft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rtl="0" eaLnBrk="0" fontAlgn="base" hangingPunct="0">
      <a:spcBef>
        <a:spcPct val="30000"/>
      </a:spcBef>
      <a:spcAft>
        <a:spcPct val="0"/>
      </a:spcAft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rtl="0" eaLnBrk="0" fontAlgn="base" hangingPunct="0">
      <a:spcBef>
        <a:spcPct val="30000"/>
      </a:spcBef>
      <a:spcAft>
        <a:spcPct val="0"/>
      </a:spcAft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rtl="0" eaLnBrk="0" fontAlgn="base" hangingPunct="0">
      <a:spcBef>
        <a:spcPct val="30000"/>
      </a:spcBef>
      <a:spcAft>
        <a:spcPct val="0"/>
      </a:spcAft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43EC2-8146-9741-A912-1A4FC4586367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E97CA-F79A-C24F-8D61-E4148A6FAFF4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164C-6E70-8148-A39F-B3D9AE560448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2920" y="311256"/>
            <a:ext cx="9052560" cy="7250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2920" y="1122680"/>
            <a:ext cx="4442460" cy="284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3020" y="1122680"/>
            <a:ext cx="4442460" cy="284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" y="4145280"/>
            <a:ext cx="4442460" cy="284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3020" y="4145280"/>
            <a:ext cx="4442460" cy="284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50974-AB39-2C41-959F-6070A77B1041}" type="datetime1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36738"/>
            <a:ext cx="9052560" cy="81142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6320"/>
            <a:ext cx="9052560" cy="60452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D729B-8BB7-6D40-AA2F-51923629BA0C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81B27-EF8F-6F49-8474-D6BAE3555C9E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6934C-80A5-6D4B-9DF7-F0A428A0CE85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9DC15-83E6-A74F-927A-EE458FB15B6A}" type="datetime1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0A1D7-2E9E-F84E-82F0-1566E9BA00CD}" type="datetime1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9D430-4559-2C49-9E6C-834419F99A20}" type="datetime1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6091B-59C6-F147-B461-257F92334DDA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EDF2A-DB52-4448-97E8-BFC9ED148143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2920" y="311256"/>
            <a:ext cx="9052560" cy="7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2920" y="1122680"/>
            <a:ext cx="9052560" cy="5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C984E7-8ED9-104A-B171-DE10C5E59208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Omkar Sreekanth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062A-0DC6-470C-8490-23EAE1C9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8458200" cy="1371600"/>
          </a:xfrm>
        </p:spPr>
        <p:txBody>
          <a:bodyPr/>
          <a:lstStyle/>
          <a:p>
            <a:r>
              <a:rPr lang="en-US" sz="1600" b="1" dirty="0">
                <a:latin typeface="Garamond" panose="02020404030301010803" pitchFamily="18" charset="0"/>
              </a:rPr>
              <a:t>Problem Statement:</a:t>
            </a:r>
            <a:r>
              <a:rPr lang="en-US" sz="1600" dirty="0">
                <a:latin typeface="Garamond" panose="02020404030301010803" pitchFamily="18" charset="0"/>
              </a:rPr>
              <a:t> Tr</a:t>
            </a: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ain convolutional neural networks to identify common road objects to improve self-driving cars</a:t>
            </a:r>
          </a:p>
          <a:p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important for self-driving vehicles to identify objects unambiguously to avoid accidents</a:t>
            </a:r>
          </a:p>
          <a:p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Research in self-driving vehicles has become fascinating recently</a:t>
            </a:r>
          </a:p>
          <a:p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tutorial will focus on classifying separate road objects into 1 of 5 classes </a:t>
            </a:r>
          </a:p>
          <a:p>
            <a:pPr marL="0" indent="0">
              <a:buNone/>
            </a:pP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1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B8052-9404-5D92-07BC-66172D165142}"/>
              </a:ext>
            </a:extLst>
          </p:cNvPr>
          <p:cNvSpPr txBox="1"/>
          <p:nvPr/>
        </p:nvSpPr>
        <p:spPr>
          <a:xfrm>
            <a:off x="3733800" y="6733402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Image Source: https://</a:t>
            </a:r>
            <a:r>
              <a:rPr lang="en-US" sz="1200" dirty="0" err="1">
                <a:latin typeface="Garamond" panose="02020404030301010803" pitchFamily="18" charset="0"/>
              </a:rPr>
              <a:t>www.tesla.com</a:t>
            </a:r>
            <a:r>
              <a:rPr lang="en-US" sz="1200" dirty="0">
                <a:latin typeface="Garamond" panose="02020404030301010803" pitchFamily="18" charset="0"/>
              </a:rPr>
              <a:t>/autopilot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BAB257-D6DB-CCAC-B514-3638D25F8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599528"/>
            <a:ext cx="7312653" cy="41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Results: Early Stopping Only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10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7FD0B0-F925-6ED9-3FE3-C669C5BC2AA2}"/>
              </a:ext>
            </a:extLst>
          </p:cNvPr>
          <p:cNvSpPr txBox="1">
            <a:spLocks/>
          </p:cNvSpPr>
          <p:nvPr/>
        </p:nvSpPr>
        <p:spPr bwMode="auto">
          <a:xfrm>
            <a:off x="1143000" y="1371600"/>
            <a:ext cx="8458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Garamond" panose="02020404030301010803" pitchFamily="18" charset="0"/>
              </a:rPr>
              <a:t>Used only early stopping as regularization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Patience = 5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Was trained for 20 epochs but stopped after 11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Validation accuracy increased after 1 epoch and stayed around 80%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Model’s accuracy on validation data was 81.15%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Was trained on almost 1/10 as many epochs as the unregularized model but performed significantly better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3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95376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Accuracy: Early Stopping Only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11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3" name="Picture 2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B836055C-D18F-CA91-E93C-5FF71E54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42" y="1335518"/>
            <a:ext cx="6149658" cy="50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Results: Early Stopping with L2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12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7FD0B0-F925-6ED9-3FE3-C669C5BC2AA2}"/>
              </a:ext>
            </a:extLst>
          </p:cNvPr>
          <p:cNvSpPr txBox="1">
            <a:spLocks/>
          </p:cNvSpPr>
          <p:nvPr/>
        </p:nvSpPr>
        <p:spPr bwMode="auto">
          <a:xfrm>
            <a:off x="990600" y="1219200"/>
            <a:ext cx="8458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Garamond" panose="02020404030301010803" pitchFamily="18" charset="0"/>
              </a:rPr>
              <a:t>Used early stopping with ridge regression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Models’ accuracy with 5 lambda values were evaluated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Patience = 5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Best lambda was 0.0316 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Was trained for 20 epochs but stopped after 10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Validation accuracy rises initially and then declines a bit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Model’s accuracy on validation data was 83.32%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Model had the highest validation accuracy</a:t>
            </a:r>
          </a:p>
          <a:p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69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95376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Accuracy: Early Stopping with L2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13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3" name="Picture 2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905FEDA5-7FC7-ED34-2EDE-53A03E49D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563250"/>
            <a:ext cx="5562600" cy="471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6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Results: Early Stopping with Dropout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14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7FD0B0-F925-6ED9-3FE3-C669C5BC2AA2}"/>
              </a:ext>
            </a:extLst>
          </p:cNvPr>
          <p:cNvSpPr txBox="1">
            <a:spLocks/>
          </p:cNvSpPr>
          <p:nvPr/>
        </p:nvSpPr>
        <p:spPr bwMode="auto">
          <a:xfrm>
            <a:off x="990600" y="1447800"/>
            <a:ext cx="8458200" cy="550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Garamond" panose="02020404030301010803" pitchFamily="18" charset="0"/>
              </a:rPr>
              <a:t>Used early stopping with dropout rate = 0.2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Was trained for 20 epochs and was not stopped early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Patience = 5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Validation accuracy fluctuated and showed no pattern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Model’s accuracy on validation data was 77.46%</a:t>
            </a:r>
          </a:p>
          <a:p>
            <a:r>
              <a:rPr lang="en-US" sz="3200" dirty="0">
                <a:latin typeface="Garamond" panose="02020404030301010803" pitchFamily="18" charset="0"/>
              </a:rPr>
              <a:t>Model had the lowest validation accuracy out of regularized models</a:t>
            </a:r>
          </a:p>
          <a:p>
            <a:pPr marL="0" indent="0">
              <a:buNone/>
            </a:pPr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4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95376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Accuracy: Early Stopping with Dropout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15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02B10D9A-00E9-3FAD-26BE-EED18B579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1"/>
            <a:ext cx="5943600" cy="50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Best Model Predictions: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16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 descr="A collage of images of cars and people&#10;&#10;Description automatically generated">
            <a:extLst>
              <a:ext uri="{FF2B5EF4-FFF2-40B4-BE49-F238E27FC236}">
                <a16:creationId xmlns:a16="http://schemas.microsoft.com/office/drawing/2014/main" id="{ACE8AFD9-A845-3D21-F1FB-6C1C5C37B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75" y="1323595"/>
            <a:ext cx="7359650" cy="54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5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062A-0DC6-470C-8490-23EAE1C9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8458200" cy="5807075"/>
          </a:xfrm>
        </p:spPr>
        <p:txBody>
          <a:bodyPr/>
          <a:lstStyle/>
          <a:p>
            <a:r>
              <a:rPr lang="en-US" sz="2000" dirty="0">
                <a:latin typeface="Garamond" panose="02020404030301010803" pitchFamily="18" charset="0"/>
              </a:rPr>
              <a:t>Best regularization method for this dataset was ridge regression along with early stopping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Validation accuracy across the epochs was the most stable compared to other 3 models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Loss was relatively stable for this model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Ridge regression regularization worked the strongest likely since its coefficient penalties were the highest magnitude out of the 3 regularized models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Accuracy was even lower for models with dropout rates of 30 and 40% than 20%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Perhaps &gt;= 20% neurons dropped out was too high since images are small: 32 x 32 pixels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Accuracy of 83.32% is strong but not strong enough for the field, where an accuracy of nearly 100% is absolutely necessary to avoid fatal accidents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Findings of this tutorial demonstrate a proof of concept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Models can be trained further using similar techniques and data augmentation</a:t>
            </a:r>
          </a:p>
          <a:p>
            <a:endParaRPr lang="en-US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17</a:t>
            </a:fld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5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062A-0DC6-470C-8490-23EAE1C9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8458200" cy="5105400"/>
          </a:xfrm>
        </p:spPr>
        <p:txBody>
          <a:bodyPr/>
          <a:lstStyle/>
          <a:p>
            <a:r>
              <a:rPr lang="en-US" sz="21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Learned how to apply convolutional neural networks to solve a real-world challenge</a:t>
            </a:r>
          </a:p>
          <a:p>
            <a:r>
              <a:rPr lang="en-US" sz="21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By training these models, learned more closely about the parameters</a:t>
            </a:r>
          </a:p>
          <a:p>
            <a:r>
              <a:rPr lang="en-US" sz="21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future research, other regularization techniques, numbers of neurons, and numbers of convolutional, max/average pooling, and dense layers can be experimented with. </a:t>
            </a:r>
          </a:p>
          <a:p>
            <a:r>
              <a:rPr lang="en-US" sz="21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Images were only 32 x 32, so better quality, larger pictures could be used</a:t>
            </a:r>
          </a:p>
          <a:p>
            <a:r>
              <a:rPr lang="en-US" sz="21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Model can learn to identify multiple objects within a single image since this is more realistic with other objects that might be in the way</a:t>
            </a:r>
          </a:p>
          <a:p>
            <a:r>
              <a:rPr lang="en-US" sz="21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Algorithms can learn to detect bounding boxes within the camera’s view</a:t>
            </a:r>
          </a:p>
          <a:p>
            <a:r>
              <a:rPr lang="en-US" sz="21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More research to derive information from each lane such as sidewalk, bike lane, right lane, left lane, and the number of lanes.</a:t>
            </a:r>
          </a:p>
          <a:p>
            <a:r>
              <a:rPr lang="en-US" sz="21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Overall, this tutorial is useful to learn about CNNs, explore ways to train them to improve their performance, and to learn a core area in which they can be applied </a:t>
            </a:r>
          </a:p>
          <a:p>
            <a:endParaRPr lang="en-US" sz="2100" dirty="0">
              <a:latin typeface="Garamond" panose="020204040303010108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100" dirty="0">
              <a:latin typeface="Garamond" panose="02020404030301010803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1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18</a:t>
            </a:fld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7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20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7A4AD-65B9-9B64-5614-1F364846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57200"/>
            <a:ext cx="7886700" cy="61555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Garamond" panose="02020404030301010803" pitchFamily="18" charset="0"/>
              </a:rPr>
              <a:t>Examples of Original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E2E66-7712-7F73-0339-F5C15AE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5150" y="6813551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9C73807-B068-4863-956B-F1B336131749}" type="slidenum">
              <a:rPr lang="en-US" sz="1600" b="1">
                <a:latin typeface="Garamond" panose="02020404030301010803" pitchFamily="18" charset="0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600" b="1" dirty="0">
              <a:latin typeface="Garamond" panose="02020404030301010803" pitchFamily="18" charset="0"/>
            </a:endParaRPr>
          </a:p>
        </p:txBody>
      </p:sp>
      <p:pic>
        <p:nvPicPr>
          <p:cNvPr id="18" name="Picture 17" descr="A street with trees and a traffic light&#10;&#10;Description automatically generated">
            <a:extLst>
              <a:ext uri="{FF2B5EF4-FFF2-40B4-BE49-F238E27FC236}">
                <a16:creationId xmlns:a16="http://schemas.microsoft.com/office/drawing/2014/main" id="{FD850018-917A-13A5-E56F-0AB558A5B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2" y="1829816"/>
            <a:ext cx="3043123" cy="1901952"/>
          </a:xfrm>
          <a:prstGeom prst="rect">
            <a:avLst/>
          </a:prstGeom>
        </p:spPr>
      </p:pic>
      <p:pic>
        <p:nvPicPr>
          <p:cNvPr id="21" name="Picture 20" descr="A white building with windows&#10;&#10;Description automatically generated">
            <a:extLst>
              <a:ext uri="{FF2B5EF4-FFF2-40B4-BE49-F238E27FC236}">
                <a16:creationId xmlns:a16="http://schemas.microsoft.com/office/drawing/2014/main" id="{04339AB5-AD64-3FDC-270C-82C5BBFE4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06" y="1828800"/>
            <a:ext cx="3048000" cy="1905000"/>
          </a:xfrm>
          <a:prstGeom prst="rect">
            <a:avLst/>
          </a:prstGeom>
        </p:spPr>
      </p:pic>
      <p:pic>
        <p:nvPicPr>
          <p:cNvPr id="23" name="Picture 22" descr="A truck driving on the road&#10;&#10;Description automatically generated">
            <a:extLst>
              <a:ext uri="{FF2B5EF4-FFF2-40B4-BE49-F238E27FC236}">
                <a16:creationId xmlns:a16="http://schemas.microsoft.com/office/drawing/2014/main" id="{409BBF03-C41E-D8FF-5B10-554745B3E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4393184"/>
            <a:ext cx="3048000" cy="1905000"/>
          </a:xfrm>
          <a:prstGeom prst="rect">
            <a:avLst/>
          </a:prstGeom>
        </p:spPr>
      </p:pic>
      <p:pic>
        <p:nvPicPr>
          <p:cNvPr id="25" name="Picture 24" descr="A car on the street&#10;&#10;Description automatically generated">
            <a:extLst>
              <a:ext uri="{FF2B5EF4-FFF2-40B4-BE49-F238E27FC236}">
                <a16:creationId xmlns:a16="http://schemas.microsoft.com/office/drawing/2014/main" id="{2F690A81-B609-96AD-4B90-F1A78D0F9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394200"/>
            <a:ext cx="3048000" cy="190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0770DAE-2498-E658-70C2-1717D27E0BAF}"/>
              </a:ext>
            </a:extLst>
          </p:cNvPr>
          <p:cNvSpPr txBox="1"/>
          <p:nvPr/>
        </p:nvSpPr>
        <p:spPr>
          <a:xfrm>
            <a:off x="1600200" y="6600210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Data Source: https://</a:t>
            </a:r>
            <a:r>
              <a:rPr lang="en-US" sz="1200" dirty="0" err="1">
                <a:latin typeface="Garamond" panose="02020404030301010803" pitchFamily="18" charset="0"/>
              </a:rPr>
              <a:t>www.kaggle.com</a:t>
            </a:r>
            <a:r>
              <a:rPr lang="en-US" sz="1200" dirty="0">
                <a:latin typeface="Garamond" panose="02020404030301010803" pitchFamily="18" charset="0"/>
              </a:rPr>
              <a:t>/datasets/</a:t>
            </a:r>
            <a:r>
              <a:rPr lang="en-US" sz="1200" dirty="0" err="1">
                <a:latin typeface="Garamond" panose="02020404030301010803" pitchFamily="18" charset="0"/>
              </a:rPr>
              <a:t>alincijov</a:t>
            </a:r>
            <a:r>
              <a:rPr lang="en-US" sz="1200" dirty="0">
                <a:latin typeface="Garamond" panose="02020404030301010803" pitchFamily="18" charset="0"/>
              </a:rPr>
              <a:t>/</a:t>
            </a:r>
            <a:r>
              <a:rPr lang="en-US" sz="1200" dirty="0" err="1">
                <a:latin typeface="Garamond" panose="02020404030301010803" pitchFamily="18" charset="0"/>
              </a:rPr>
              <a:t>self-driving-cars?resource</a:t>
            </a:r>
            <a:r>
              <a:rPr lang="en-US" sz="1200" dirty="0">
                <a:latin typeface="Garamond" panose="02020404030301010803" pitchFamily="18" charset="0"/>
              </a:rPr>
              <a:t>=</a:t>
            </a:r>
            <a:r>
              <a:rPr lang="en-US" sz="1200" dirty="0" err="1">
                <a:latin typeface="Garamond" panose="02020404030301010803" pitchFamily="18" charset="0"/>
              </a:rPr>
              <a:t>downloadLinks</a:t>
            </a:r>
            <a:endParaRPr lang="en-US" sz="1200" dirty="0">
              <a:latin typeface="Garamond" panose="02020404030301010803" pitchFamily="18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7ED02CB-D062-8C44-3D95-82BAA5B5B207}"/>
              </a:ext>
            </a:extLst>
          </p:cNvPr>
          <p:cNvSpPr txBox="1">
            <a:spLocks/>
          </p:cNvSpPr>
          <p:nvPr/>
        </p:nvSpPr>
        <p:spPr>
          <a:xfrm>
            <a:off x="1181100" y="1234635"/>
            <a:ext cx="4914900" cy="429411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Original data had dashcam images with multiple objects</a:t>
            </a:r>
          </a:p>
        </p:txBody>
      </p:sp>
    </p:spTree>
    <p:extLst>
      <p:ext uri="{BB962C8B-B14F-4D97-AF65-F5344CB8AC3E}">
        <p14:creationId xmlns:p14="http://schemas.microsoft.com/office/powerpoint/2010/main" val="35958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Image Preprocessing: Loading and Cropping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062A-0DC6-470C-8490-23EAE1C9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8458200" cy="5410200"/>
          </a:xfrm>
        </p:spPr>
        <p:txBody>
          <a:bodyPr/>
          <a:lstStyle/>
          <a:p>
            <a:r>
              <a:rPr lang="en-US" sz="2000" dirty="0">
                <a:latin typeface="Garamond" panose="02020404030301010803" pitchFamily="18" charset="0"/>
              </a:rPr>
              <a:t>Data includes image names and bounding boxes with the x and y minimum and maximum values in the form of .csv files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Data CSV files include information on if image is train or validation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Image data is present as .jpg images and not categorized as train or validation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Images were transported into train and validation data in separate directories by looping through the CSV files and referenced the image names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Cropped out separate objects from within the same images that were one of these objects: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Cars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Trucks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Cyclists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Traffic Lights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Persons</a:t>
            </a:r>
          </a:p>
          <a:p>
            <a:r>
              <a:rPr lang="en-US" sz="20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Used a data loader to resize all cropped images to 32 x 32 pixels</a:t>
            </a:r>
            <a:endParaRPr lang="en-US" sz="20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  <a:p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30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C1FD88C-3719-79F1-4CCB-7893EE7FE297}"/>
              </a:ext>
            </a:extLst>
          </p:cNvPr>
          <p:cNvGrpSpPr/>
          <p:nvPr/>
        </p:nvGrpSpPr>
        <p:grpSpPr>
          <a:xfrm>
            <a:off x="1371600" y="1752600"/>
            <a:ext cx="7315200" cy="4556086"/>
            <a:chOff x="890588" y="555625"/>
            <a:chExt cx="7361238" cy="46307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73DC91-4AE1-7638-CB4E-4D46445B6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88" y="555625"/>
              <a:ext cx="1566863" cy="46291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D78F38-30D3-0D6B-6EA2-208D99AF3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5" y="555625"/>
              <a:ext cx="3390900" cy="23701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B653B49-0D59-F4C0-D982-3E8D51D10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5" y="2994025"/>
              <a:ext cx="2192338" cy="21923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3F2AF9-326E-696F-923E-62C05BCE4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3138" y="2994025"/>
              <a:ext cx="1119188" cy="21923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5808ECE-E6F4-FDCA-80B7-AEA9AF0F9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288" y="555625"/>
              <a:ext cx="2268538" cy="46291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37A4AD-65B9-9B64-5614-1F364846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57200"/>
            <a:ext cx="7886700" cy="61555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Garamond" panose="02020404030301010803" pitchFamily="18" charset="0"/>
              </a:rPr>
              <a:t>Examples of Cropped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E2E66-7712-7F73-0339-F5C15AE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15150" y="6813551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E9C73807-B068-4863-956B-F1B336131749}" type="slidenum">
              <a:rPr lang="en-US" sz="1600" b="1">
                <a:latin typeface="Garamond" panose="02020404030301010803" pitchFamily="18" charset="0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600" b="1" dirty="0">
              <a:latin typeface="Garamond" panose="02020404030301010803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E2497B7-12FD-EF92-1AEB-B7EF58B41EFE}"/>
              </a:ext>
            </a:extLst>
          </p:cNvPr>
          <p:cNvSpPr txBox="1">
            <a:spLocks/>
          </p:cNvSpPr>
          <p:nvPr/>
        </p:nvSpPr>
        <p:spPr>
          <a:xfrm>
            <a:off x="914400" y="1246990"/>
            <a:ext cx="7010400" cy="429411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Objects were cropped out of the images: cars, cyclists, people, lights, and trucks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F63B5-3F58-F5D6-9D08-019BE808FF68}"/>
              </a:ext>
            </a:extLst>
          </p:cNvPr>
          <p:cNvSpPr txBox="1"/>
          <p:nvPr/>
        </p:nvSpPr>
        <p:spPr>
          <a:xfrm>
            <a:off x="1941956" y="6605182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Data Source: https://</a:t>
            </a:r>
            <a:r>
              <a:rPr lang="en-US" sz="1200" dirty="0" err="1">
                <a:latin typeface="Garamond" panose="02020404030301010803" pitchFamily="18" charset="0"/>
              </a:rPr>
              <a:t>www.kaggle.com</a:t>
            </a:r>
            <a:r>
              <a:rPr lang="en-US" sz="1200" dirty="0">
                <a:latin typeface="Garamond" panose="02020404030301010803" pitchFamily="18" charset="0"/>
              </a:rPr>
              <a:t>/datasets/</a:t>
            </a:r>
            <a:r>
              <a:rPr lang="en-US" sz="1200" dirty="0" err="1">
                <a:latin typeface="Garamond" panose="02020404030301010803" pitchFamily="18" charset="0"/>
              </a:rPr>
              <a:t>alincijov</a:t>
            </a:r>
            <a:r>
              <a:rPr lang="en-US" sz="1200" dirty="0">
                <a:latin typeface="Garamond" panose="02020404030301010803" pitchFamily="18" charset="0"/>
              </a:rPr>
              <a:t>/</a:t>
            </a:r>
            <a:r>
              <a:rPr lang="en-US" sz="1200" dirty="0" err="1">
                <a:latin typeface="Garamond" panose="02020404030301010803" pitchFamily="18" charset="0"/>
              </a:rPr>
              <a:t>self-driving-cars?resource</a:t>
            </a:r>
            <a:r>
              <a:rPr lang="en-US" sz="1200" dirty="0">
                <a:latin typeface="Garamond" panose="02020404030301010803" pitchFamily="18" charset="0"/>
              </a:rPr>
              <a:t>=</a:t>
            </a:r>
            <a:r>
              <a:rPr lang="en-US" sz="1200" dirty="0" err="1">
                <a:latin typeface="Garamond" panose="02020404030301010803" pitchFamily="18" charset="0"/>
              </a:rPr>
              <a:t>downloadLinks</a:t>
            </a:r>
            <a:endParaRPr lang="en-US" sz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3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Image Preprocessing: Counting Class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062A-0DC6-470C-8490-23EAE1C9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8458200" cy="5410200"/>
          </a:xfrm>
        </p:spPr>
        <p:txBody>
          <a:bodyPr/>
          <a:lstStyle/>
          <a:p>
            <a:r>
              <a:rPr lang="en-US" sz="2800" dirty="0">
                <a:latin typeface="Garamond" panose="02020404030301010803" pitchFamily="18" charset="0"/>
              </a:rPr>
              <a:t>The number of images in each class was counted and found to be:</a:t>
            </a:r>
          </a:p>
          <a:p>
            <a:pPr lvl="1"/>
            <a:r>
              <a:rPr lang="en-US" sz="2800" dirty="0">
                <a:latin typeface="Garamond" panose="02020404030301010803" pitchFamily="18" charset="0"/>
              </a:rPr>
              <a:t>Cars: 101312</a:t>
            </a:r>
          </a:p>
          <a:p>
            <a:pPr lvl="1"/>
            <a:r>
              <a:rPr lang="en-US" sz="2800" dirty="0">
                <a:latin typeface="Garamond" panose="02020404030301010803" pitchFamily="18" charset="0"/>
              </a:rPr>
              <a:t>Trucks: 6313</a:t>
            </a:r>
          </a:p>
          <a:p>
            <a:pPr lvl="1"/>
            <a:r>
              <a:rPr lang="en-US" sz="2800" dirty="0">
                <a:latin typeface="Garamond" panose="02020404030301010803" pitchFamily="18" charset="0"/>
              </a:rPr>
              <a:t>Pedestrian: 10637 </a:t>
            </a:r>
          </a:p>
          <a:p>
            <a:pPr lvl="1"/>
            <a:r>
              <a:rPr lang="en-US" sz="2800" dirty="0">
                <a:latin typeface="Garamond" panose="02020404030301010803" pitchFamily="18" charset="0"/>
              </a:rPr>
              <a:t>Bicyclist: 1442 </a:t>
            </a:r>
          </a:p>
          <a:p>
            <a:pPr lvl="1"/>
            <a:r>
              <a:rPr lang="en-US" sz="2800" dirty="0">
                <a:latin typeface="Garamond" panose="02020404030301010803" pitchFamily="18" charset="0"/>
              </a:rPr>
              <a:t>Light: 12700 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Is a dramatic imbalance in the dataset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Learning rates were multiplied by a larger value for less represented classes and a smaller value for higher represented classes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  <a:p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3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Why Convolutional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062A-0DC6-470C-8490-23EAE1C9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8458200" cy="2895600"/>
          </a:xfrm>
        </p:spPr>
        <p:txBody>
          <a:bodyPr/>
          <a:lstStyle/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CNNs are tailored to image processing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CNNs require less parameters than fully connected neural networks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Fully connected neural networks require one variable per pixel - inefficient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CNNs process images in a structured way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CNNs focus on few types of features at a time with feature maps:</a:t>
            </a:r>
          </a:p>
          <a:p>
            <a:pPr marL="400050" lvl="1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First feature map may focus on car outlines</a:t>
            </a:r>
          </a:p>
          <a:p>
            <a:pPr marL="400050" lvl="1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Inner feature maps may focus on tire shapes</a:t>
            </a:r>
          </a:p>
          <a:p>
            <a:pPr marL="400050" lvl="1" indent="45720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Last few feature maps may focus on car logos, wipers, mirrors, etc.</a:t>
            </a:r>
          </a:p>
          <a:p>
            <a:pPr marL="0" indent="0">
              <a:buNone/>
            </a:pP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B8052-9404-5D92-07BC-66172D165142}"/>
              </a:ext>
            </a:extLst>
          </p:cNvPr>
          <p:cNvSpPr txBox="1"/>
          <p:nvPr/>
        </p:nvSpPr>
        <p:spPr>
          <a:xfrm>
            <a:off x="1828800" y="6733402"/>
            <a:ext cx="708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Image Source: https://</a:t>
            </a:r>
            <a:r>
              <a:rPr lang="en-US" sz="1200" dirty="0" err="1">
                <a:latin typeface="Garamond" panose="02020404030301010803" pitchFamily="18" charset="0"/>
              </a:rPr>
              <a:t>saturncloud.io</a:t>
            </a:r>
            <a:r>
              <a:rPr lang="en-US" sz="1200" dirty="0">
                <a:latin typeface="Garamond" panose="02020404030301010803" pitchFamily="18" charset="0"/>
              </a:rPr>
              <a:t>/blog/a-comprehensive-guide-to-convolutional-neural-networks-the-eli5-way/</a:t>
            </a:r>
          </a:p>
        </p:txBody>
      </p:sp>
      <p:pic>
        <p:nvPicPr>
          <p:cNvPr id="8" name="Picture 7" descr="A diagram of a diagram of a variety of cubes&#10;&#10;Description automatically generated">
            <a:extLst>
              <a:ext uri="{FF2B5EF4-FFF2-40B4-BE49-F238E27FC236}">
                <a16:creationId xmlns:a16="http://schemas.microsoft.com/office/drawing/2014/main" id="{2D13E86B-EC3D-720E-E3FA-172E6D78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86200"/>
            <a:ext cx="7772400" cy="273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9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Architecture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062A-0DC6-470C-8490-23EAE1C9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14402"/>
            <a:ext cx="7848600" cy="2514599"/>
          </a:xfrm>
        </p:spPr>
        <p:txBody>
          <a:bodyPr/>
          <a:lstStyle/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 CNNs were constructed, each with:</a:t>
            </a:r>
          </a:p>
          <a:p>
            <a:pPr marL="400050" lvl="1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convolutional layers with kernel size 3 x 3</a:t>
            </a:r>
          </a:p>
          <a:p>
            <a:pPr marL="400050" lvl="1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max pooling layers of 2 x 2</a:t>
            </a:r>
          </a:p>
          <a:p>
            <a:pPr marL="400050" lvl="1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flatten layer</a:t>
            </a:r>
          </a:p>
          <a:p>
            <a:pPr marL="400050" lvl="1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dense layers</a:t>
            </a:r>
          </a:p>
          <a:p>
            <a:pPr marL="400050" lvl="1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Class weights that assign a higher learning rate to lowly represented classes and a lower  	learning rate to highly represented classes.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Chose 3 convolutional layers so each processes basic, intermediate, and complex features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600" baseline="300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dense layer had 512 neurons, which was quite high to avoid underfitting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600" baseline="300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nd</a:t>
            </a:r>
            <a:r>
              <a:rPr lang="en-US" sz="16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dense layer had 5 neurons for 5 possible objects and is the last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A9BA01C-1FBA-8A67-F53C-34E5AF1E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39982"/>
            <a:ext cx="7772400" cy="32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8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50838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Results: Unregularized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062A-0DC6-470C-8490-23EAE1C9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1"/>
            <a:ext cx="8305800" cy="4038599"/>
          </a:xfrm>
        </p:spPr>
        <p:txBody>
          <a:bodyPr/>
          <a:lstStyle/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Was trained for 100 epochs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Was overfit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Validation accuracy stable after 12 epochs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diverged after 40 epochs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Model’s loss oscillates throughout the epochs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Model’s validation accuracy was about 50%</a:t>
            </a:r>
          </a:p>
          <a:p>
            <a:pPr marL="0" indent="45720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Garamond" panose="02020404030301010803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Model needs to be regularized due to divergence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8</a:t>
            </a:fld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2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7BA-04AB-F6D4-7FC2-9F280B83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95376"/>
            <a:ext cx="8229600" cy="715962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Accuracy and Loss: Unregularized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8D525-9F9A-29A7-D347-D885A24E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950076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>
                <a:latin typeface="Garamond" panose="02020404030301010803" pitchFamily="18" charset="0"/>
              </a:rPr>
              <a:pPr>
                <a:defRPr/>
              </a:pPr>
              <a:t>9</a:t>
            </a:fld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15" name="Picture 14" descr="A graph of a graph&#10;&#10;Description automatically generated">
            <a:extLst>
              <a:ext uri="{FF2B5EF4-FFF2-40B4-BE49-F238E27FC236}">
                <a16:creationId xmlns:a16="http://schemas.microsoft.com/office/drawing/2014/main" id="{0BE5AC6C-0AAD-EE81-1007-A0149DD2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399"/>
            <a:ext cx="4598976" cy="3810001"/>
          </a:xfrm>
          <a:prstGeom prst="rect">
            <a:avLst/>
          </a:prstGeom>
        </p:spPr>
      </p:pic>
      <p:pic>
        <p:nvPicPr>
          <p:cNvPr id="3" name="Picture 2" descr="A graph of a training and validation loss&#10;&#10;Description automatically generated">
            <a:extLst>
              <a:ext uri="{FF2B5EF4-FFF2-40B4-BE49-F238E27FC236}">
                <a16:creationId xmlns:a16="http://schemas.microsoft.com/office/drawing/2014/main" id="{2A1FC60B-6465-734D-C5AD-054E46D87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76400"/>
            <a:ext cx="4556760" cy="38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6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13509</TotalTime>
  <Words>1080</Words>
  <Application>Microsoft Macintosh PowerPoint</Application>
  <PresentationFormat>Custom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Garamond</vt:lpstr>
      <vt:lpstr>Wingdings</vt:lpstr>
      <vt:lpstr>Office Theme</vt:lpstr>
      <vt:lpstr>Introduction</vt:lpstr>
      <vt:lpstr>Examples of Original Images</vt:lpstr>
      <vt:lpstr>Image Preprocessing: Loading and Cropping</vt:lpstr>
      <vt:lpstr>Examples of Cropped Images</vt:lpstr>
      <vt:lpstr>Image Preprocessing: Counting Class Images</vt:lpstr>
      <vt:lpstr>Why Convolutional Neural Networks?</vt:lpstr>
      <vt:lpstr>Architecture of Models</vt:lpstr>
      <vt:lpstr>Results: Unregularized Model</vt:lpstr>
      <vt:lpstr>Accuracy and Loss: Unregularized Model</vt:lpstr>
      <vt:lpstr>Results: Early Stopping Only Model</vt:lpstr>
      <vt:lpstr>Accuracy: Early Stopping Only Model</vt:lpstr>
      <vt:lpstr>Results: Early Stopping with L2 Model</vt:lpstr>
      <vt:lpstr>Accuracy: Early Stopping with L2 Model</vt:lpstr>
      <vt:lpstr>Results: Early Stopping with Dropout Model</vt:lpstr>
      <vt:lpstr>Accuracy: Early Stopping with Dropout Model</vt:lpstr>
      <vt:lpstr>Best Model Predictions: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Omkar Sreekanth</cp:lastModifiedBy>
  <cp:revision>1184</cp:revision>
  <cp:lastPrinted>2012-11-30T20:59:45Z</cp:lastPrinted>
  <dcterms:created xsi:type="dcterms:W3CDTF">2006-08-16T00:00:00Z</dcterms:created>
  <dcterms:modified xsi:type="dcterms:W3CDTF">2025-09-12T04:10:43Z</dcterms:modified>
</cp:coreProperties>
</file>