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Oar Tsouknida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1AD22E-97B8-4DD9-BE13-A5114F290994}">
  <a:tblStyle styleId="{4A1AD22E-97B8-4DD9-BE13-A5114F2909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Roboto-bold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2-24T12:08:02.830">
    <p:pos x="6000" y="0"/>
    <p:text>Why 2 data signals and no clock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2-24T11:03:11.073">
    <p:pos x="6000" y="0"/>
    <p:text>Εδώ λέμε λοιπόν για το πως το συνδέσαμε στο παλμογράφο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5-02-24T11:08:37.507">
    <p:pos x="6000" y="0"/>
    <p:text>Εδώ να πούμε για Start of Packet (from Idle (J in low speed) to K)
and end of Packet (SE0 for 2 bit times + at least 1 J)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5-02-24T11:09:04.945">
    <p:pos x="6000" y="0"/>
    <p:text>Εδώ να πούμε για Token Packets (IN, OUT) και Data Packets, PID, CRC κλπ.
Δεν νομίζω ότι χρειάζεται σχόλιο η διαφάνεια.
Επίσης δεν θυμάμαι αν εδώ έχουμε ζουμάρει σε κάτι συγκεκριμένο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95a45f03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95a45f03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95a45f036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95a45f036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95a45f036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95a45f03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95a45f036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95a45f036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95a45f03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95a45f03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95a45f036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95a45f036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95ce65eb1_4_1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95ce65eb1_4_1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95ce65eb1_4_1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95ce65eb1_4_1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95a45f03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95a45f03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95a45f03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95a45f03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95a45f03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95a45f03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eater.net/downloads/usb_20.pdf" TargetMode="External"/><Relationship Id="rId4" Type="http://schemas.openxmlformats.org/officeDocument/2006/relationships/hyperlink" Target="https://www.infineon.com/dgdl/Infineon-AN57294_USB_101_An_Introduction_to_Universal_Serial_Bus_2.0-ApplicationNotes-v09_00-EN.pdf?fileId=8ac78c8c7cdc391c017d072d8e8e5256" TargetMode="External"/><Relationship Id="rId5" Type="http://schemas.openxmlformats.org/officeDocument/2006/relationships/hyperlink" Target="https://www.beyondlogic.org/usbnutshell/usb1.shtml" TargetMode="External"/><Relationship Id="rId6" Type="http://schemas.openxmlformats.org/officeDocument/2006/relationships/hyperlink" Target="https://www.youtube.com/@BenEater" TargetMode="External"/><Relationship Id="rId7" Type="http://schemas.openxmlformats.org/officeDocument/2006/relationships/hyperlink" Target="https://gist.github.com/MightyPork/6da26e382a7ad91b5496ee55fdc73db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811150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USB Driver for AVR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(sort of)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131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l" sz="1800">
                <a:solidFill>
                  <a:schemeClr val="dk1"/>
                </a:solidFill>
              </a:rPr>
              <a:t>Παναγιώτης Κατσαλίφης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l" sz="1800">
                <a:solidFill>
                  <a:schemeClr val="dk1"/>
                </a:solidFill>
              </a:rPr>
              <a:t>Φίλιππος Αλέξανδρος Πλουμής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l" sz="1800">
                <a:solidFill>
                  <a:schemeClr val="dk1"/>
                </a:solidFill>
              </a:rPr>
              <a:t>Οδυσσέας Τσουκνίδας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366850" y="2244600"/>
            <a:ext cx="44103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chemeClr val="dk1"/>
                </a:solidFill>
              </a:rPr>
              <a:t>Επιβλέπων: Γιώργος Αλεξανδρής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Why Did We Fail?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/>
              <a:t>Difference in voltage from</a:t>
            </a:r>
            <a:r>
              <a:rPr lang="el">
                <a:solidFill>
                  <a:schemeClr val="dk1"/>
                </a:solidFill>
              </a:rPr>
              <a:t> AVR?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/>
              <a:t>Couldn’t match/synchronize frequency?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/>
              <a:t>Faulty </a:t>
            </a:r>
            <a:r>
              <a:rPr lang="el">
                <a:solidFill>
                  <a:schemeClr val="dk1"/>
                </a:solidFill>
              </a:rPr>
              <a:t>Configuration</a:t>
            </a:r>
            <a:r>
              <a:rPr lang="el"/>
              <a:t>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4294967295" type="title"/>
          </p:nvPr>
        </p:nvSpPr>
        <p:spPr>
          <a:xfrm>
            <a:off x="311700" y="2545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Backup: Simulating Keyboard with another AVR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698999" y="394911"/>
            <a:ext cx="3746000" cy="49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Sources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 u="sng">
                <a:solidFill>
                  <a:schemeClr val="hlink"/>
                </a:solidFill>
                <a:hlinkClick r:id="rId3"/>
              </a:rPr>
              <a:t>Universal Serial Bus Specification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500" u="sng">
                <a:solidFill>
                  <a:schemeClr val="hlink"/>
                </a:solidFill>
                <a:hlinkClick r:id="rId4"/>
              </a:rPr>
              <a:t>USB 101: An Introduction to Universal Serial Bus 2.0</a:t>
            </a:r>
            <a:r>
              <a:rPr lang="el" sz="1500"/>
              <a:t> by </a:t>
            </a:r>
            <a:r>
              <a:rPr b="1" lang="el" sz="1500"/>
              <a:t>Robert Murphy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USB in a NutShell</a:t>
            </a:r>
            <a:r>
              <a:rPr lang="el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l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Beyond Logic </a:t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500" u="sng">
                <a:solidFill>
                  <a:schemeClr val="hlink"/>
                </a:solidFill>
                <a:hlinkClick r:id="rId6"/>
              </a:rPr>
              <a:t>Ben Eater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l" sz="1500" u="sng">
                <a:solidFill>
                  <a:schemeClr val="hlink"/>
                </a:solidFill>
                <a:hlinkClick r:id="rId7"/>
              </a:rPr>
              <a:t>USB HID Keyboard scan codes</a:t>
            </a:r>
            <a:endParaRPr b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USB Protocol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4</a:t>
            </a:r>
            <a:r>
              <a:rPr lang="el"/>
              <a:t>-wire: Vcc, Gnd, D- ,D+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Differential 1/ Differential 0/ SE0/ SE1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NRZI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Change in state → Logical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No change in state → Logical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l">
                <a:solidFill>
                  <a:schemeClr val="dk1"/>
                </a:solidFill>
              </a:rPr>
              <a:t>Low/Full Speed</a:t>
            </a:r>
            <a:r>
              <a:rPr lang="el"/>
              <a:t> and more (Superspeed, Superspeed+)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15"/>
          <p:cNvGraphicFramePr/>
          <p:nvPr/>
        </p:nvGraphicFramePr>
        <p:xfrm>
          <a:off x="592650" y="7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{4A1AD22E-97B8-4DD9-BE13-A5114F290994}</a:tableStyleId>
              </a:tblPr>
              <a:tblGrid>
                <a:gridCol w="2585875"/>
                <a:gridCol w="2585875"/>
                <a:gridCol w="2585875"/>
              </a:tblGrid>
              <a:tr h="81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900">
                          <a:solidFill>
                            <a:schemeClr val="dk1"/>
                          </a:solidFill>
                        </a:rPr>
                        <a:t>State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900">
                          <a:solidFill>
                            <a:schemeClr val="dk1"/>
                          </a:solidFill>
                        </a:rPr>
                        <a:t>D+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 sz="1900">
                          <a:solidFill>
                            <a:schemeClr val="dk1"/>
                          </a:solidFill>
                        </a:rPr>
                        <a:t>D-</a:t>
                      </a:r>
                      <a:endParaRPr b="1" sz="1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900">
                          <a:solidFill>
                            <a:schemeClr val="dk1"/>
                          </a:solidFill>
                        </a:rPr>
                        <a:t>Differential 1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900">
                          <a:solidFill>
                            <a:schemeClr val="dk1"/>
                          </a:solidFill>
                        </a:rPr>
                        <a:t>H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900">
                          <a:solidFill>
                            <a:schemeClr val="dk1"/>
                          </a:solidFill>
                        </a:rPr>
                        <a:t>L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900">
                          <a:solidFill>
                            <a:schemeClr val="dk1"/>
                          </a:solidFill>
                        </a:rPr>
                        <a:t>Differential 0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900">
                          <a:solidFill>
                            <a:schemeClr val="dk1"/>
                          </a:solidFill>
                        </a:rPr>
                        <a:t>L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900">
                          <a:solidFill>
                            <a:schemeClr val="dk1"/>
                          </a:solidFill>
                        </a:rPr>
                        <a:t>H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900">
                          <a:solidFill>
                            <a:schemeClr val="dk1"/>
                          </a:solidFill>
                        </a:rPr>
                        <a:t>SE0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900">
                          <a:solidFill>
                            <a:schemeClr val="dk1"/>
                          </a:solidFill>
                        </a:rPr>
                        <a:t>L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900">
                          <a:solidFill>
                            <a:schemeClr val="dk1"/>
                          </a:solidFill>
                        </a:rPr>
                        <a:t>L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900">
                          <a:solidFill>
                            <a:schemeClr val="dk1"/>
                          </a:solidFill>
                        </a:rPr>
                        <a:t>SE1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900">
                          <a:solidFill>
                            <a:schemeClr val="dk1"/>
                          </a:solidFill>
                        </a:rPr>
                        <a:t>H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1900">
                          <a:solidFill>
                            <a:schemeClr val="dk1"/>
                          </a:solidFill>
                        </a:rPr>
                        <a:t>H</a:t>
                      </a:r>
                      <a:endParaRPr sz="1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311700" y="2839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Desktop - Keyboard Connection with USB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688" y="1017725"/>
            <a:ext cx="509463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USB Transactions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Control/ In/ Out 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Setup/ Data/ Status Stage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Token/ Data/ Handshake Packet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Each packet field is in </a:t>
            </a:r>
            <a:r>
              <a:rPr lang="el"/>
              <a:t>Little Endian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Complementary PID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Bit Stuffing every 6 consecutive 1s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/>
              <a:t>5bit/ 16bit CRC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8"/>
          <p:cNvGraphicFramePr/>
          <p:nvPr/>
        </p:nvGraphicFramePr>
        <p:xfrm>
          <a:off x="545675" y="53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{4A1AD22E-97B8-4DD9-BE13-A5114F290994}</a:tableStyleId>
              </a:tblPr>
              <a:tblGrid>
                <a:gridCol w="1108875"/>
                <a:gridCol w="1108875"/>
                <a:gridCol w="1108875"/>
                <a:gridCol w="1108875"/>
                <a:gridCol w="1108875"/>
                <a:gridCol w="1108875"/>
                <a:gridCol w="1108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highlight>
                            <a:schemeClr val="dk1"/>
                          </a:highlight>
                        </a:rPr>
                        <a:t>TOKEN</a:t>
                      </a:r>
                      <a:endParaRPr b="1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highlight>
                            <a:schemeClr val="dk1"/>
                          </a:highlight>
                        </a:rPr>
                        <a:t>SYNC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highlight>
                            <a:schemeClr val="dk1"/>
                          </a:highlight>
                        </a:rPr>
                        <a:t>PID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highlight>
                            <a:schemeClr val="dk1"/>
                          </a:highlight>
                        </a:rPr>
                        <a:t>ADDRESS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highlight>
                            <a:schemeClr val="dk1"/>
                          </a:highlight>
                        </a:rPr>
                        <a:t>ENDPOINT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highlight>
                            <a:schemeClr val="dk1"/>
                          </a:highlight>
                        </a:rPr>
                        <a:t>CRC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highlight>
                            <a:schemeClr val="dk1"/>
                          </a:highlight>
                        </a:rPr>
                        <a:t>EOP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4" name="Google Shape;94;p18"/>
          <p:cNvGraphicFramePr/>
          <p:nvPr/>
        </p:nvGraphicFramePr>
        <p:xfrm>
          <a:off x="545663" y="170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{4A1AD22E-97B8-4DD9-BE13-A5114F290994}</a:tableStyleId>
              </a:tblPr>
              <a:tblGrid>
                <a:gridCol w="1108875"/>
                <a:gridCol w="1108875"/>
                <a:gridCol w="1108875"/>
                <a:gridCol w="1108875"/>
                <a:gridCol w="1108875"/>
                <a:gridCol w="1108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highlight>
                            <a:schemeClr val="dk1"/>
                          </a:highlight>
                        </a:rPr>
                        <a:t>DATA</a:t>
                      </a:r>
                      <a:endParaRPr b="1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highlight>
                            <a:schemeClr val="dk1"/>
                          </a:highlight>
                        </a:rPr>
                        <a:t>SYNC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highlight>
                            <a:schemeClr val="dk1"/>
                          </a:highlight>
                        </a:rPr>
                        <a:t>PID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highlight>
                            <a:schemeClr val="dk1"/>
                          </a:highlight>
                        </a:rPr>
                        <a:t>PAYLOAD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highlight>
                            <a:schemeClr val="dk1"/>
                          </a:highlight>
                        </a:rPr>
                        <a:t>CRC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highlight>
                            <a:schemeClr val="dk1"/>
                          </a:highlight>
                        </a:rPr>
                        <a:t>EOP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Google Shape;95;p18"/>
          <p:cNvGraphicFramePr/>
          <p:nvPr/>
        </p:nvGraphicFramePr>
        <p:xfrm>
          <a:off x="545663" y="287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{4A1AD22E-97B8-4DD9-BE13-A5114F290994}</a:tableStyleId>
              </a:tblPr>
              <a:tblGrid>
                <a:gridCol w="1108875"/>
                <a:gridCol w="1108875"/>
                <a:gridCol w="1108875"/>
                <a:gridCol w="1108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>
                          <a:highlight>
                            <a:schemeClr val="dk1"/>
                          </a:highlight>
                        </a:rPr>
                        <a:t>H/S</a:t>
                      </a:r>
                      <a:endParaRPr b="1"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highlight>
                            <a:schemeClr val="dk1"/>
                          </a:highlight>
                        </a:rPr>
                        <a:t>SYNC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highlight>
                            <a:schemeClr val="dk1"/>
                          </a:highlight>
                        </a:rPr>
                        <a:t>PID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>
                          <a:highlight>
                            <a:schemeClr val="dk1"/>
                          </a:highlight>
                        </a:rPr>
                        <a:t>EOP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4294967295" type="title"/>
          </p:nvPr>
        </p:nvSpPr>
        <p:spPr>
          <a:xfrm>
            <a:off x="311700" y="2898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SYNC PATTERN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675" y="862575"/>
            <a:ext cx="509463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5375" y="989900"/>
            <a:ext cx="4833250" cy="362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3038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PID Field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Attempt(s) at </a:t>
            </a:r>
            <a:r>
              <a:rPr lang="el"/>
              <a:t>AVR - Keyboard Communication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025775" y="1191175"/>
            <a:ext cx="286748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5255735" y="1191175"/>
            <a:ext cx="286748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