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Bebas Neue"/>
      <p:regular r:id="rId22"/>
    </p:embeddedFont>
    <p:embeddedFont>
      <p:font typeface="Work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ebasNeue-regular.fntdata"/><Relationship Id="rId21" Type="http://schemas.openxmlformats.org/officeDocument/2006/relationships/slide" Target="slides/slide16.xml"/><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boldItalic.fntdata"/><Relationship Id="rId25" Type="http://schemas.openxmlformats.org/officeDocument/2006/relationships/font" Target="fonts/Work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071c2df4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071c2df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071c2df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071c2df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2279723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2279723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22797237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22797237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22797237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22797237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22797237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22797237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8071c2df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8071c2df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22797237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22797237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25c1ce5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25c1ce5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2279723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2279723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22797237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22797237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25c1ce5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25c1ce5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25c1ce5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25c1ce5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5973e88a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5973e88a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071c2df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071c2df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Created lists of words that are used to describe different aspects of wine tasting</a:t>
            </a:r>
            <a:endParaRPr/>
          </a:p>
          <a:p>
            <a:pPr indent="-298450" lvl="1" marL="914400" rtl="0" algn="l">
              <a:spcBef>
                <a:spcPts val="0"/>
              </a:spcBef>
              <a:spcAft>
                <a:spcPts val="0"/>
              </a:spcAft>
              <a:buSzPts val="1100"/>
              <a:buChar char="○"/>
            </a:pPr>
            <a:r>
              <a:rPr lang="en"/>
              <a:t>The fruit level - on a scale from savory to fruit forward</a:t>
            </a:r>
            <a:endParaRPr/>
          </a:p>
          <a:p>
            <a:pPr indent="-298450" lvl="1" marL="914400" rtl="0" algn="l">
              <a:spcBef>
                <a:spcPts val="0"/>
              </a:spcBef>
              <a:spcAft>
                <a:spcPts val="0"/>
              </a:spcAft>
              <a:buSzPts val="1100"/>
              <a:buChar char="○"/>
            </a:pPr>
            <a:r>
              <a:rPr lang="en"/>
              <a:t>The body - on a scale from light to full bodied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209325" y="0"/>
            <a:ext cx="59328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3880925" y="2075825"/>
            <a:ext cx="4737000" cy="145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069900" y="3864238"/>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p:nvPr/>
        </p:nvSpPr>
        <p:spPr>
          <a:xfrm>
            <a:off x="715100" y="952775"/>
            <a:ext cx="7713900" cy="32382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a:off x="1284050" y="15596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1284050" y="30708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8" name="Shape 48"/>
        <p:cNvGrpSpPr/>
        <p:nvPr/>
      </p:nvGrpSpPr>
      <p:grpSpPr>
        <a:xfrm>
          <a:off x="0" y="0"/>
          <a:ext cx="0" cy="0"/>
          <a:chOff x="0" y="0"/>
          <a:chExt cx="0" cy="0"/>
        </a:xfrm>
      </p:grpSpPr>
      <p:sp>
        <p:nvSpPr>
          <p:cNvPr id="49" name="Google Shape;49;p13"/>
          <p:cNvSpPr/>
          <p:nvPr/>
        </p:nvSpPr>
        <p:spPr>
          <a:xfrm>
            <a:off x="-1875" y="0"/>
            <a:ext cx="59406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type="title"/>
          </p:nvPr>
        </p:nvSpPr>
        <p:spPr>
          <a:xfrm>
            <a:off x="746250" y="17427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 name="Google Shape;51;p13"/>
          <p:cNvSpPr txBox="1"/>
          <p:nvPr>
            <p:ph hasCustomPrompt="1" idx="2" type="title"/>
          </p:nvPr>
        </p:nvSpPr>
        <p:spPr>
          <a:xfrm>
            <a:off x="1276800" y="122580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p:nvPr>
            <p:ph idx="1" type="subTitle"/>
          </p:nvPr>
        </p:nvSpPr>
        <p:spPr>
          <a:xfrm>
            <a:off x="717550" y="2263311"/>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idx="3" type="title"/>
          </p:nvPr>
        </p:nvSpPr>
        <p:spPr>
          <a:xfrm>
            <a:off x="3406250" y="17427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4" type="title"/>
          </p:nvPr>
        </p:nvSpPr>
        <p:spPr>
          <a:xfrm>
            <a:off x="3936800" y="122580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5" type="subTitle"/>
          </p:nvPr>
        </p:nvSpPr>
        <p:spPr>
          <a:xfrm>
            <a:off x="3377550" y="2263311"/>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3"/>
          <p:cNvSpPr txBox="1"/>
          <p:nvPr>
            <p:ph idx="6" type="title"/>
          </p:nvPr>
        </p:nvSpPr>
        <p:spPr>
          <a:xfrm>
            <a:off x="746250" y="359600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7" type="title"/>
          </p:nvPr>
        </p:nvSpPr>
        <p:spPr>
          <a:xfrm>
            <a:off x="1276800" y="3079025"/>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8" type="subTitle"/>
          </p:nvPr>
        </p:nvSpPr>
        <p:spPr>
          <a:xfrm>
            <a:off x="720000" y="4116536"/>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9" type="title"/>
          </p:nvPr>
        </p:nvSpPr>
        <p:spPr>
          <a:xfrm>
            <a:off x="3406250" y="359600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13" type="title"/>
          </p:nvPr>
        </p:nvSpPr>
        <p:spPr>
          <a:xfrm>
            <a:off x="3936800" y="3079025"/>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14" type="subTitle"/>
          </p:nvPr>
        </p:nvSpPr>
        <p:spPr>
          <a:xfrm>
            <a:off x="3380000" y="4116536"/>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13"/>
          <p:cNvSpPr txBox="1"/>
          <p:nvPr>
            <p:ph idx="16" type="title"/>
          </p:nvPr>
        </p:nvSpPr>
        <p:spPr>
          <a:xfrm>
            <a:off x="6066250" y="17427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hasCustomPrompt="1" idx="17" type="title"/>
          </p:nvPr>
        </p:nvSpPr>
        <p:spPr>
          <a:xfrm>
            <a:off x="6596800" y="122580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8" type="subTitle"/>
          </p:nvPr>
        </p:nvSpPr>
        <p:spPr>
          <a:xfrm>
            <a:off x="6037550" y="2263311"/>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19" type="title"/>
          </p:nvPr>
        </p:nvSpPr>
        <p:spPr>
          <a:xfrm>
            <a:off x="6066250" y="359600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hasCustomPrompt="1" idx="20" type="title"/>
          </p:nvPr>
        </p:nvSpPr>
        <p:spPr>
          <a:xfrm>
            <a:off x="6596800" y="3079025"/>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21" type="subTitle"/>
          </p:nvPr>
        </p:nvSpPr>
        <p:spPr>
          <a:xfrm>
            <a:off x="6040000" y="4116536"/>
            <a:ext cx="238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9" name="Shape 69"/>
        <p:cNvGrpSpPr/>
        <p:nvPr/>
      </p:nvGrpSpPr>
      <p:grpSpPr>
        <a:xfrm>
          <a:off x="0" y="0"/>
          <a:ext cx="0" cy="0"/>
          <a:chOff x="0" y="0"/>
          <a:chExt cx="0" cy="0"/>
        </a:xfrm>
      </p:grpSpPr>
      <p:sp>
        <p:nvSpPr>
          <p:cNvPr id="70" name="Google Shape;70;p14"/>
          <p:cNvSpPr/>
          <p:nvPr/>
        </p:nvSpPr>
        <p:spPr>
          <a:xfrm>
            <a:off x="0" y="12608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2290050" y="353885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2" name="Google Shape;72;p14"/>
          <p:cNvSpPr txBox="1"/>
          <p:nvPr>
            <p:ph idx="1" type="subTitle"/>
          </p:nvPr>
        </p:nvSpPr>
        <p:spPr>
          <a:xfrm>
            <a:off x="1458150" y="179855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15"/>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6" name="Shape 76"/>
        <p:cNvGrpSpPr/>
        <p:nvPr/>
      </p:nvGrpSpPr>
      <p:grpSpPr>
        <a:xfrm>
          <a:off x="0" y="0"/>
          <a:ext cx="0" cy="0"/>
          <a:chOff x="0" y="0"/>
          <a:chExt cx="0" cy="0"/>
        </a:xfrm>
      </p:grpSpPr>
      <p:sp>
        <p:nvSpPr>
          <p:cNvPr id="77" name="Google Shape;77;p16"/>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subTitle"/>
          </p:nvPr>
        </p:nvSpPr>
        <p:spPr>
          <a:xfrm>
            <a:off x="715100" y="2181000"/>
            <a:ext cx="29076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6"/>
          <p:cNvSpPr txBox="1"/>
          <p:nvPr>
            <p:ph type="title"/>
          </p:nvPr>
        </p:nvSpPr>
        <p:spPr>
          <a:xfrm>
            <a:off x="715100" y="1608300"/>
            <a:ext cx="3177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80" name="Shape 80"/>
        <p:cNvGrpSpPr/>
        <p:nvPr/>
      </p:nvGrpSpPr>
      <p:grpSpPr>
        <a:xfrm>
          <a:off x="0" y="0"/>
          <a:ext cx="0" cy="0"/>
          <a:chOff x="0" y="0"/>
          <a:chExt cx="0" cy="0"/>
        </a:xfrm>
      </p:grpSpPr>
      <p:sp>
        <p:nvSpPr>
          <p:cNvPr id="81" name="Google Shape;81;p17"/>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subTitle"/>
          </p:nvPr>
        </p:nvSpPr>
        <p:spPr>
          <a:xfrm>
            <a:off x="6054500" y="2181000"/>
            <a:ext cx="2374500" cy="13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7"/>
          <p:cNvSpPr txBox="1"/>
          <p:nvPr>
            <p:ph type="title"/>
          </p:nvPr>
        </p:nvSpPr>
        <p:spPr>
          <a:xfrm>
            <a:off x="5251600" y="1608300"/>
            <a:ext cx="3177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84" name="Shape 84"/>
        <p:cNvGrpSpPr/>
        <p:nvPr/>
      </p:nvGrpSpPr>
      <p:grpSpPr>
        <a:xfrm>
          <a:off x="0" y="0"/>
          <a:ext cx="0" cy="0"/>
          <a:chOff x="0" y="0"/>
          <a:chExt cx="0" cy="0"/>
        </a:xfrm>
      </p:grpSpPr>
      <p:sp>
        <p:nvSpPr>
          <p:cNvPr id="85" name="Google Shape;85;p18"/>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 type="subTitle"/>
          </p:nvPr>
        </p:nvSpPr>
        <p:spPr>
          <a:xfrm>
            <a:off x="715100" y="2612450"/>
            <a:ext cx="30009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8"/>
          <p:cNvSpPr txBox="1"/>
          <p:nvPr>
            <p:ph type="title"/>
          </p:nvPr>
        </p:nvSpPr>
        <p:spPr>
          <a:xfrm>
            <a:off x="715100" y="1506050"/>
            <a:ext cx="3735000" cy="1106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8" name="Shape 88"/>
        <p:cNvGrpSpPr/>
        <p:nvPr/>
      </p:nvGrpSpPr>
      <p:grpSpPr>
        <a:xfrm>
          <a:off x="0" y="0"/>
          <a:ext cx="0" cy="0"/>
          <a:chOff x="0" y="0"/>
          <a:chExt cx="0" cy="0"/>
        </a:xfrm>
      </p:grpSpPr>
      <p:sp>
        <p:nvSpPr>
          <p:cNvPr id="89" name="Google Shape;89;p19"/>
          <p:cNvSpPr/>
          <p:nvPr/>
        </p:nvSpPr>
        <p:spPr>
          <a:xfrm>
            <a:off x="0" y="12608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idx="1" type="subTitle"/>
          </p:nvPr>
        </p:nvSpPr>
        <p:spPr>
          <a:xfrm>
            <a:off x="1290763" y="3144788"/>
            <a:ext cx="2907600" cy="45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1" name="Google Shape;91;p19"/>
          <p:cNvSpPr txBox="1"/>
          <p:nvPr>
            <p:ph idx="2" type="subTitle"/>
          </p:nvPr>
        </p:nvSpPr>
        <p:spPr>
          <a:xfrm>
            <a:off x="4945638" y="3144788"/>
            <a:ext cx="2907600" cy="45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2" name="Google Shape;92;p19"/>
          <p:cNvSpPr txBox="1"/>
          <p:nvPr>
            <p:ph idx="3" type="subTitle"/>
          </p:nvPr>
        </p:nvSpPr>
        <p:spPr>
          <a:xfrm>
            <a:off x="1290763" y="3636566"/>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idx="4" type="subTitle"/>
          </p:nvPr>
        </p:nvSpPr>
        <p:spPr>
          <a:xfrm>
            <a:off x="4945638" y="3636566"/>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5" name="Shape 95"/>
        <p:cNvGrpSpPr/>
        <p:nvPr/>
      </p:nvGrpSpPr>
      <p:grpSpPr>
        <a:xfrm>
          <a:off x="0" y="0"/>
          <a:ext cx="0" cy="0"/>
          <a:chOff x="0" y="0"/>
          <a:chExt cx="0" cy="0"/>
        </a:xfrm>
      </p:grpSpPr>
      <p:sp>
        <p:nvSpPr>
          <p:cNvPr id="96" name="Google Shape;96;p20"/>
          <p:cNvSpPr/>
          <p:nvPr/>
        </p:nvSpPr>
        <p:spPr>
          <a:xfrm>
            <a:off x="0" y="12608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720000" y="257118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20"/>
          <p:cNvSpPr txBox="1"/>
          <p:nvPr>
            <p:ph idx="1" type="subTitle"/>
          </p:nvPr>
        </p:nvSpPr>
        <p:spPr>
          <a:xfrm>
            <a:off x="720000" y="3037336"/>
            <a:ext cx="2336400" cy="100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0"/>
          <p:cNvSpPr txBox="1"/>
          <p:nvPr>
            <p:ph idx="2" type="title"/>
          </p:nvPr>
        </p:nvSpPr>
        <p:spPr>
          <a:xfrm>
            <a:off x="3403800" y="257118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20"/>
          <p:cNvSpPr txBox="1"/>
          <p:nvPr>
            <p:ph idx="3" type="subTitle"/>
          </p:nvPr>
        </p:nvSpPr>
        <p:spPr>
          <a:xfrm>
            <a:off x="3403800" y="3037336"/>
            <a:ext cx="2336400" cy="100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0"/>
          <p:cNvSpPr txBox="1"/>
          <p:nvPr>
            <p:ph idx="4" type="title"/>
          </p:nvPr>
        </p:nvSpPr>
        <p:spPr>
          <a:xfrm>
            <a:off x="6087600" y="257118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20"/>
          <p:cNvSpPr txBox="1"/>
          <p:nvPr>
            <p:ph idx="5" type="subTitle"/>
          </p:nvPr>
        </p:nvSpPr>
        <p:spPr>
          <a:xfrm>
            <a:off x="6087600" y="3037336"/>
            <a:ext cx="2336400" cy="100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15100" y="952775"/>
            <a:ext cx="7713900" cy="32382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706700" y="1925210"/>
            <a:ext cx="43602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783750" y="1837573"/>
            <a:ext cx="1831500" cy="143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1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706700" y="2809998"/>
            <a:ext cx="4360200" cy="39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4" name="Shape 104"/>
        <p:cNvGrpSpPr/>
        <p:nvPr/>
      </p:nvGrpSpPr>
      <p:grpSpPr>
        <a:xfrm>
          <a:off x="0" y="0"/>
          <a:ext cx="0" cy="0"/>
          <a:chOff x="0" y="0"/>
          <a:chExt cx="0" cy="0"/>
        </a:xfrm>
      </p:grpSpPr>
      <p:sp>
        <p:nvSpPr>
          <p:cNvPr id="105" name="Google Shape;105;p21"/>
          <p:cNvSpPr/>
          <p:nvPr/>
        </p:nvSpPr>
        <p:spPr>
          <a:xfrm>
            <a:off x="3528600"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720000" y="3206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1" type="subTitle"/>
          </p:nvPr>
        </p:nvSpPr>
        <p:spPr>
          <a:xfrm>
            <a:off x="720000" y="3640463"/>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1"/>
          <p:cNvSpPr txBox="1"/>
          <p:nvPr>
            <p:ph idx="2" type="title"/>
          </p:nvPr>
        </p:nvSpPr>
        <p:spPr>
          <a:xfrm>
            <a:off x="3403800" y="320894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3" type="subTitle"/>
          </p:nvPr>
        </p:nvSpPr>
        <p:spPr>
          <a:xfrm>
            <a:off x="3403800" y="3643072"/>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1"/>
          <p:cNvSpPr txBox="1"/>
          <p:nvPr>
            <p:ph idx="4" type="title"/>
          </p:nvPr>
        </p:nvSpPr>
        <p:spPr>
          <a:xfrm>
            <a:off x="6087600" y="32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1"/>
          <p:cNvSpPr txBox="1"/>
          <p:nvPr>
            <p:ph idx="5" type="subTitle"/>
          </p:nvPr>
        </p:nvSpPr>
        <p:spPr>
          <a:xfrm>
            <a:off x="6087600" y="3643063"/>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3" name="Shape 113"/>
        <p:cNvGrpSpPr/>
        <p:nvPr/>
      </p:nvGrpSpPr>
      <p:grpSpPr>
        <a:xfrm>
          <a:off x="0" y="0"/>
          <a:ext cx="0" cy="0"/>
          <a:chOff x="0" y="0"/>
          <a:chExt cx="0" cy="0"/>
        </a:xfrm>
      </p:grpSpPr>
      <p:sp>
        <p:nvSpPr>
          <p:cNvPr id="114" name="Google Shape;114;p22"/>
          <p:cNvSpPr/>
          <p:nvPr/>
        </p:nvSpPr>
        <p:spPr>
          <a:xfrm>
            <a:off x="0" y="12608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type="title"/>
          </p:nvPr>
        </p:nvSpPr>
        <p:spPr>
          <a:xfrm>
            <a:off x="1510638" y="1568725"/>
            <a:ext cx="2191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22"/>
          <p:cNvSpPr txBox="1"/>
          <p:nvPr>
            <p:ph idx="1" type="subTitle"/>
          </p:nvPr>
        </p:nvSpPr>
        <p:spPr>
          <a:xfrm>
            <a:off x="1510650" y="2002850"/>
            <a:ext cx="2191200" cy="7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2"/>
          <p:cNvSpPr txBox="1"/>
          <p:nvPr>
            <p:ph idx="2" type="title"/>
          </p:nvPr>
        </p:nvSpPr>
        <p:spPr>
          <a:xfrm>
            <a:off x="5750476" y="1568725"/>
            <a:ext cx="2191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22"/>
          <p:cNvSpPr txBox="1"/>
          <p:nvPr>
            <p:ph idx="3" type="subTitle"/>
          </p:nvPr>
        </p:nvSpPr>
        <p:spPr>
          <a:xfrm>
            <a:off x="5750480" y="2002850"/>
            <a:ext cx="2191200" cy="7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2"/>
          <p:cNvSpPr txBox="1"/>
          <p:nvPr>
            <p:ph idx="4" type="title"/>
          </p:nvPr>
        </p:nvSpPr>
        <p:spPr>
          <a:xfrm>
            <a:off x="1510663" y="3118250"/>
            <a:ext cx="2191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2"/>
          <p:cNvSpPr txBox="1"/>
          <p:nvPr>
            <p:ph idx="5" type="subTitle"/>
          </p:nvPr>
        </p:nvSpPr>
        <p:spPr>
          <a:xfrm>
            <a:off x="1510675" y="3552375"/>
            <a:ext cx="2191200" cy="7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2"/>
          <p:cNvSpPr txBox="1"/>
          <p:nvPr>
            <p:ph idx="6" type="title"/>
          </p:nvPr>
        </p:nvSpPr>
        <p:spPr>
          <a:xfrm>
            <a:off x="5750501" y="3118250"/>
            <a:ext cx="2191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2"/>
          <p:cNvSpPr txBox="1"/>
          <p:nvPr>
            <p:ph idx="7" type="subTitle"/>
          </p:nvPr>
        </p:nvSpPr>
        <p:spPr>
          <a:xfrm>
            <a:off x="5750505" y="3552375"/>
            <a:ext cx="2191200" cy="7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22"/>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24" name="Shape 124"/>
        <p:cNvGrpSpPr/>
        <p:nvPr/>
      </p:nvGrpSpPr>
      <p:grpSpPr>
        <a:xfrm>
          <a:off x="0" y="0"/>
          <a:ext cx="0" cy="0"/>
          <a:chOff x="0" y="0"/>
          <a:chExt cx="0" cy="0"/>
        </a:xfrm>
      </p:grpSpPr>
      <p:sp>
        <p:nvSpPr>
          <p:cNvPr id="125" name="Google Shape;125;p23"/>
          <p:cNvSpPr/>
          <p:nvPr/>
        </p:nvSpPr>
        <p:spPr>
          <a:xfrm>
            <a:off x="3528600"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type="title"/>
          </p:nvPr>
        </p:nvSpPr>
        <p:spPr>
          <a:xfrm>
            <a:off x="717544" y="1942788"/>
            <a:ext cx="219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7" name="Google Shape;127;p23"/>
          <p:cNvSpPr txBox="1"/>
          <p:nvPr>
            <p:ph idx="1" type="subTitle"/>
          </p:nvPr>
        </p:nvSpPr>
        <p:spPr>
          <a:xfrm>
            <a:off x="717544" y="1353181"/>
            <a:ext cx="2191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idx="2" type="title"/>
          </p:nvPr>
        </p:nvSpPr>
        <p:spPr>
          <a:xfrm>
            <a:off x="4394378" y="1942801"/>
            <a:ext cx="219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23"/>
          <p:cNvSpPr txBox="1"/>
          <p:nvPr>
            <p:ph idx="3" type="subTitle"/>
          </p:nvPr>
        </p:nvSpPr>
        <p:spPr>
          <a:xfrm>
            <a:off x="4394378" y="1353193"/>
            <a:ext cx="2191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4" type="title"/>
          </p:nvPr>
        </p:nvSpPr>
        <p:spPr>
          <a:xfrm>
            <a:off x="2553517" y="3537175"/>
            <a:ext cx="219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3"/>
          <p:cNvSpPr txBox="1"/>
          <p:nvPr>
            <p:ph idx="5" type="subTitle"/>
          </p:nvPr>
        </p:nvSpPr>
        <p:spPr>
          <a:xfrm>
            <a:off x="2553517" y="4123700"/>
            <a:ext cx="2191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6" type="title"/>
          </p:nvPr>
        </p:nvSpPr>
        <p:spPr>
          <a:xfrm>
            <a:off x="6235251" y="3537175"/>
            <a:ext cx="219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3"/>
          <p:cNvSpPr txBox="1"/>
          <p:nvPr>
            <p:ph idx="7" type="subTitle"/>
          </p:nvPr>
        </p:nvSpPr>
        <p:spPr>
          <a:xfrm>
            <a:off x="6235251" y="4123700"/>
            <a:ext cx="2191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3"/>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5" name="Shape 135"/>
        <p:cNvGrpSpPr/>
        <p:nvPr/>
      </p:nvGrpSpPr>
      <p:grpSpPr>
        <a:xfrm>
          <a:off x="0" y="0"/>
          <a:ext cx="0" cy="0"/>
          <a:chOff x="0" y="0"/>
          <a:chExt cx="0" cy="0"/>
        </a:xfrm>
      </p:grpSpPr>
      <p:sp>
        <p:nvSpPr>
          <p:cNvPr id="136" name="Google Shape;136;p24"/>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a:off x="720000" y="175082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24"/>
          <p:cNvSpPr txBox="1"/>
          <p:nvPr>
            <p:ph idx="1" type="subTitle"/>
          </p:nvPr>
        </p:nvSpPr>
        <p:spPr>
          <a:xfrm>
            <a:off x="720000" y="2134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4"/>
          <p:cNvSpPr txBox="1"/>
          <p:nvPr>
            <p:ph idx="2" type="title"/>
          </p:nvPr>
        </p:nvSpPr>
        <p:spPr>
          <a:xfrm>
            <a:off x="3419269" y="175082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24"/>
          <p:cNvSpPr txBox="1"/>
          <p:nvPr>
            <p:ph idx="3" type="subTitle"/>
          </p:nvPr>
        </p:nvSpPr>
        <p:spPr>
          <a:xfrm>
            <a:off x="3419269" y="2134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4"/>
          <p:cNvSpPr txBox="1"/>
          <p:nvPr>
            <p:ph idx="4" type="title"/>
          </p:nvPr>
        </p:nvSpPr>
        <p:spPr>
          <a:xfrm>
            <a:off x="719975" y="373480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4"/>
          <p:cNvSpPr txBox="1"/>
          <p:nvPr>
            <p:ph idx="5" type="subTitle"/>
          </p:nvPr>
        </p:nvSpPr>
        <p:spPr>
          <a:xfrm>
            <a:off x="719975" y="412370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4"/>
          <p:cNvSpPr txBox="1"/>
          <p:nvPr>
            <p:ph idx="6" type="title"/>
          </p:nvPr>
        </p:nvSpPr>
        <p:spPr>
          <a:xfrm>
            <a:off x="3419244" y="373480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4"/>
          <p:cNvSpPr txBox="1"/>
          <p:nvPr>
            <p:ph idx="7" type="subTitle"/>
          </p:nvPr>
        </p:nvSpPr>
        <p:spPr>
          <a:xfrm>
            <a:off x="3419244" y="412370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4"/>
          <p:cNvSpPr txBox="1"/>
          <p:nvPr>
            <p:ph idx="8" type="title"/>
          </p:nvPr>
        </p:nvSpPr>
        <p:spPr>
          <a:xfrm>
            <a:off x="6118545" y="175082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4"/>
          <p:cNvSpPr txBox="1"/>
          <p:nvPr>
            <p:ph idx="9" type="subTitle"/>
          </p:nvPr>
        </p:nvSpPr>
        <p:spPr>
          <a:xfrm>
            <a:off x="6118545" y="2134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4"/>
          <p:cNvSpPr txBox="1"/>
          <p:nvPr>
            <p:ph idx="13" type="title"/>
          </p:nvPr>
        </p:nvSpPr>
        <p:spPr>
          <a:xfrm>
            <a:off x="6118520" y="373480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4"/>
          <p:cNvSpPr txBox="1"/>
          <p:nvPr>
            <p:ph idx="14" type="subTitle"/>
          </p:nvPr>
        </p:nvSpPr>
        <p:spPr>
          <a:xfrm>
            <a:off x="6118520" y="412370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4"/>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0" name="Shape 150"/>
        <p:cNvGrpSpPr/>
        <p:nvPr/>
      </p:nvGrpSpPr>
      <p:grpSpPr>
        <a:xfrm>
          <a:off x="0" y="0"/>
          <a:ext cx="0" cy="0"/>
          <a:chOff x="0" y="0"/>
          <a:chExt cx="0" cy="0"/>
        </a:xfrm>
      </p:grpSpPr>
      <p:sp>
        <p:nvSpPr>
          <p:cNvPr id="151" name="Google Shape;151;p25"/>
          <p:cNvSpPr/>
          <p:nvPr/>
        </p:nvSpPr>
        <p:spPr>
          <a:xfrm>
            <a:off x="0" y="8979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hasCustomPrompt="1" type="title"/>
          </p:nvPr>
        </p:nvSpPr>
        <p:spPr>
          <a:xfrm>
            <a:off x="715100" y="1227500"/>
            <a:ext cx="408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3" name="Google Shape;153;p25"/>
          <p:cNvSpPr txBox="1"/>
          <p:nvPr>
            <p:ph idx="1" type="subTitle"/>
          </p:nvPr>
        </p:nvSpPr>
        <p:spPr>
          <a:xfrm>
            <a:off x="715100" y="1933527"/>
            <a:ext cx="4082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5"/>
          <p:cNvSpPr txBox="1"/>
          <p:nvPr>
            <p:ph hasCustomPrompt="1" idx="2" type="title"/>
          </p:nvPr>
        </p:nvSpPr>
        <p:spPr>
          <a:xfrm>
            <a:off x="4346800" y="1227492"/>
            <a:ext cx="408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5" name="Google Shape;155;p25"/>
          <p:cNvSpPr txBox="1"/>
          <p:nvPr>
            <p:ph idx="3" type="subTitle"/>
          </p:nvPr>
        </p:nvSpPr>
        <p:spPr>
          <a:xfrm>
            <a:off x="4346800" y="1933520"/>
            <a:ext cx="4082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5"/>
          <p:cNvSpPr txBox="1"/>
          <p:nvPr>
            <p:ph hasCustomPrompt="1" idx="4" type="title"/>
          </p:nvPr>
        </p:nvSpPr>
        <p:spPr>
          <a:xfrm>
            <a:off x="2530950" y="2764772"/>
            <a:ext cx="408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7" name="Google Shape;157;p25"/>
          <p:cNvSpPr txBox="1"/>
          <p:nvPr>
            <p:ph idx="5" type="subTitle"/>
          </p:nvPr>
        </p:nvSpPr>
        <p:spPr>
          <a:xfrm>
            <a:off x="2530950" y="3470800"/>
            <a:ext cx="4082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8" name="Shape 158"/>
        <p:cNvGrpSpPr/>
        <p:nvPr/>
      </p:nvGrpSpPr>
      <p:grpSpPr>
        <a:xfrm>
          <a:off x="0" y="0"/>
          <a:ext cx="0" cy="0"/>
          <a:chOff x="0" y="0"/>
          <a:chExt cx="0" cy="0"/>
        </a:xfrm>
      </p:grpSpPr>
      <p:sp>
        <p:nvSpPr>
          <p:cNvPr id="159" name="Google Shape;159;p26"/>
          <p:cNvSpPr/>
          <p:nvPr/>
        </p:nvSpPr>
        <p:spPr>
          <a:xfrm>
            <a:off x="-1875" y="0"/>
            <a:ext cx="60138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type="ctrTitle"/>
          </p:nvPr>
        </p:nvSpPr>
        <p:spPr>
          <a:xfrm>
            <a:off x="719975" y="535000"/>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26"/>
          <p:cNvSpPr txBox="1"/>
          <p:nvPr>
            <p:ph idx="1" type="subTitle"/>
          </p:nvPr>
        </p:nvSpPr>
        <p:spPr>
          <a:xfrm>
            <a:off x="715100" y="1569725"/>
            <a:ext cx="4293900" cy="121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2" name="Google Shape;162;p26"/>
          <p:cNvSpPr txBox="1"/>
          <p:nvPr/>
        </p:nvSpPr>
        <p:spPr>
          <a:xfrm>
            <a:off x="719975" y="3537675"/>
            <a:ext cx="5363400" cy="50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Work Sans"/>
                <a:ea typeface="Work Sans"/>
                <a:cs typeface="Work Sans"/>
                <a:sym typeface="Work Sans"/>
              </a:rPr>
              <a:t>CREDITS: This presentation template was created by </a:t>
            </a:r>
            <a:r>
              <a:rPr b="1" lang="en" sz="1200">
                <a:solidFill>
                  <a:schemeClr val="lt1"/>
                </a:solidFill>
                <a:uFill>
                  <a:noFill/>
                </a:uFill>
                <a:latin typeface="Work Sans"/>
                <a:ea typeface="Work Sans"/>
                <a:cs typeface="Work Sans"/>
                <a:sym typeface="Work Sans"/>
                <a:hlinkClick r:id="rId2">
                  <a:extLst>
                    <a:ext uri="{A12FA001-AC4F-418D-AE19-62706E023703}">
                      <ahyp:hlinkClr val="tx"/>
                    </a:ext>
                  </a:extLst>
                </a:hlinkClick>
              </a:rPr>
              <a:t>Slidesgo</a:t>
            </a:r>
            <a:r>
              <a:rPr b="1" lang="en" sz="1200">
                <a:solidFill>
                  <a:schemeClr val="lt1"/>
                </a:solidFill>
                <a:latin typeface="Work Sans"/>
                <a:ea typeface="Work Sans"/>
                <a:cs typeface="Work Sans"/>
                <a:sym typeface="Work Sans"/>
              </a:rPr>
              <a:t>, </a:t>
            </a:r>
            <a:r>
              <a:rPr lang="en" sz="1200">
                <a:solidFill>
                  <a:schemeClr val="lt1"/>
                </a:solidFill>
                <a:latin typeface="Work Sans"/>
                <a:ea typeface="Work Sans"/>
                <a:cs typeface="Work Sans"/>
                <a:sym typeface="Work Sans"/>
              </a:rPr>
              <a:t>including icons by </a:t>
            </a:r>
            <a:r>
              <a:rPr b="1" lang="en" sz="1200">
                <a:solidFill>
                  <a:schemeClr val="lt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lt1"/>
                </a:solidFill>
                <a:latin typeface="Work Sans"/>
                <a:ea typeface="Work Sans"/>
                <a:cs typeface="Work Sans"/>
                <a:sym typeface="Work Sans"/>
              </a:rPr>
              <a:t> and infographics &amp; images by </a:t>
            </a:r>
            <a:r>
              <a:rPr b="1" lang="en" sz="1200">
                <a:solidFill>
                  <a:schemeClr val="lt1"/>
                </a:solidFill>
                <a:uFill>
                  <a:noFill/>
                </a:uFill>
                <a:latin typeface="Work Sans"/>
                <a:ea typeface="Work Sans"/>
                <a:cs typeface="Work Sans"/>
                <a:sym typeface="Work Sans"/>
                <a:hlinkClick r:id="rId4">
                  <a:extLst>
                    <a:ext uri="{A12FA001-AC4F-418D-AE19-62706E023703}">
                      <ahyp:hlinkClr val="tx"/>
                    </a:ext>
                  </a:extLst>
                </a:hlinkClick>
              </a:rPr>
              <a:t>Freepik</a:t>
            </a:r>
            <a:endParaRPr b="1" sz="1200">
              <a:solidFill>
                <a:schemeClr val="lt1"/>
              </a:solidFill>
              <a:latin typeface="Work Sans"/>
              <a:ea typeface="Work Sans"/>
              <a:cs typeface="Work Sans"/>
              <a:sym typeface="Work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3"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1875" y="0"/>
            <a:ext cx="59406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017725"/>
            <a:ext cx="7704000" cy="3551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 name="Google Shape;23;p5"/>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 name="Google Shape;24;p5"/>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6"/>
          <p:cNvSpPr/>
          <p:nvPr/>
        </p:nvSpPr>
        <p:spPr>
          <a:xfrm>
            <a:off x="0" y="1260800"/>
            <a:ext cx="9144000" cy="33477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a:off x="-1875" y="0"/>
            <a:ext cx="5615400" cy="51435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715100" y="789950"/>
            <a:ext cx="2768100" cy="8835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body"/>
          </p:nvPr>
        </p:nvSpPr>
        <p:spPr>
          <a:xfrm>
            <a:off x="715100" y="1875250"/>
            <a:ext cx="3856800" cy="25545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Font typeface="Anaheim"/>
              <a:buAutoNum type="arabicPeriod"/>
              <a:defRPr sz="1400">
                <a:solidFill>
                  <a:srgbClr val="434343"/>
                </a:solidFill>
              </a:defRPr>
            </a:lvl1pPr>
            <a:lvl2pPr indent="-317500" lvl="1" marL="914400" rtl="0">
              <a:lnSpc>
                <a:spcPct val="115000"/>
              </a:lnSpc>
              <a:spcBef>
                <a:spcPts val="0"/>
              </a:spcBef>
              <a:spcAft>
                <a:spcPts val="0"/>
              </a:spcAft>
              <a:buClr>
                <a:schemeClr val="dk2"/>
              </a:buClr>
              <a:buSzPts val="1400"/>
              <a:buFont typeface="Anaheim"/>
              <a:buAutoNum type="alphaLcPeriod"/>
              <a:defRPr>
                <a:solidFill>
                  <a:srgbClr val="434343"/>
                </a:solidFill>
              </a:defRPr>
            </a:lvl2pPr>
            <a:lvl3pPr indent="-317500" lvl="2" marL="1371600" rtl="0">
              <a:lnSpc>
                <a:spcPct val="115000"/>
              </a:lnSpc>
              <a:spcBef>
                <a:spcPts val="0"/>
              </a:spcBef>
              <a:spcAft>
                <a:spcPts val="0"/>
              </a:spcAft>
              <a:buClr>
                <a:schemeClr val="dk2"/>
              </a:buClr>
              <a:buSzPts val="1400"/>
              <a:buFont typeface="Anaheim"/>
              <a:buAutoNum type="romanLcPeriod"/>
              <a:defRPr>
                <a:solidFill>
                  <a:srgbClr val="434343"/>
                </a:solidFill>
              </a:defRPr>
            </a:lvl3pPr>
            <a:lvl4pPr indent="-317500" lvl="3" marL="1828800" rtl="0">
              <a:lnSpc>
                <a:spcPct val="115000"/>
              </a:lnSpc>
              <a:spcBef>
                <a:spcPts val="0"/>
              </a:spcBef>
              <a:spcAft>
                <a:spcPts val="0"/>
              </a:spcAft>
              <a:buClr>
                <a:schemeClr val="dk2"/>
              </a:buClr>
              <a:buSzPts val="1400"/>
              <a:buFont typeface="Anaheim"/>
              <a:buAutoNum type="arabicPeriod"/>
              <a:defRPr>
                <a:solidFill>
                  <a:srgbClr val="434343"/>
                </a:solidFill>
              </a:defRPr>
            </a:lvl4pPr>
            <a:lvl5pPr indent="-317500" lvl="4" marL="2286000" rtl="0">
              <a:lnSpc>
                <a:spcPct val="115000"/>
              </a:lnSpc>
              <a:spcBef>
                <a:spcPts val="0"/>
              </a:spcBef>
              <a:spcAft>
                <a:spcPts val="0"/>
              </a:spcAft>
              <a:buClr>
                <a:schemeClr val="dk2"/>
              </a:buClr>
              <a:buSzPts val="1400"/>
              <a:buFont typeface="Anaheim"/>
              <a:buAutoNum type="alphaLcPeriod"/>
              <a:defRPr>
                <a:solidFill>
                  <a:srgbClr val="434343"/>
                </a:solidFill>
              </a:defRPr>
            </a:lvl5pPr>
            <a:lvl6pPr indent="-317500" lvl="5" marL="2743200" rtl="0">
              <a:lnSpc>
                <a:spcPct val="115000"/>
              </a:lnSpc>
              <a:spcBef>
                <a:spcPts val="0"/>
              </a:spcBef>
              <a:spcAft>
                <a:spcPts val="0"/>
              </a:spcAft>
              <a:buClr>
                <a:schemeClr val="dk2"/>
              </a:buClr>
              <a:buSzPts val="1400"/>
              <a:buFont typeface="Anaheim"/>
              <a:buAutoNum type="romanLcPeriod"/>
              <a:defRPr>
                <a:solidFill>
                  <a:srgbClr val="434343"/>
                </a:solidFill>
              </a:defRPr>
            </a:lvl6pPr>
            <a:lvl7pPr indent="-317500" lvl="6" marL="3200400" rtl="0">
              <a:lnSpc>
                <a:spcPct val="115000"/>
              </a:lnSpc>
              <a:spcBef>
                <a:spcPts val="0"/>
              </a:spcBef>
              <a:spcAft>
                <a:spcPts val="0"/>
              </a:spcAft>
              <a:buClr>
                <a:schemeClr val="dk2"/>
              </a:buClr>
              <a:buSzPts val="1400"/>
              <a:buFont typeface="Anaheim"/>
              <a:buAutoNum type="arabicPeriod"/>
              <a:defRPr>
                <a:solidFill>
                  <a:srgbClr val="434343"/>
                </a:solidFill>
              </a:defRPr>
            </a:lvl7pPr>
            <a:lvl8pPr indent="-317500" lvl="7" marL="3657600" rtl="0">
              <a:lnSpc>
                <a:spcPct val="115000"/>
              </a:lnSpc>
              <a:spcBef>
                <a:spcPts val="0"/>
              </a:spcBef>
              <a:spcAft>
                <a:spcPts val="0"/>
              </a:spcAft>
              <a:buClr>
                <a:schemeClr val="dk2"/>
              </a:buClr>
              <a:buSzPts val="1400"/>
              <a:buFont typeface="Anaheim"/>
              <a:buAutoNum type="alphaLcPeriod"/>
              <a:defRPr>
                <a:solidFill>
                  <a:srgbClr val="434343"/>
                </a:solidFill>
              </a:defRPr>
            </a:lvl8pPr>
            <a:lvl9pPr indent="-317500" lvl="8" marL="4114800" rtl="0">
              <a:lnSpc>
                <a:spcPct val="115000"/>
              </a:lnSpc>
              <a:spcBef>
                <a:spcPts val="0"/>
              </a:spcBef>
              <a:spcAft>
                <a:spcPts val="0"/>
              </a:spcAft>
              <a:buClr>
                <a:schemeClr val="dk2"/>
              </a:buClr>
              <a:buSzPts val="1400"/>
              <a:buFont typeface="Anaheim"/>
              <a:buAutoNum type="romanLcPeriod"/>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p:nvPr/>
        </p:nvSpPr>
        <p:spPr>
          <a:xfrm>
            <a:off x="715050" y="1396900"/>
            <a:ext cx="7713900" cy="23499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txBox="1"/>
          <p:nvPr>
            <p:ph type="title"/>
          </p:nvPr>
        </p:nvSpPr>
        <p:spPr>
          <a:xfrm>
            <a:off x="715100" y="1719275"/>
            <a:ext cx="7713900" cy="170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50" y="952775"/>
            <a:ext cx="6153600" cy="3238200"/>
          </a:xfrm>
          <a:prstGeom prst="rect">
            <a:avLst/>
          </a:prstGeom>
          <a:solidFill>
            <a:srgbClr val="980000">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715100" y="1379713"/>
            <a:ext cx="4661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 type="subTitle"/>
          </p:nvPr>
        </p:nvSpPr>
        <p:spPr>
          <a:xfrm>
            <a:off x="715200" y="2221525"/>
            <a:ext cx="35901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type="title"/>
          </p:nvPr>
        </p:nvSpPr>
        <p:spPr>
          <a:xfrm>
            <a:off x="720000" y="535000"/>
            <a:ext cx="7704000" cy="4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indent="-317500" lvl="1" marL="9144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indent="-317500" lvl="2" marL="13716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indent="-317500" lvl="3" marL="18288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indent="-317500" lvl="4" marL="22860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indent="-317500" lvl="5" marL="27432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indent="-317500" lvl="6" marL="32004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indent="-317500" lvl="7" marL="36576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indent="-317500" lvl="8" marL="41148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datasets/zynicide/wine-reviews" TargetMode="External"/><Relationship Id="rId4" Type="http://schemas.openxmlformats.org/officeDocument/2006/relationships/hyperlink" Target="https://www.wineenthusiast.com/?utm_term=wine+enthusiast&amp;utm_campaign=%5BADL%5D+%5BSearch%5D+%5BBrand%5D+Highlander&amp;utm_medium=cpc&amp;adlclid=f25a64d40a5f1a0c69290742687134d4&amp;msclkid=f25a64d40a5f1a0c69290742687134d4&amp;utm_source=bing&amp;utm_content=Wine+Enthusiast+-+Highlan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winefolly.com/deep-dive/wine-tasting-terms-to-u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3880925" y="2075825"/>
            <a:ext cx="4737000" cy="145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Wine Review Analysis</a:t>
            </a:r>
            <a:endParaRPr/>
          </a:p>
        </p:txBody>
      </p:sp>
      <p:sp>
        <p:nvSpPr>
          <p:cNvPr id="169" name="Google Shape;169;p28"/>
          <p:cNvSpPr txBox="1"/>
          <p:nvPr>
            <p:ph idx="1" type="subTitle"/>
          </p:nvPr>
        </p:nvSpPr>
        <p:spPr>
          <a:xfrm>
            <a:off x="4069900" y="3864238"/>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Danielle Anderson, Eric Simon, Omar Solis, Tali Tesar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Price bins and fruit level/body scale</a:t>
            </a:r>
            <a:endParaRPr/>
          </a:p>
        </p:txBody>
      </p:sp>
      <p:pic>
        <p:nvPicPr>
          <p:cNvPr id="232" name="Google Shape;232;p37"/>
          <p:cNvPicPr preferRelativeResize="0"/>
          <p:nvPr/>
        </p:nvPicPr>
        <p:blipFill>
          <a:blip r:embed="rId3">
            <a:alphaModFix/>
          </a:blip>
          <a:stretch>
            <a:fillRect/>
          </a:stretch>
        </p:blipFill>
        <p:spPr>
          <a:xfrm>
            <a:off x="1224875" y="1096950"/>
            <a:ext cx="6316650" cy="3131125"/>
          </a:xfrm>
          <a:prstGeom prst="rect">
            <a:avLst/>
          </a:prstGeom>
          <a:noFill/>
          <a:ln>
            <a:noFill/>
          </a:ln>
        </p:spPr>
      </p:pic>
      <p:sp>
        <p:nvSpPr>
          <p:cNvPr id="233" name="Google Shape;233;p37"/>
          <p:cNvSpPr txBox="1"/>
          <p:nvPr/>
        </p:nvSpPr>
        <p:spPr>
          <a:xfrm>
            <a:off x="1260325" y="4307300"/>
            <a:ext cx="676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Work Sans"/>
                <a:ea typeface="Work Sans"/>
                <a:cs typeface="Work Sans"/>
                <a:sym typeface="Work Sans"/>
              </a:rPr>
              <a:t>Mean flavor profile value and body scale value show no meaningful difference at different price categories</a:t>
            </a:r>
            <a:endParaRPr>
              <a:solidFill>
                <a:schemeClr val="accent6"/>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Fruit Level and Body Profile vs Price</a:t>
            </a:r>
            <a:endParaRPr/>
          </a:p>
        </p:txBody>
      </p:sp>
      <p:pic>
        <p:nvPicPr>
          <p:cNvPr id="239" name="Google Shape;239;p38"/>
          <p:cNvPicPr preferRelativeResize="0"/>
          <p:nvPr/>
        </p:nvPicPr>
        <p:blipFill>
          <a:blip r:embed="rId3">
            <a:alphaModFix/>
          </a:blip>
          <a:stretch>
            <a:fillRect/>
          </a:stretch>
        </p:blipFill>
        <p:spPr>
          <a:xfrm>
            <a:off x="479375" y="1342050"/>
            <a:ext cx="3648200" cy="2736150"/>
          </a:xfrm>
          <a:prstGeom prst="rect">
            <a:avLst/>
          </a:prstGeom>
          <a:noFill/>
          <a:ln>
            <a:noFill/>
          </a:ln>
        </p:spPr>
      </p:pic>
      <p:pic>
        <p:nvPicPr>
          <p:cNvPr id="240" name="Google Shape;240;p38"/>
          <p:cNvPicPr preferRelativeResize="0"/>
          <p:nvPr/>
        </p:nvPicPr>
        <p:blipFill>
          <a:blip r:embed="rId4">
            <a:alphaModFix/>
          </a:blip>
          <a:stretch>
            <a:fillRect/>
          </a:stretch>
        </p:blipFill>
        <p:spPr>
          <a:xfrm>
            <a:off x="4873475" y="1342050"/>
            <a:ext cx="3648184" cy="2736150"/>
          </a:xfrm>
          <a:prstGeom prst="rect">
            <a:avLst/>
          </a:prstGeom>
          <a:noFill/>
          <a:ln>
            <a:noFill/>
          </a:ln>
        </p:spPr>
      </p:pic>
      <p:sp>
        <p:nvSpPr>
          <p:cNvPr id="241" name="Google Shape;241;p38"/>
          <p:cNvSpPr txBox="1"/>
          <p:nvPr/>
        </p:nvSpPr>
        <p:spPr>
          <a:xfrm>
            <a:off x="531525" y="4169325"/>
            <a:ext cx="354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Work Sans"/>
                <a:ea typeface="Work Sans"/>
                <a:cs typeface="Work Sans"/>
                <a:sym typeface="Work Sans"/>
              </a:rPr>
              <a:t>Generally appears that wines with more extreme flavor profiles are cheaper.</a:t>
            </a:r>
            <a:endParaRPr>
              <a:solidFill>
                <a:srgbClr val="FFFFFF"/>
              </a:solidFill>
              <a:latin typeface="Work Sans"/>
              <a:ea typeface="Work Sans"/>
              <a:cs typeface="Work Sans"/>
              <a:sym typeface="Work Sans"/>
            </a:endParaRPr>
          </a:p>
        </p:txBody>
      </p:sp>
      <p:sp>
        <p:nvSpPr>
          <p:cNvPr id="242" name="Google Shape;242;p38"/>
          <p:cNvSpPr txBox="1"/>
          <p:nvPr/>
        </p:nvSpPr>
        <p:spPr>
          <a:xfrm>
            <a:off x="5046800" y="4169325"/>
            <a:ext cx="330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Work Sans"/>
                <a:ea typeface="Work Sans"/>
                <a:cs typeface="Work Sans"/>
                <a:sym typeface="Work Sans"/>
              </a:rPr>
              <a:t>Generally appears that wines with more extreme body profiles are cheaper.</a:t>
            </a:r>
            <a:endParaRPr>
              <a:solidFill>
                <a:srgbClr val="FFFFFF"/>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13100" y="319650"/>
            <a:ext cx="7717800" cy="1106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fruit flavors are most prominent among wines from the countries with the fruitiest wines?</a:t>
            </a:r>
            <a:endParaRPr/>
          </a:p>
        </p:txBody>
      </p:sp>
      <p:sp>
        <p:nvSpPr>
          <p:cNvPr id="248" name="Google Shape;248;p39"/>
          <p:cNvSpPr txBox="1"/>
          <p:nvPr>
            <p:ph idx="1" type="subTitle"/>
          </p:nvPr>
        </p:nvSpPr>
        <p:spPr>
          <a:xfrm>
            <a:off x="715100" y="1426050"/>
            <a:ext cx="4044900" cy="322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 wrote up a script to comb through wine reviews and count instances of unique words.</a:t>
            </a:r>
            <a:endParaRPr/>
          </a:p>
          <a:p>
            <a:pPr indent="-317500" lvl="0" marL="457200" rtl="0" algn="l">
              <a:spcBef>
                <a:spcPts val="0"/>
              </a:spcBef>
              <a:spcAft>
                <a:spcPts val="0"/>
              </a:spcAft>
              <a:buSzPts val="1400"/>
              <a:buChar char="●"/>
            </a:pPr>
            <a:r>
              <a:rPr lang="en"/>
              <a:t>Unsurprisingly, I discovered that wine tasters talk a lot about fruit.</a:t>
            </a:r>
            <a:endParaRPr/>
          </a:p>
          <a:p>
            <a:pPr indent="-317500" lvl="0" marL="457200" rtl="0" algn="l">
              <a:spcBef>
                <a:spcPts val="0"/>
              </a:spcBef>
              <a:spcAft>
                <a:spcPts val="0"/>
              </a:spcAft>
              <a:buSzPts val="1400"/>
              <a:buChar char="●"/>
            </a:pPr>
            <a:r>
              <a:rPr lang="en"/>
              <a:t>I counted the number of times fruits were mentioned in each wine review and divided that by the number of wine reviews to get a sort of "average fruit per wine" number for each country of origin, which I've decided to call "Fruitiness."</a:t>
            </a:r>
            <a:endParaRPr/>
          </a:p>
          <a:p>
            <a:pPr indent="-317500" lvl="0" marL="457200" rtl="0" algn="l">
              <a:spcBef>
                <a:spcPts val="0"/>
              </a:spcBef>
              <a:spcAft>
                <a:spcPts val="0"/>
              </a:spcAft>
              <a:buSzPts val="1400"/>
              <a:buChar char="●"/>
            </a:pPr>
            <a:r>
              <a:rPr lang="en"/>
              <a:t>Which countries of origin are responsible for which fruit flavors in their wine?</a:t>
            </a:r>
            <a:endParaRPr/>
          </a:p>
        </p:txBody>
      </p:sp>
      <p:sp>
        <p:nvSpPr>
          <p:cNvPr id="249" name="Google Shape;249;p39"/>
          <p:cNvSpPr/>
          <p:nvPr/>
        </p:nvSpPr>
        <p:spPr>
          <a:xfrm>
            <a:off x="4923275" y="1783175"/>
            <a:ext cx="3800700" cy="22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9"/>
          <p:cNvPicPr preferRelativeResize="0"/>
          <p:nvPr/>
        </p:nvPicPr>
        <p:blipFill>
          <a:blip r:embed="rId3">
            <a:alphaModFix/>
          </a:blip>
          <a:stretch>
            <a:fillRect/>
          </a:stretch>
        </p:blipFill>
        <p:spPr>
          <a:xfrm>
            <a:off x="4760000" y="1713450"/>
            <a:ext cx="4079200" cy="229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idx="3" type="subTitle"/>
          </p:nvPr>
        </p:nvSpPr>
        <p:spPr>
          <a:xfrm>
            <a:off x="1290763" y="3636566"/>
            <a:ext cx="29076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Features berry notes</a:t>
            </a:r>
            <a:endParaRPr/>
          </a:p>
          <a:p>
            <a:pPr indent="-317500" lvl="0" marL="457200" rtl="0" algn="l">
              <a:spcBef>
                <a:spcPts val="0"/>
              </a:spcBef>
              <a:spcAft>
                <a:spcPts val="0"/>
              </a:spcAft>
              <a:buSzPts val="1400"/>
              <a:buChar char="●"/>
            </a:pPr>
            <a:r>
              <a:rPr lang="en"/>
              <a:t>Cherry also common</a:t>
            </a:r>
            <a:endParaRPr/>
          </a:p>
        </p:txBody>
      </p:sp>
      <p:sp>
        <p:nvSpPr>
          <p:cNvPr id="256" name="Google Shape;256;p40"/>
          <p:cNvSpPr txBox="1"/>
          <p:nvPr>
            <p:ph type="title"/>
          </p:nvPr>
        </p:nvSpPr>
        <p:spPr>
          <a:xfrm>
            <a:off x="720000" y="445025"/>
            <a:ext cx="77040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Top flavors for the countries with the fruitiest wine</a:t>
            </a:r>
            <a:endParaRPr/>
          </a:p>
        </p:txBody>
      </p:sp>
      <p:sp>
        <p:nvSpPr>
          <p:cNvPr id="257" name="Google Shape;257;p40"/>
          <p:cNvSpPr txBox="1"/>
          <p:nvPr>
            <p:ph idx="1" type="subTitle"/>
          </p:nvPr>
        </p:nvSpPr>
        <p:spPr>
          <a:xfrm>
            <a:off x="1290763" y="3144788"/>
            <a:ext cx="2907600" cy="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Israel</a:t>
            </a:r>
            <a:endParaRPr sz="1500"/>
          </a:p>
        </p:txBody>
      </p:sp>
      <p:sp>
        <p:nvSpPr>
          <p:cNvPr id="258" name="Google Shape;258;p40"/>
          <p:cNvSpPr txBox="1"/>
          <p:nvPr>
            <p:ph idx="2" type="subTitle"/>
          </p:nvPr>
        </p:nvSpPr>
        <p:spPr>
          <a:xfrm>
            <a:off x="4945638" y="3144788"/>
            <a:ext cx="2907600" cy="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Bulgaria</a:t>
            </a:r>
            <a:endParaRPr/>
          </a:p>
        </p:txBody>
      </p:sp>
      <p:sp>
        <p:nvSpPr>
          <p:cNvPr id="259" name="Google Shape;259;p40"/>
          <p:cNvSpPr txBox="1"/>
          <p:nvPr>
            <p:ph idx="4" type="subTitle"/>
          </p:nvPr>
        </p:nvSpPr>
        <p:spPr>
          <a:xfrm>
            <a:off x="4945638" y="3636566"/>
            <a:ext cx="29076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Stone fruits dominant</a:t>
            </a:r>
            <a:endParaRPr/>
          </a:p>
          <a:p>
            <a:pPr indent="-317500" lvl="0" marL="457200" rtl="0" algn="l">
              <a:spcBef>
                <a:spcPts val="0"/>
              </a:spcBef>
              <a:spcAft>
                <a:spcPts val="0"/>
              </a:spcAft>
              <a:buSzPts val="1400"/>
              <a:buChar char="●"/>
            </a:pPr>
            <a:r>
              <a:rPr lang="en"/>
              <a:t>Lemon!?</a:t>
            </a:r>
            <a:endParaRPr/>
          </a:p>
        </p:txBody>
      </p:sp>
      <p:sp>
        <p:nvSpPr>
          <p:cNvPr id="260" name="Google Shape;260;p40"/>
          <p:cNvSpPr/>
          <p:nvPr/>
        </p:nvSpPr>
        <p:spPr>
          <a:xfrm>
            <a:off x="1852975" y="1060350"/>
            <a:ext cx="1783200" cy="18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40"/>
          <p:cNvPicPr preferRelativeResize="0"/>
          <p:nvPr/>
        </p:nvPicPr>
        <p:blipFill>
          <a:blip r:embed="rId3">
            <a:alphaModFix/>
          </a:blip>
          <a:stretch>
            <a:fillRect/>
          </a:stretch>
        </p:blipFill>
        <p:spPr>
          <a:xfrm>
            <a:off x="1676288" y="936013"/>
            <a:ext cx="2136574" cy="2136574"/>
          </a:xfrm>
          <a:prstGeom prst="rect">
            <a:avLst/>
          </a:prstGeom>
          <a:noFill/>
          <a:ln>
            <a:noFill/>
          </a:ln>
        </p:spPr>
      </p:pic>
      <p:sp>
        <p:nvSpPr>
          <p:cNvPr id="262" name="Google Shape;262;p40"/>
          <p:cNvSpPr/>
          <p:nvPr/>
        </p:nvSpPr>
        <p:spPr>
          <a:xfrm>
            <a:off x="5507850" y="1060350"/>
            <a:ext cx="1783200" cy="18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0"/>
          <p:cNvPicPr preferRelativeResize="0"/>
          <p:nvPr/>
        </p:nvPicPr>
        <p:blipFill>
          <a:blip r:embed="rId4">
            <a:alphaModFix/>
          </a:blip>
          <a:stretch>
            <a:fillRect/>
          </a:stretch>
        </p:blipFill>
        <p:spPr>
          <a:xfrm>
            <a:off x="5331175" y="936025"/>
            <a:ext cx="2136551" cy="2136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idx="3" type="subTitle"/>
          </p:nvPr>
        </p:nvSpPr>
        <p:spPr>
          <a:xfrm>
            <a:off x="1250350" y="3636575"/>
            <a:ext cx="29481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Diversity of fruits</a:t>
            </a:r>
            <a:endParaRPr/>
          </a:p>
          <a:p>
            <a:pPr indent="-317500" lvl="0" marL="457200" rtl="0" algn="l">
              <a:spcBef>
                <a:spcPts val="0"/>
              </a:spcBef>
              <a:spcAft>
                <a:spcPts val="0"/>
              </a:spcAft>
              <a:buSzPts val="1400"/>
              <a:buChar char="●"/>
            </a:pPr>
            <a:r>
              <a:rPr lang="en"/>
              <a:t>Pomes unusually common</a:t>
            </a:r>
            <a:endParaRPr/>
          </a:p>
        </p:txBody>
      </p:sp>
      <p:sp>
        <p:nvSpPr>
          <p:cNvPr id="269" name="Google Shape;269;p41"/>
          <p:cNvSpPr txBox="1"/>
          <p:nvPr>
            <p:ph type="title"/>
          </p:nvPr>
        </p:nvSpPr>
        <p:spPr>
          <a:xfrm>
            <a:off x="720000" y="445025"/>
            <a:ext cx="77040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Top flavors for the countries with the fruitiest wine</a:t>
            </a:r>
            <a:endParaRPr/>
          </a:p>
        </p:txBody>
      </p:sp>
      <p:sp>
        <p:nvSpPr>
          <p:cNvPr id="270" name="Google Shape;270;p41"/>
          <p:cNvSpPr txBox="1"/>
          <p:nvPr>
            <p:ph idx="1" type="subTitle"/>
          </p:nvPr>
        </p:nvSpPr>
        <p:spPr>
          <a:xfrm>
            <a:off x="1290763" y="3144788"/>
            <a:ext cx="2907600" cy="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Hungary</a:t>
            </a:r>
            <a:endParaRPr sz="1500"/>
          </a:p>
        </p:txBody>
      </p:sp>
      <p:sp>
        <p:nvSpPr>
          <p:cNvPr id="271" name="Google Shape;271;p41"/>
          <p:cNvSpPr txBox="1"/>
          <p:nvPr>
            <p:ph idx="2" type="subTitle"/>
          </p:nvPr>
        </p:nvSpPr>
        <p:spPr>
          <a:xfrm>
            <a:off x="4945638" y="3144788"/>
            <a:ext cx="2907600" cy="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Germany</a:t>
            </a:r>
            <a:endParaRPr/>
          </a:p>
        </p:txBody>
      </p:sp>
      <p:sp>
        <p:nvSpPr>
          <p:cNvPr id="272" name="Google Shape;272;p41"/>
          <p:cNvSpPr txBox="1"/>
          <p:nvPr>
            <p:ph idx="4" type="subTitle"/>
          </p:nvPr>
        </p:nvSpPr>
        <p:spPr>
          <a:xfrm>
            <a:off x="4945650" y="3636575"/>
            <a:ext cx="3181500" cy="7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Citrus reigns supreme</a:t>
            </a:r>
            <a:endParaRPr/>
          </a:p>
          <a:p>
            <a:pPr indent="-317500" lvl="0" marL="457200" rtl="0" algn="l">
              <a:spcBef>
                <a:spcPts val="0"/>
              </a:spcBef>
              <a:spcAft>
                <a:spcPts val="0"/>
              </a:spcAft>
              <a:buSzPts val="1400"/>
              <a:buChar char="●"/>
            </a:pPr>
            <a:r>
              <a:rPr lang="en"/>
              <a:t>Peach, but not other drupes</a:t>
            </a:r>
            <a:endParaRPr/>
          </a:p>
        </p:txBody>
      </p:sp>
      <p:sp>
        <p:nvSpPr>
          <p:cNvPr id="273" name="Google Shape;273;p41"/>
          <p:cNvSpPr/>
          <p:nvPr/>
        </p:nvSpPr>
        <p:spPr>
          <a:xfrm>
            <a:off x="1852975" y="1060350"/>
            <a:ext cx="1783200" cy="18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5507850" y="1060350"/>
            <a:ext cx="1783200" cy="18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41"/>
          <p:cNvPicPr preferRelativeResize="0"/>
          <p:nvPr/>
        </p:nvPicPr>
        <p:blipFill>
          <a:blip r:embed="rId3">
            <a:alphaModFix/>
          </a:blip>
          <a:stretch>
            <a:fillRect/>
          </a:stretch>
        </p:blipFill>
        <p:spPr>
          <a:xfrm>
            <a:off x="1656125" y="936025"/>
            <a:ext cx="2136551" cy="2136551"/>
          </a:xfrm>
          <a:prstGeom prst="rect">
            <a:avLst/>
          </a:prstGeom>
          <a:noFill/>
          <a:ln>
            <a:noFill/>
          </a:ln>
        </p:spPr>
      </p:pic>
      <p:pic>
        <p:nvPicPr>
          <p:cNvPr id="276" name="Google Shape;276;p41"/>
          <p:cNvPicPr preferRelativeResize="0"/>
          <p:nvPr/>
        </p:nvPicPr>
        <p:blipFill>
          <a:blip r:embed="rId4">
            <a:alphaModFix/>
          </a:blip>
          <a:stretch>
            <a:fillRect/>
          </a:stretch>
        </p:blipFill>
        <p:spPr>
          <a:xfrm>
            <a:off x="5331176" y="936025"/>
            <a:ext cx="2136551" cy="2136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 type="subTitle"/>
          </p:nvPr>
        </p:nvSpPr>
        <p:spPr>
          <a:xfrm>
            <a:off x="1833700" y="1449275"/>
            <a:ext cx="5476500" cy="2898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 sz="3600"/>
              <a:t>Israel: Berries</a:t>
            </a:r>
            <a:endParaRPr sz="3600"/>
          </a:p>
          <a:p>
            <a:pPr indent="-457200" lvl="0" marL="457200" rtl="0" algn="l">
              <a:spcBef>
                <a:spcPts val="0"/>
              </a:spcBef>
              <a:spcAft>
                <a:spcPts val="0"/>
              </a:spcAft>
              <a:buSzPts val="3600"/>
              <a:buChar char="●"/>
            </a:pPr>
            <a:r>
              <a:rPr lang="en" sz="3600"/>
              <a:t>Bulgaria: Stone Fruits</a:t>
            </a:r>
            <a:endParaRPr sz="3600"/>
          </a:p>
          <a:p>
            <a:pPr indent="-457200" lvl="0" marL="457200" rtl="0" algn="l">
              <a:spcBef>
                <a:spcPts val="0"/>
              </a:spcBef>
              <a:spcAft>
                <a:spcPts val="0"/>
              </a:spcAft>
              <a:buSzPts val="3600"/>
              <a:buChar char="●"/>
            </a:pPr>
            <a:r>
              <a:rPr lang="en" sz="3600"/>
              <a:t>Hungary: Variety</a:t>
            </a:r>
            <a:endParaRPr sz="3600"/>
          </a:p>
          <a:p>
            <a:pPr indent="-457200" lvl="0" marL="457200" rtl="0" algn="l">
              <a:spcBef>
                <a:spcPts val="0"/>
              </a:spcBef>
              <a:spcAft>
                <a:spcPts val="0"/>
              </a:spcAft>
              <a:buSzPts val="3600"/>
              <a:buChar char="●"/>
            </a:pPr>
            <a:r>
              <a:rPr lang="en" sz="3600"/>
              <a:t>Germany: Citrus</a:t>
            </a:r>
            <a:endParaRPr sz="3600"/>
          </a:p>
        </p:txBody>
      </p:sp>
      <p:sp>
        <p:nvSpPr>
          <p:cNvPr id="282" name="Google Shape;282;p42"/>
          <p:cNvSpPr txBox="1"/>
          <p:nvPr>
            <p:ph type="title"/>
          </p:nvPr>
        </p:nvSpPr>
        <p:spPr>
          <a:xfrm>
            <a:off x="1682775" y="208800"/>
            <a:ext cx="5778600" cy="10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Flavor Summary</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 on Overall analysis</a:t>
            </a:r>
            <a:endParaRPr/>
          </a:p>
        </p:txBody>
      </p:sp>
      <p:sp>
        <p:nvSpPr>
          <p:cNvPr id="288" name="Google Shape;288;p43"/>
          <p:cNvSpPr txBox="1"/>
          <p:nvPr/>
        </p:nvSpPr>
        <p:spPr>
          <a:xfrm>
            <a:off x="585875" y="1389775"/>
            <a:ext cx="67785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Great wine is possible to purchase for as little as $4</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Spending over $43 on wine is generally not worth it as scoring in the $26 to $42 range is </a:t>
            </a:r>
            <a:r>
              <a:rPr lang="en">
                <a:solidFill>
                  <a:schemeClr val="lt1"/>
                </a:solidFill>
                <a:latin typeface="Work Sans"/>
                <a:ea typeface="Work Sans"/>
                <a:cs typeface="Work Sans"/>
                <a:sym typeface="Work Sans"/>
              </a:rPr>
              <a:t>comparable </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The top 5 highest scored countries are England(91.22), India(90.22), Austria(90.20), Germany(</a:t>
            </a:r>
            <a:r>
              <a:rPr lang="en">
                <a:solidFill>
                  <a:schemeClr val="lt1"/>
                </a:solidFill>
                <a:latin typeface="Work Sans"/>
                <a:ea typeface="Work Sans"/>
                <a:cs typeface="Work Sans"/>
                <a:sym typeface="Work Sans"/>
              </a:rPr>
              <a:t>89.84)</a:t>
            </a:r>
            <a:r>
              <a:rPr lang="en">
                <a:solidFill>
                  <a:schemeClr val="lt1"/>
                </a:solidFill>
                <a:latin typeface="Work Sans"/>
                <a:ea typeface="Work Sans"/>
                <a:cs typeface="Work Sans"/>
                <a:sym typeface="Work Sans"/>
              </a:rPr>
              <a:t>, and Canada(89.37).</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Top 5 most expensive countries Switzerland(85.29), England(51.68), Germany(42.45), Italy(41.61), and France(41.19)</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No significant difference mean in flavor profile value and body scale value for different price levels</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Appears that the most wines extreme in flavor or body are generally the cheapest</a:t>
            </a:r>
            <a:endParaRPr>
              <a:solidFill>
                <a:schemeClr val="lt1"/>
              </a:solidFill>
              <a:latin typeface="Work Sans"/>
              <a:ea typeface="Work Sans"/>
              <a:cs typeface="Work Sans"/>
              <a:sym typeface="Work Sans"/>
            </a:endParaRPr>
          </a:p>
          <a:p>
            <a:pPr indent="-317500" lvl="0" marL="457200" rtl="0" algn="l">
              <a:spcBef>
                <a:spcPts val="0"/>
              </a:spcBef>
              <a:spcAft>
                <a:spcPts val="0"/>
              </a:spcAft>
              <a:buClr>
                <a:schemeClr val="lt1"/>
              </a:buClr>
              <a:buSzPts val="1400"/>
              <a:buFont typeface="Work Sans"/>
              <a:buChar char="●"/>
            </a:pPr>
            <a:r>
              <a:rPr lang="en">
                <a:solidFill>
                  <a:schemeClr val="lt1"/>
                </a:solidFill>
                <a:latin typeface="Work Sans"/>
                <a:ea typeface="Work Sans"/>
                <a:cs typeface="Work Sans"/>
                <a:sym typeface="Work Sans"/>
              </a:rPr>
              <a:t>If you want berry flavors, import from Israel. If you're more into stone fruits, you could honestly shop anywhere, but they're the most common in Bulgaria. If citrus is your thing, check out German wine. If you're open to a variety of fruity experiences, check out Hungarian wine.</a:t>
            </a:r>
            <a:endParaRPr>
              <a:solidFill>
                <a:schemeClr val="lt1"/>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175" name="Google Shape;175;p29"/>
          <p:cNvSpPr txBox="1"/>
          <p:nvPr/>
        </p:nvSpPr>
        <p:spPr>
          <a:xfrm>
            <a:off x="588300" y="1428750"/>
            <a:ext cx="7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Work Sans"/>
                <a:ea typeface="Work Sans"/>
                <a:cs typeface="Work Sans"/>
                <a:sym typeface="Work Sans"/>
              </a:rPr>
              <a:t>Retrieved from: </a:t>
            </a:r>
            <a:r>
              <a:rPr lang="en" u="sng">
                <a:solidFill>
                  <a:schemeClr val="hlink"/>
                </a:solidFill>
                <a:latin typeface="Work Sans"/>
                <a:ea typeface="Work Sans"/>
                <a:cs typeface="Work Sans"/>
                <a:sym typeface="Work Sans"/>
                <a:hlinkClick r:id="rId3"/>
              </a:rPr>
              <a:t>https://www.kaggle.com/datasets/zynicide/wine-reviews</a:t>
            </a:r>
            <a:r>
              <a:rPr lang="en">
                <a:solidFill>
                  <a:schemeClr val="lt1"/>
                </a:solidFill>
                <a:latin typeface="Work Sans"/>
                <a:ea typeface="Work Sans"/>
                <a:cs typeface="Work Sans"/>
                <a:sym typeface="Work Sans"/>
              </a:rPr>
              <a:t> </a:t>
            </a:r>
            <a:endParaRPr>
              <a:solidFill>
                <a:schemeClr val="lt1"/>
              </a:solidFill>
              <a:latin typeface="Work Sans"/>
              <a:ea typeface="Work Sans"/>
              <a:cs typeface="Work Sans"/>
              <a:sym typeface="Work Sans"/>
            </a:endParaRPr>
          </a:p>
        </p:txBody>
      </p:sp>
      <p:sp>
        <p:nvSpPr>
          <p:cNvPr id="176" name="Google Shape;176;p29"/>
          <p:cNvSpPr txBox="1"/>
          <p:nvPr/>
        </p:nvSpPr>
        <p:spPr>
          <a:xfrm>
            <a:off x="588300" y="2126325"/>
            <a:ext cx="642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Work Sans"/>
                <a:ea typeface="Work Sans"/>
                <a:cs typeface="Work Sans"/>
                <a:sym typeface="Work Sans"/>
              </a:rPr>
              <a:t>Originally from Wine Enthusiast Catalog: </a:t>
            </a:r>
            <a:endParaRPr>
              <a:solidFill>
                <a:srgbClr val="FFFFFF"/>
              </a:solidFill>
              <a:latin typeface="Work Sans"/>
              <a:ea typeface="Work Sans"/>
              <a:cs typeface="Work Sans"/>
              <a:sym typeface="Work Sans"/>
            </a:endParaRPr>
          </a:p>
          <a:p>
            <a:pPr indent="0" lvl="0" marL="0" rtl="0" algn="l">
              <a:spcBef>
                <a:spcPts val="0"/>
              </a:spcBef>
              <a:spcAft>
                <a:spcPts val="0"/>
              </a:spcAft>
              <a:buNone/>
            </a:pPr>
            <a:r>
              <a:rPr lang="en" u="sng">
                <a:solidFill>
                  <a:schemeClr val="hlink"/>
                </a:solidFill>
                <a:latin typeface="Work Sans"/>
                <a:ea typeface="Work Sans"/>
                <a:cs typeface="Work Sans"/>
                <a:sym typeface="Work Sans"/>
                <a:hlinkClick r:id="rId4"/>
              </a:rPr>
              <a:t>https://www.wineenthusiast.com</a:t>
            </a:r>
            <a:endParaRPr>
              <a:solidFill>
                <a:srgbClr val="FFFFFF"/>
              </a:solidFill>
              <a:latin typeface="Work Sans"/>
              <a:ea typeface="Work Sans"/>
              <a:cs typeface="Work Sans"/>
              <a:sym typeface="Work Sans"/>
            </a:endParaRPr>
          </a:p>
          <a:p>
            <a:pPr indent="0" lvl="0" marL="0" rtl="0" algn="l">
              <a:spcBef>
                <a:spcPts val="0"/>
              </a:spcBef>
              <a:spcAft>
                <a:spcPts val="0"/>
              </a:spcAft>
              <a:buNone/>
            </a:pPr>
            <a:r>
              <a:rPr lang="en">
                <a:solidFill>
                  <a:srgbClr val="FFFFFF"/>
                </a:solidFill>
                <a:latin typeface="Work Sans"/>
                <a:ea typeface="Work Sans"/>
                <a:cs typeface="Work Sans"/>
                <a:sym typeface="Work Sans"/>
              </a:rPr>
              <a:t>Collected November, 2017</a:t>
            </a:r>
            <a:endParaRPr>
              <a:solidFill>
                <a:srgbClr val="FFFFFF"/>
              </a:solidFill>
              <a:latin typeface="Work Sans"/>
              <a:ea typeface="Work Sans"/>
              <a:cs typeface="Work Sans"/>
              <a:sym typeface="Work Sans"/>
            </a:endParaRPr>
          </a:p>
        </p:txBody>
      </p:sp>
      <p:sp>
        <p:nvSpPr>
          <p:cNvPr id="177" name="Google Shape;177;p29"/>
          <p:cNvSpPr txBox="1"/>
          <p:nvPr/>
        </p:nvSpPr>
        <p:spPr>
          <a:xfrm>
            <a:off x="588300" y="3255000"/>
            <a:ext cx="56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Work Sans"/>
                <a:ea typeface="Work Sans"/>
                <a:cs typeface="Work Sans"/>
                <a:sym typeface="Work Sans"/>
              </a:rPr>
              <a:t>Contains approximately 130,000 different wines, including a review of each </a:t>
            </a:r>
            <a:endParaRPr>
              <a:solidFill>
                <a:schemeClr val="lt1"/>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to be </a:t>
            </a:r>
            <a:r>
              <a:rPr lang="en"/>
              <a:t>Answered</a:t>
            </a:r>
            <a:r>
              <a:rPr lang="en"/>
              <a:t> </a:t>
            </a:r>
            <a:endParaRPr/>
          </a:p>
        </p:txBody>
      </p:sp>
      <p:sp>
        <p:nvSpPr>
          <p:cNvPr id="183" name="Google Shape;183;p30"/>
          <p:cNvSpPr txBox="1"/>
          <p:nvPr/>
        </p:nvSpPr>
        <p:spPr>
          <a:xfrm>
            <a:off x="326575" y="1632850"/>
            <a:ext cx="77742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What wine has the best value (highest rating for lowest price)?</a:t>
            </a:r>
            <a:endParaRPr sz="17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lt1"/>
              </a:solidFill>
              <a:latin typeface="Work Sans"/>
              <a:ea typeface="Work Sans"/>
              <a:cs typeface="Work Sans"/>
              <a:sym typeface="Work Sans"/>
            </a:endParaRPr>
          </a:p>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What countries produce the highest quality and highest price wines?</a:t>
            </a:r>
            <a:endParaRPr sz="17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lt1"/>
              </a:solidFill>
              <a:latin typeface="Work Sans"/>
              <a:ea typeface="Work Sans"/>
              <a:cs typeface="Work Sans"/>
              <a:sym typeface="Work Sans"/>
            </a:endParaRPr>
          </a:p>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What are the different ways in which wine can be described and how do these descriptions affect price?</a:t>
            </a:r>
            <a:endParaRPr sz="17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lt1"/>
              </a:solidFill>
              <a:latin typeface="Work Sans"/>
              <a:ea typeface="Work Sans"/>
              <a:cs typeface="Work Sans"/>
              <a:sym typeface="Work Sans"/>
            </a:endParaRPr>
          </a:p>
          <a:p>
            <a:pPr indent="-336550" lvl="0" marL="457200" rtl="0" algn="l">
              <a:spcBef>
                <a:spcPts val="0"/>
              </a:spcBef>
              <a:spcAft>
                <a:spcPts val="0"/>
              </a:spcAft>
              <a:buClr>
                <a:schemeClr val="lt1"/>
              </a:buClr>
              <a:buSzPts val="1700"/>
              <a:buFont typeface="Work Sans"/>
              <a:buChar char="-"/>
            </a:pPr>
            <a:r>
              <a:rPr lang="en" sz="1700">
                <a:solidFill>
                  <a:schemeClr val="lt1"/>
                </a:solidFill>
                <a:latin typeface="Work Sans"/>
                <a:ea typeface="Work Sans"/>
                <a:cs typeface="Work Sans"/>
                <a:sym typeface="Work Sans"/>
              </a:rPr>
              <a:t>What different names of fruits are used most commonly in reviews in general and by country?</a:t>
            </a:r>
            <a:endParaRPr sz="1700">
              <a:solidFill>
                <a:schemeClr val="lt1"/>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1" type="subTitle"/>
          </p:nvPr>
        </p:nvSpPr>
        <p:spPr>
          <a:xfrm>
            <a:off x="6740225" y="164475"/>
            <a:ext cx="2907600" cy="9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Value Score </a:t>
            </a:r>
            <a:r>
              <a:rPr lang="en" sz="1600"/>
              <a:t>= (Points+Price)/Price</a:t>
            </a:r>
            <a:endParaRPr sz="1600"/>
          </a:p>
        </p:txBody>
      </p:sp>
      <p:sp>
        <p:nvSpPr>
          <p:cNvPr id="189" name="Google Shape;189;p31"/>
          <p:cNvSpPr txBox="1"/>
          <p:nvPr>
            <p:ph type="title"/>
          </p:nvPr>
        </p:nvSpPr>
        <p:spPr>
          <a:xfrm>
            <a:off x="942875" y="29475"/>
            <a:ext cx="3177300" cy="12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value wines (By Price Point)</a:t>
            </a:r>
            <a:endParaRPr/>
          </a:p>
        </p:txBody>
      </p:sp>
      <p:sp>
        <p:nvSpPr>
          <p:cNvPr id="190" name="Google Shape;190;p31"/>
          <p:cNvSpPr txBox="1"/>
          <p:nvPr>
            <p:ph idx="1" type="subTitle"/>
          </p:nvPr>
        </p:nvSpPr>
        <p:spPr>
          <a:xfrm>
            <a:off x="6508650" y="958625"/>
            <a:ext cx="3079200" cy="110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Low Cost (&lt;$17</a:t>
            </a:r>
            <a:endParaRPr/>
          </a:p>
          <a:p>
            <a:pPr indent="-317500" lvl="0" marL="457200" rtl="0" algn="l">
              <a:spcBef>
                <a:spcPts val="0"/>
              </a:spcBef>
              <a:spcAft>
                <a:spcPts val="0"/>
              </a:spcAft>
              <a:buSzPts val="1400"/>
              <a:buChar char="●"/>
            </a:pPr>
            <a:r>
              <a:rPr lang="en"/>
              <a:t>Medium Cost ($18-$25)</a:t>
            </a:r>
            <a:endParaRPr/>
          </a:p>
          <a:p>
            <a:pPr indent="-317500" lvl="0" marL="457200" rtl="0" algn="l">
              <a:spcBef>
                <a:spcPts val="0"/>
              </a:spcBef>
              <a:spcAft>
                <a:spcPts val="0"/>
              </a:spcAft>
              <a:buSzPts val="1400"/>
              <a:buChar char="●"/>
            </a:pPr>
            <a:r>
              <a:rPr lang="en"/>
              <a:t>High Cost ($26-$42)</a:t>
            </a:r>
            <a:endParaRPr/>
          </a:p>
          <a:p>
            <a:pPr indent="-317500" lvl="0" marL="457200" rtl="0" algn="l">
              <a:spcBef>
                <a:spcPts val="0"/>
              </a:spcBef>
              <a:spcAft>
                <a:spcPts val="0"/>
              </a:spcAft>
              <a:buSzPts val="1400"/>
              <a:buChar char="●"/>
            </a:pPr>
            <a:r>
              <a:rPr lang="en"/>
              <a:t>Splurge Cost ($43-$100)</a:t>
            </a:r>
            <a:endParaRPr/>
          </a:p>
        </p:txBody>
      </p:sp>
      <p:pic>
        <p:nvPicPr>
          <p:cNvPr id="191" name="Google Shape;191;p31"/>
          <p:cNvPicPr preferRelativeResize="0"/>
          <p:nvPr/>
        </p:nvPicPr>
        <p:blipFill>
          <a:blip r:embed="rId3">
            <a:alphaModFix/>
          </a:blip>
          <a:stretch>
            <a:fillRect/>
          </a:stretch>
        </p:blipFill>
        <p:spPr>
          <a:xfrm>
            <a:off x="64900" y="1156575"/>
            <a:ext cx="6611301" cy="3661276"/>
          </a:xfrm>
          <a:prstGeom prst="rect">
            <a:avLst/>
          </a:prstGeom>
          <a:noFill/>
          <a:ln>
            <a:noFill/>
          </a:ln>
        </p:spPr>
      </p:pic>
      <p:sp>
        <p:nvSpPr>
          <p:cNvPr id="192" name="Google Shape;192;p31"/>
          <p:cNvSpPr txBox="1"/>
          <p:nvPr>
            <p:ph idx="1" type="subTitle"/>
          </p:nvPr>
        </p:nvSpPr>
        <p:spPr>
          <a:xfrm>
            <a:off x="6654425" y="2143950"/>
            <a:ext cx="3079200" cy="1104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Wine ratings:</a:t>
            </a:r>
            <a:endParaRPr b="1"/>
          </a:p>
          <a:p>
            <a:pPr indent="-317500" lvl="0" marL="457200" rtl="0" algn="l">
              <a:spcBef>
                <a:spcPts val="0"/>
              </a:spcBef>
              <a:spcAft>
                <a:spcPts val="0"/>
              </a:spcAft>
              <a:buSzPts val="1400"/>
              <a:buChar char="●"/>
            </a:pPr>
            <a:r>
              <a:rPr lang="en"/>
              <a:t>80-84 (Good)</a:t>
            </a:r>
            <a:endParaRPr/>
          </a:p>
          <a:p>
            <a:pPr indent="-317500" lvl="0" marL="457200" rtl="0" algn="l">
              <a:spcBef>
                <a:spcPts val="0"/>
              </a:spcBef>
              <a:spcAft>
                <a:spcPts val="0"/>
              </a:spcAft>
              <a:buSzPts val="1400"/>
              <a:buChar char="●"/>
            </a:pPr>
            <a:r>
              <a:rPr lang="en"/>
              <a:t>85-89 (Very good)</a:t>
            </a:r>
            <a:endParaRPr/>
          </a:p>
          <a:p>
            <a:pPr indent="-317500" lvl="0" marL="457200" rtl="0" algn="l">
              <a:spcBef>
                <a:spcPts val="0"/>
              </a:spcBef>
              <a:spcAft>
                <a:spcPts val="0"/>
              </a:spcAft>
              <a:buSzPts val="1400"/>
              <a:buChar char="●"/>
            </a:pPr>
            <a:r>
              <a:rPr lang="en"/>
              <a:t>90-94 (Outstanding)</a:t>
            </a:r>
            <a:endParaRPr/>
          </a:p>
          <a:p>
            <a:pPr indent="-317500" lvl="0" marL="457200" rtl="0" algn="l">
              <a:spcBef>
                <a:spcPts val="0"/>
              </a:spcBef>
              <a:spcAft>
                <a:spcPts val="0"/>
              </a:spcAft>
              <a:buSzPts val="1400"/>
              <a:buChar char="●"/>
            </a:pPr>
            <a:r>
              <a:rPr lang="en"/>
              <a:t>95-100 (Classic)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29575" y="235450"/>
            <a:ext cx="5274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Value wine - scatterplot</a:t>
            </a:r>
            <a:endParaRPr/>
          </a:p>
        </p:txBody>
      </p:sp>
      <p:pic>
        <p:nvPicPr>
          <p:cNvPr id="198" name="Google Shape;198;p32"/>
          <p:cNvPicPr preferRelativeResize="0"/>
          <p:nvPr/>
        </p:nvPicPr>
        <p:blipFill>
          <a:blip r:embed="rId3">
            <a:alphaModFix/>
          </a:blip>
          <a:stretch>
            <a:fillRect/>
          </a:stretch>
        </p:blipFill>
        <p:spPr>
          <a:xfrm>
            <a:off x="329575" y="1372373"/>
            <a:ext cx="4101349" cy="3299976"/>
          </a:xfrm>
          <a:prstGeom prst="rect">
            <a:avLst/>
          </a:prstGeom>
          <a:noFill/>
          <a:ln>
            <a:noFill/>
          </a:ln>
        </p:spPr>
      </p:pic>
      <p:pic>
        <p:nvPicPr>
          <p:cNvPr id="199" name="Google Shape;199;p32"/>
          <p:cNvPicPr preferRelativeResize="0"/>
          <p:nvPr/>
        </p:nvPicPr>
        <p:blipFill>
          <a:blip r:embed="rId4">
            <a:alphaModFix/>
          </a:blip>
          <a:stretch>
            <a:fillRect/>
          </a:stretch>
        </p:blipFill>
        <p:spPr>
          <a:xfrm>
            <a:off x="4706850" y="1372350"/>
            <a:ext cx="4101345" cy="33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Reviewer</a:t>
            </a:r>
            <a:r>
              <a:rPr lang="en"/>
              <a:t> avg score vs price</a:t>
            </a:r>
            <a:endParaRPr/>
          </a:p>
        </p:txBody>
      </p:sp>
      <p:pic>
        <p:nvPicPr>
          <p:cNvPr id="205" name="Google Shape;205;p33"/>
          <p:cNvPicPr preferRelativeResize="0"/>
          <p:nvPr/>
        </p:nvPicPr>
        <p:blipFill>
          <a:blip r:embed="rId3">
            <a:alphaModFix/>
          </a:blip>
          <a:stretch>
            <a:fillRect/>
          </a:stretch>
        </p:blipFill>
        <p:spPr>
          <a:xfrm>
            <a:off x="1277475" y="1478650"/>
            <a:ext cx="6680000" cy="286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Country avg score vs price </a:t>
            </a:r>
            <a:endParaRPr/>
          </a:p>
        </p:txBody>
      </p:sp>
      <p:pic>
        <p:nvPicPr>
          <p:cNvPr id="211" name="Google Shape;211;p34"/>
          <p:cNvPicPr preferRelativeResize="0"/>
          <p:nvPr/>
        </p:nvPicPr>
        <p:blipFill>
          <a:blip r:embed="rId3">
            <a:alphaModFix/>
          </a:blip>
          <a:stretch>
            <a:fillRect/>
          </a:stretch>
        </p:blipFill>
        <p:spPr>
          <a:xfrm>
            <a:off x="1221788" y="1524325"/>
            <a:ext cx="6700425" cy="28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575" y="1365800"/>
            <a:ext cx="5098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5 Highest rated Countries</a:t>
            </a:r>
            <a:endParaRPr/>
          </a:p>
        </p:txBody>
      </p:sp>
      <p:pic>
        <p:nvPicPr>
          <p:cNvPr id="217" name="Google Shape;217;p35"/>
          <p:cNvPicPr preferRelativeResize="0"/>
          <p:nvPr/>
        </p:nvPicPr>
        <p:blipFill>
          <a:blip r:embed="rId3">
            <a:alphaModFix/>
          </a:blip>
          <a:stretch>
            <a:fillRect/>
          </a:stretch>
        </p:blipFill>
        <p:spPr>
          <a:xfrm>
            <a:off x="4898575" y="1938500"/>
            <a:ext cx="3958300" cy="1748050"/>
          </a:xfrm>
          <a:prstGeom prst="rect">
            <a:avLst/>
          </a:prstGeom>
          <a:noFill/>
          <a:ln>
            <a:noFill/>
          </a:ln>
        </p:spPr>
      </p:pic>
      <p:pic>
        <p:nvPicPr>
          <p:cNvPr id="218" name="Google Shape;218;p35"/>
          <p:cNvPicPr preferRelativeResize="0"/>
          <p:nvPr/>
        </p:nvPicPr>
        <p:blipFill>
          <a:blip r:embed="rId4">
            <a:alphaModFix/>
          </a:blip>
          <a:stretch>
            <a:fillRect/>
          </a:stretch>
        </p:blipFill>
        <p:spPr>
          <a:xfrm>
            <a:off x="288500" y="1938500"/>
            <a:ext cx="3714601" cy="1748050"/>
          </a:xfrm>
          <a:prstGeom prst="rect">
            <a:avLst/>
          </a:prstGeom>
          <a:noFill/>
          <a:ln>
            <a:noFill/>
          </a:ln>
        </p:spPr>
      </p:pic>
      <p:sp>
        <p:nvSpPr>
          <p:cNvPr id="219" name="Google Shape;219;p35"/>
          <p:cNvSpPr txBox="1"/>
          <p:nvPr>
            <p:ph type="title"/>
          </p:nvPr>
        </p:nvSpPr>
        <p:spPr>
          <a:xfrm>
            <a:off x="4810275" y="1365800"/>
            <a:ext cx="413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5 Expensive countries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Wine tasting categories and scales</a:t>
            </a:r>
            <a:endParaRPr/>
          </a:p>
        </p:txBody>
      </p:sp>
      <p:pic>
        <p:nvPicPr>
          <p:cNvPr id="225" name="Google Shape;225;p36"/>
          <p:cNvPicPr preferRelativeResize="0"/>
          <p:nvPr/>
        </p:nvPicPr>
        <p:blipFill>
          <a:blip r:embed="rId3">
            <a:alphaModFix/>
          </a:blip>
          <a:stretch>
            <a:fillRect/>
          </a:stretch>
        </p:blipFill>
        <p:spPr>
          <a:xfrm>
            <a:off x="152400" y="1912675"/>
            <a:ext cx="8839204" cy="1994000"/>
          </a:xfrm>
          <a:prstGeom prst="rect">
            <a:avLst/>
          </a:prstGeom>
          <a:noFill/>
          <a:ln>
            <a:noFill/>
          </a:ln>
        </p:spPr>
      </p:pic>
      <p:sp>
        <p:nvSpPr>
          <p:cNvPr id="226" name="Google Shape;226;p36"/>
          <p:cNvSpPr txBox="1"/>
          <p:nvPr/>
        </p:nvSpPr>
        <p:spPr>
          <a:xfrm>
            <a:off x="2561525" y="4673475"/>
            <a:ext cx="64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Words from: </a:t>
            </a:r>
            <a:r>
              <a:rPr lang="en" u="sng">
                <a:solidFill>
                  <a:schemeClr val="lt1"/>
                </a:solidFill>
                <a:latin typeface="Work Sans"/>
                <a:ea typeface="Work Sans"/>
                <a:cs typeface="Work Sans"/>
                <a:sym typeface="Work Sans"/>
                <a:hlinkClick r:id="rId4">
                  <a:extLst>
                    <a:ext uri="{A12FA001-AC4F-418D-AE19-62706E023703}">
                      <ahyp:hlinkClr val="tx"/>
                    </a:ext>
                  </a:extLst>
                </a:hlinkClick>
              </a:rPr>
              <a:t>https://winefolly.com/deep-dive/wine-tasting-terms-to-use/</a:t>
            </a:r>
            <a:r>
              <a:rPr lang="en">
                <a:solidFill>
                  <a:schemeClr val="lt1"/>
                </a:solidFill>
                <a:latin typeface="Work Sans"/>
                <a:ea typeface="Work Sans"/>
                <a:cs typeface="Work Sans"/>
                <a:sym typeface="Work Sans"/>
              </a:rPr>
              <a:t> </a:t>
            </a:r>
            <a:endParaRPr>
              <a:solidFill>
                <a:schemeClr val="lt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Wine Brand MK Plan by Slidesgo">
  <a:themeElements>
    <a:clrScheme name="Simple Light">
      <a:dk1>
        <a:srgbClr val="191919"/>
      </a:dk1>
      <a:lt1>
        <a:srgbClr val="FFFFFF"/>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