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media/image16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19" r:id="rId2"/>
    <p:sldMasterId id="2147483837" r:id="rId3"/>
  </p:sldMasterIdLst>
  <p:notesMasterIdLst>
    <p:notesMasterId r:id="rId22"/>
  </p:notesMasterIdLst>
  <p:sldIdLst>
    <p:sldId id="256" r:id="rId4"/>
    <p:sldId id="268" r:id="rId5"/>
    <p:sldId id="271" r:id="rId6"/>
    <p:sldId id="272" r:id="rId7"/>
    <p:sldId id="269" r:id="rId8"/>
    <p:sldId id="274" r:id="rId9"/>
    <p:sldId id="270" r:id="rId10"/>
    <p:sldId id="257" r:id="rId11"/>
    <p:sldId id="265" r:id="rId12"/>
    <p:sldId id="258" r:id="rId13"/>
    <p:sldId id="259" r:id="rId14"/>
    <p:sldId id="260" r:id="rId15"/>
    <p:sldId id="266" r:id="rId16"/>
    <p:sldId id="267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27" autoAdjust="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community.wikidot.com/forum/t-87621/what-is-project-khoj" TargetMode="External"/><Relationship Id="rId1" Type="http://schemas.openxmlformats.org/officeDocument/2006/relationships/image" Target="../media/image10.gif"/><Relationship Id="rId4" Type="http://schemas.openxmlformats.org/officeDocument/2006/relationships/hyperlink" Target="https://ocw.mit.edu/courses/electrical-engineering-and-computer-science/6-061-introduction-to-electric-power-systems-spring-2011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blog.xn--ole-9la.net/electricity-consumption-peaks/" TargetMode="External"/><Relationship Id="rId1" Type="http://schemas.openxmlformats.org/officeDocument/2006/relationships/image" Target="../media/image13.png"/><Relationship Id="rId6" Type="http://schemas.openxmlformats.org/officeDocument/2006/relationships/hyperlink" Target="http://www.poweroptimal.com/faq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://robertslove.blogspot.com/2011/02/you-do-math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community.wikidot.com/forum/t-87621/what-is-project-khoj" TargetMode="External"/><Relationship Id="rId1" Type="http://schemas.openxmlformats.org/officeDocument/2006/relationships/image" Target="../media/image10.gif"/><Relationship Id="rId4" Type="http://schemas.openxmlformats.org/officeDocument/2006/relationships/hyperlink" Target="https://ocw.mit.edu/courses/electrical-engineering-and-computer-science/6-061-introduction-to-electric-power-systems-spring-2011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blog.xn--ole-9la.net/electricity-consumption-peaks/" TargetMode="External"/><Relationship Id="rId1" Type="http://schemas.openxmlformats.org/officeDocument/2006/relationships/image" Target="../media/image13.png"/><Relationship Id="rId6" Type="http://schemas.openxmlformats.org/officeDocument/2006/relationships/hyperlink" Target="http://www.poweroptimal.com/faq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://robertslove.blogspot.com/2011/02/you-do-math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0445D-BF29-4669-8CE6-C160FA4D8F4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0CFADBD8-D325-408C-96F8-DB54B142667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Electricity cannot be stored in large amounts, so supply and demand should always be matched. </a:t>
          </a:r>
        </a:p>
      </dgm:t>
    </dgm:pt>
    <dgm:pt modelId="{3E78E751-B82C-4ECA-A585-497EFE0E88C6}" type="parTrans" cxnId="{604FD8D2-272E-44E0-AF62-B37578F58567}">
      <dgm:prSet/>
      <dgm:spPr/>
      <dgm:t>
        <a:bodyPr/>
        <a:lstStyle/>
        <a:p>
          <a:endParaRPr lang="en-US"/>
        </a:p>
      </dgm:t>
    </dgm:pt>
    <dgm:pt modelId="{54E3B6DC-BBFF-4478-A02B-88D02DEC0EC7}" type="sibTrans" cxnId="{604FD8D2-272E-44E0-AF62-B37578F58567}">
      <dgm:prSet/>
      <dgm:spPr/>
      <dgm:t>
        <a:bodyPr/>
        <a:lstStyle/>
        <a:p>
          <a:endParaRPr lang="en-US"/>
        </a:p>
      </dgm:t>
    </dgm:pt>
    <dgm:pt modelId="{F0BFCEA0-4CFA-47B8-BD36-50F1C3BBED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Load/energy demand forecasting is fundamental for an energy utility’s decision making mechanism to avoid:</a:t>
          </a:r>
        </a:p>
      </dgm:t>
    </dgm:pt>
    <dgm:pt modelId="{4276BD42-4B3C-44E0-9669-87E815DD727E}" type="parTrans" cxnId="{E128D9D4-F2CB-41CE-B3BD-FC9029796981}">
      <dgm:prSet/>
      <dgm:spPr/>
      <dgm:t>
        <a:bodyPr/>
        <a:lstStyle/>
        <a:p>
          <a:endParaRPr lang="en-US"/>
        </a:p>
      </dgm:t>
    </dgm:pt>
    <dgm:pt modelId="{17B70AF8-88AD-49B4-AA72-02D85B2343F2}" type="sibTrans" cxnId="{E128D9D4-F2CB-41CE-B3BD-FC9029796981}">
      <dgm:prSet/>
      <dgm:spPr/>
      <dgm:t>
        <a:bodyPr/>
        <a:lstStyle/>
        <a:p>
          <a:endParaRPr lang="en-US"/>
        </a:p>
      </dgm:t>
    </dgm:pt>
    <dgm:pt modelId="{EB766698-0A6A-446D-BA6C-1F7D0DBAE1E1}">
      <dgm:prSet/>
      <dgm:spPr/>
      <dgm:t>
        <a:bodyPr/>
        <a:lstStyle/>
        <a:p>
          <a:pPr>
            <a:lnSpc>
              <a:spcPct val="100000"/>
            </a:lnSpc>
          </a:pP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- Grid failures or Wastage of energy </a:t>
          </a:r>
        </a:p>
      </dgm:t>
    </dgm:pt>
    <dgm:pt modelId="{1F7CF345-69EE-406D-904C-CF433F806C6F}" type="parTrans" cxnId="{D9A26D6B-743C-4139-84B9-B5297F1696AC}">
      <dgm:prSet/>
      <dgm:spPr/>
      <dgm:t>
        <a:bodyPr/>
        <a:lstStyle/>
        <a:p>
          <a:endParaRPr lang="en-US"/>
        </a:p>
      </dgm:t>
    </dgm:pt>
    <dgm:pt modelId="{6D18302E-A4ED-4466-8DC5-E2E1D17C19A1}" type="sibTrans" cxnId="{D9A26D6B-743C-4139-84B9-B5297F1696AC}">
      <dgm:prSet/>
      <dgm:spPr/>
      <dgm:t>
        <a:bodyPr/>
        <a:lstStyle/>
        <a:p>
          <a:endParaRPr lang="en-US"/>
        </a:p>
      </dgm:t>
    </dgm:pt>
    <dgm:pt modelId="{7749B0BE-6F21-4F8B-85D1-40AAD7CD8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- Costs of under or over cutting </a:t>
          </a:r>
        </a:p>
      </dgm:t>
    </dgm:pt>
    <dgm:pt modelId="{36B1511D-CF60-43F3-A58F-D1E6B2092E81}" type="parTrans" cxnId="{17C86D5A-F85F-4F41-A105-919143FC6B06}">
      <dgm:prSet/>
      <dgm:spPr/>
      <dgm:t>
        <a:bodyPr/>
        <a:lstStyle/>
        <a:p>
          <a:endParaRPr lang="en-US"/>
        </a:p>
      </dgm:t>
    </dgm:pt>
    <dgm:pt modelId="{254AF412-2073-4325-8463-E6F69461EE66}" type="sibTrans" cxnId="{17C86D5A-F85F-4F41-A105-919143FC6B06}">
      <dgm:prSet/>
      <dgm:spPr/>
      <dgm:t>
        <a:bodyPr/>
        <a:lstStyle/>
        <a:p>
          <a:endParaRPr lang="en-US"/>
        </a:p>
      </dgm:t>
    </dgm:pt>
    <dgm:pt modelId="{E6AC716F-9BA6-4A24-B86C-AD8CA22A0D9D}" type="pres">
      <dgm:prSet presAssocID="{0260445D-BF29-4669-8CE6-C160FA4D8F46}" presName="root" presStyleCnt="0">
        <dgm:presLayoutVars>
          <dgm:dir/>
          <dgm:resizeHandles val="exact"/>
        </dgm:presLayoutVars>
      </dgm:prSet>
      <dgm:spPr/>
    </dgm:pt>
    <dgm:pt modelId="{3CB9DE5C-FE93-4661-B817-3DE279496F75}" type="pres">
      <dgm:prSet presAssocID="{0CFADBD8-D325-408C-96F8-DB54B1426676}" presName="compNode" presStyleCnt="0"/>
      <dgm:spPr/>
    </dgm:pt>
    <dgm:pt modelId="{32D6A9C3-C90C-47F2-8729-83B3E82DB570}" type="pres">
      <dgm:prSet presAssocID="{0CFADBD8-D325-408C-96F8-DB54B14266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000" r="-5000"/>
          </a:stretch>
        </a:blipFill>
        <a:ln>
          <a:noFill/>
        </a:ln>
      </dgm:spPr>
      <dgm:extLst/>
    </dgm:pt>
    <dgm:pt modelId="{A5440FD5-5972-4750-9074-B9EE398D1D1B}" type="pres">
      <dgm:prSet presAssocID="{0CFADBD8-D325-408C-96F8-DB54B1426676}" presName="iconSpace" presStyleCnt="0"/>
      <dgm:spPr/>
    </dgm:pt>
    <dgm:pt modelId="{BE3381E2-70E0-44BC-80A8-E935336E427A}" type="pres">
      <dgm:prSet presAssocID="{0CFADBD8-D325-408C-96F8-DB54B1426676}" presName="parTx" presStyleLbl="revTx" presStyleIdx="0" presStyleCnt="4">
        <dgm:presLayoutVars>
          <dgm:chMax val="0"/>
          <dgm:chPref val="0"/>
        </dgm:presLayoutVars>
      </dgm:prSet>
      <dgm:spPr/>
    </dgm:pt>
    <dgm:pt modelId="{1CE84786-20D9-42DE-8196-212EFA945797}" type="pres">
      <dgm:prSet presAssocID="{0CFADBD8-D325-408C-96F8-DB54B1426676}" presName="txSpace" presStyleCnt="0"/>
      <dgm:spPr/>
    </dgm:pt>
    <dgm:pt modelId="{7472D519-656A-4C37-9DB0-118765021AA8}" type="pres">
      <dgm:prSet presAssocID="{0CFADBD8-D325-408C-96F8-DB54B1426676}" presName="desTx" presStyleLbl="revTx" presStyleIdx="1" presStyleCnt="4">
        <dgm:presLayoutVars/>
      </dgm:prSet>
      <dgm:spPr/>
    </dgm:pt>
    <dgm:pt modelId="{2C061D53-54EA-4A71-B9B6-6738CEF8053E}" type="pres">
      <dgm:prSet presAssocID="{54E3B6DC-BBFF-4478-A02B-88D02DEC0EC7}" presName="sibTrans" presStyleCnt="0"/>
      <dgm:spPr/>
    </dgm:pt>
    <dgm:pt modelId="{CA977067-01AF-4C46-9275-302765BA954A}" type="pres">
      <dgm:prSet presAssocID="{F0BFCEA0-4CFA-47B8-BD36-50F1C3BBED6F}" presName="compNode" presStyleCnt="0"/>
      <dgm:spPr/>
    </dgm:pt>
    <dgm:pt modelId="{A95DD38F-F894-48DF-AA1B-59B0FCD7587A}" type="pres">
      <dgm:prSet presAssocID="{F0BFCEA0-4CFA-47B8-BD36-50F1C3BBED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  <dgm:extLst/>
    </dgm:pt>
    <dgm:pt modelId="{61FB44FF-7B11-4A8B-AF5F-24E4F325468E}" type="pres">
      <dgm:prSet presAssocID="{F0BFCEA0-4CFA-47B8-BD36-50F1C3BBED6F}" presName="iconSpace" presStyleCnt="0"/>
      <dgm:spPr/>
    </dgm:pt>
    <dgm:pt modelId="{59D36BA6-4F24-43AF-AA1D-7DAD0219983A}" type="pres">
      <dgm:prSet presAssocID="{F0BFCEA0-4CFA-47B8-BD36-50F1C3BBED6F}" presName="parTx" presStyleLbl="revTx" presStyleIdx="2" presStyleCnt="4">
        <dgm:presLayoutVars>
          <dgm:chMax val="0"/>
          <dgm:chPref val="0"/>
        </dgm:presLayoutVars>
      </dgm:prSet>
      <dgm:spPr/>
    </dgm:pt>
    <dgm:pt modelId="{28EBC415-E53F-42CB-9DC4-2B032398EDBD}" type="pres">
      <dgm:prSet presAssocID="{F0BFCEA0-4CFA-47B8-BD36-50F1C3BBED6F}" presName="txSpace" presStyleCnt="0"/>
      <dgm:spPr/>
    </dgm:pt>
    <dgm:pt modelId="{4EBA0DA2-A0F7-4B21-B958-84348024AC25}" type="pres">
      <dgm:prSet presAssocID="{F0BFCEA0-4CFA-47B8-BD36-50F1C3BBED6F}" presName="desTx" presStyleLbl="revTx" presStyleIdx="3" presStyleCnt="4" custScaleY="67533" custLinFactNeighborX="-471" custLinFactNeighborY="-44995">
        <dgm:presLayoutVars/>
      </dgm:prSet>
      <dgm:spPr/>
    </dgm:pt>
  </dgm:ptLst>
  <dgm:cxnLst>
    <dgm:cxn modelId="{639B9626-9399-4BAE-AA93-3B4BC311589A}" type="presOf" srcId="{F0BFCEA0-4CFA-47B8-BD36-50F1C3BBED6F}" destId="{59D36BA6-4F24-43AF-AA1D-7DAD0219983A}" srcOrd="0" destOrd="0" presId="urn:microsoft.com/office/officeart/2018/2/layout/IconLabelDescriptionList"/>
    <dgm:cxn modelId="{141AC630-DB74-4FD5-8443-61E6231A3F61}" type="presOf" srcId="{EB766698-0A6A-446D-BA6C-1F7D0DBAE1E1}" destId="{4EBA0DA2-A0F7-4B21-B958-84348024AC25}" srcOrd="0" destOrd="0" presId="urn:microsoft.com/office/officeart/2018/2/layout/IconLabelDescriptionList"/>
    <dgm:cxn modelId="{9A90AD43-A53C-4B36-906C-B395366B9EF4}" type="presOf" srcId="{7749B0BE-6F21-4F8B-85D1-40AAD7CD84BA}" destId="{4EBA0DA2-A0F7-4B21-B958-84348024AC25}" srcOrd="0" destOrd="1" presId="urn:microsoft.com/office/officeart/2018/2/layout/IconLabelDescriptionList"/>
    <dgm:cxn modelId="{D9A26D6B-743C-4139-84B9-B5297F1696AC}" srcId="{F0BFCEA0-4CFA-47B8-BD36-50F1C3BBED6F}" destId="{EB766698-0A6A-446D-BA6C-1F7D0DBAE1E1}" srcOrd="0" destOrd="0" parTransId="{1F7CF345-69EE-406D-904C-CF433F806C6F}" sibTransId="{6D18302E-A4ED-4466-8DC5-E2E1D17C19A1}"/>
    <dgm:cxn modelId="{17C86D5A-F85F-4F41-A105-919143FC6B06}" srcId="{F0BFCEA0-4CFA-47B8-BD36-50F1C3BBED6F}" destId="{7749B0BE-6F21-4F8B-85D1-40AAD7CD84BA}" srcOrd="1" destOrd="0" parTransId="{36B1511D-CF60-43F3-A58F-D1E6B2092E81}" sibTransId="{254AF412-2073-4325-8463-E6F69461EE66}"/>
    <dgm:cxn modelId="{C24E88B0-61EB-4307-8C31-7C12A07001E4}" type="presOf" srcId="{0CFADBD8-D325-408C-96F8-DB54B1426676}" destId="{BE3381E2-70E0-44BC-80A8-E935336E427A}" srcOrd="0" destOrd="0" presId="urn:microsoft.com/office/officeart/2018/2/layout/IconLabelDescriptionList"/>
    <dgm:cxn modelId="{604FD8D2-272E-44E0-AF62-B37578F58567}" srcId="{0260445D-BF29-4669-8CE6-C160FA4D8F46}" destId="{0CFADBD8-D325-408C-96F8-DB54B1426676}" srcOrd="0" destOrd="0" parTransId="{3E78E751-B82C-4ECA-A585-497EFE0E88C6}" sibTransId="{54E3B6DC-BBFF-4478-A02B-88D02DEC0EC7}"/>
    <dgm:cxn modelId="{E128D9D4-F2CB-41CE-B3BD-FC9029796981}" srcId="{0260445D-BF29-4669-8CE6-C160FA4D8F46}" destId="{F0BFCEA0-4CFA-47B8-BD36-50F1C3BBED6F}" srcOrd="1" destOrd="0" parTransId="{4276BD42-4B3C-44E0-9669-87E815DD727E}" sibTransId="{17B70AF8-88AD-49B4-AA72-02D85B2343F2}"/>
    <dgm:cxn modelId="{DB55BBDD-E11E-46B8-BC39-8018D3407AB4}" type="presOf" srcId="{0260445D-BF29-4669-8CE6-C160FA4D8F46}" destId="{E6AC716F-9BA6-4A24-B86C-AD8CA22A0D9D}" srcOrd="0" destOrd="0" presId="urn:microsoft.com/office/officeart/2018/2/layout/IconLabelDescriptionList"/>
    <dgm:cxn modelId="{713DB8D4-61E1-46C5-B15C-6E7907163B79}" type="presParOf" srcId="{E6AC716F-9BA6-4A24-B86C-AD8CA22A0D9D}" destId="{3CB9DE5C-FE93-4661-B817-3DE279496F75}" srcOrd="0" destOrd="0" presId="urn:microsoft.com/office/officeart/2018/2/layout/IconLabelDescriptionList"/>
    <dgm:cxn modelId="{36534AC3-9140-4F83-8D02-C136C12AED04}" type="presParOf" srcId="{3CB9DE5C-FE93-4661-B817-3DE279496F75}" destId="{32D6A9C3-C90C-47F2-8729-83B3E82DB570}" srcOrd="0" destOrd="0" presId="urn:microsoft.com/office/officeart/2018/2/layout/IconLabelDescriptionList"/>
    <dgm:cxn modelId="{08FB9DB5-4184-4AB3-B8AD-B9CA76400877}" type="presParOf" srcId="{3CB9DE5C-FE93-4661-B817-3DE279496F75}" destId="{A5440FD5-5972-4750-9074-B9EE398D1D1B}" srcOrd="1" destOrd="0" presId="urn:microsoft.com/office/officeart/2018/2/layout/IconLabelDescriptionList"/>
    <dgm:cxn modelId="{C15602B0-3117-43DA-B37B-B49B7757801C}" type="presParOf" srcId="{3CB9DE5C-FE93-4661-B817-3DE279496F75}" destId="{BE3381E2-70E0-44BC-80A8-E935336E427A}" srcOrd="2" destOrd="0" presId="urn:microsoft.com/office/officeart/2018/2/layout/IconLabelDescriptionList"/>
    <dgm:cxn modelId="{0A36F5FB-2C6C-4DDF-9C62-BAD3D06B8B80}" type="presParOf" srcId="{3CB9DE5C-FE93-4661-B817-3DE279496F75}" destId="{1CE84786-20D9-42DE-8196-212EFA945797}" srcOrd="3" destOrd="0" presId="urn:microsoft.com/office/officeart/2018/2/layout/IconLabelDescriptionList"/>
    <dgm:cxn modelId="{6CC26481-0AD2-480E-BDF5-92AD36E4B949}" type="presParOf" srcId="{3CB9DE5C-FE93-4661-B817-3DE279496F75}" destId="{7472D519-656A-4C37-9DB0-118765021AA8}" srcOrd="4" destOrd="0" presId="urn:microsoft.com/office/officeart/2018/2/layout/IconLabelDescriptionList"/>
    <dgm:cxn modelId="{6CA2B5F0-558E-43B6-B9D7-0EEB9F790A72}" type="presParOf" srcId="{E6AC716F-9BA6-4A24-B86C-AD8CA22A0D9D}" destId="{2C061D53-54EA-4A71-B9B6-6738CEF8053E}" srcOrd="1" destOrd="0" presId="urn:microsoft.com/office/officeart/2018/2/layout/IconLabelDescriptionList"/>
    <dgm:cxn modelId="{D754F0AE-6A68-4A83-AC15-063479D8DEDE}" type="presParOf" srcId="{E6AC716F-9BA6-4A24-B86C-AD8CA22A0D9D}" destId="{CA977067-01AF-4C46-9275-302765BA954A}" srcOrd="2" destOrd="0" presId="urn:microsoft.com/office/officeart/2018/2/layout/IconLabelDescriptionList"/>
    <dgm:cxn modelId="{BC2832FA-9E45-488E-8C4A-1D2BFA3F0D28}" type="presParOf" srcId="{CA977067-01AF-4C46-9275-302765BA954A}" destId="{A95DD38F-F894-48DF-AA1B-59B0FCD7587A}" srcOrd="0" destOrd="0" presId="urn:microsoft.com/office/officeart/2018/2/layout/IconLabelDescriptionList"/>
    <dgm:cxn modelId="{7AAD6F06-302F-47F7-BA8E-A823288BF916}" type="presParOf" srcId="{CA977067-01AF-4C46-9275-302765BA954A}" destId="{61FB44FF-7B11-4A8B-AF5F-24E4F325468E}" srcOrd="1" destOrd="0" presId="urn:microsoft.com/office/officeart/2018/2/layout/IconLabelDescriptionList"/>
    <dgm:cxn modelId="{DE26CEDA-7A13-4E3C-A79D-AC7A604761E2}" type="presParOf" srcId="{CA977067-01AF-4C46-9275-302765BA954A}" destId="{59D36BA6-4F24-43AF-AA1D-7DAD0219983A}" srcOrd="2" destOrd="0" presId="urn:microsoft.com/office/officeart/2018/2/layout/IconLabelDescriptionList"/>
    <dgm:cxn modelId="{777BD827-7D57-4EA8-9DD5-9258E22FC43E}" type="presParOf" srcId="{CA977067-01AF-4C46-9275-302765BA954A}" destId="{28EBC415-E53F-42CB-9DC4-2B032398EDBD}" srcOrd="3" destOrd="0" presId="urn:microsoft.com/office/officeart/2018/2/layout/IconLabelDescriptionList"/>
    <dgm:cxn modelId="{A7134903-653F-4EEF-BBB0-26B0B7DBA745}" type="presParOf" srcId="{CA977067-01AF-4C46-9275-302765BA954A}" destId="{4EBA0DA2-A0F7-4B21-B958-84348024AC2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43F85-FF96-4D7C-AEA3-83BDB16B17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36B5B42B-7059-449D-9BEC-E59FC960A92E}">
      <dgm:prSet/>
      <dgm:spPr/>
      <dgm:t>
        <a:bodyPr/>
        <a:lstStyle/>
        <a:p>
          <a:r>
            <a:rPr lang="en-US"/>
            <a:t>Load -&gt; Demand (in W) or Energy (in Wh)</a:t>
          </a:r>
        </a:p>
      </dgm:t>
    </dgm:pt>
    <dgm:pt modelId="{5929855F-1502-4AC9-B6F2-A3CBF963ECD3}" type="parTrans" cxnId="{62C87E80-07D6-431F-BCCA-9814C5885269}">
      <dgm:prSet/>
      <dgm:spPr/>
      <dgm:t>
        <a:bodyPr/>
        <a:lstStyle/>
        <a:p>
          <a:endParaRPr lang="en-US"/>
        </a:p>
      </dgm:t>
    </dgm:pt>
    <dgm:pt modelId="{04780EBE-2145-46FA-BC04-A0FEA691AE10}" type="sibTrans" cxnId="{62C87E80-07D6-431F-BCCA-9814C5885269}">
      <dgm:prSet/>
      <dgm:spPr/>
      <dgm:t>
        <a:bodyPr/>
        <a:lstStyle/>
        <a:p>
          <a:endParaRPr lang="en-US"/>
        </a:p>
      </dgm:t>
    </dgm:pt>
    <dgm:pt modelId="{9DC72643-437D-4712-9885-C81D470861B1}">
      <dgm:prSet/>
      <dgm:spPr/>
      <dgm:t>
        <a:bodyPr/>
        <a:lstStyle/>
        <a:p>
          <a:r>
            <a:rPr lang="en-US"/>
            <a:t>For hourly data they are the same</a:t>
          </a:r>
        </a:p>
      </dgm:t>
    </dgm:pt>
    <dgm:pt modelId="{FB1762B1-FDE3-490F-9248-D1359F3E23AE}" type="parTrans" cxnId="{37417DE6-F93D-48D9-949B-DDCB01B10D88}">
      <dgm:prSet/>
      <dgm:spPr/>
      <dgm:t>
        <a:bodyPr/>
        <a:lstStyle/>
        <a:p>
          <a:endParaRPr lang="en-US"/>
        </a:p>
      </dgm:t>
    </dgm:pt>
    <dgm:pt modelId="{8296BC76-2A0A-4834-84F7-EC1466A4EE44}" type="sibTrans" cxnId="{37417DE6-F93D-48D9-949B-DDCB01B10D88}">
      <dgm:prSet/>
      <dgm:spPr/>
      <dgm:t>
        <a:bodyPr/>
        <a:lstStyle/>
        <a:p>
          <a:endParaRPr lang="en-US"/>
        </a:p>
      </dgm:t>
    </dgm:pt>
    <dgm:pt modelId="{8F059B17-34CB-4454-B753-A0D92E4344F6}">
      <dgm:prSet/>
      <dgm:spPr/>
      <dgm:t>
        <a:bodyPr/>
        <a:lstStyle/>
        <a:p>
          <a:r>
            <a:rPr lang="en-US"/>
            <a:t>The peak or maximum load decides the capacity of power plant</a:t>
          </a:r>
        </a:p>
      </dgm:t>
    </dgm:pt>
    <dgm:pt modelId="{DC60D860-A1CF-4A9F-BE1E-E1BE2808FFC5}" type="parTrans" cxnId="{CE907A0A-0289-47FB-89E9-FE3DAEC780FC}">
      <dgm:prSet/>
      <dgm:spPr/>
      <dgm:t>
        <a:bodyPr/>
        <a:lstStyle/>
        <a:p>
          <a:endParaRPr lang="en-US"/>
        </a:p>
      </dgm:t>
    </dgm:pt>
    <dgm:pt modelId="{DD013858-31AA-4233-BDE4-58A6730E2AFE}" type="sibTrans" cxnId="{CE907A0A-0289-47FB-89E9-FE3DAEC780FC}">
      <dgm:prSet/>
      <dgm:spPr/>
      <dgm:t>
        <a:bodyPr/>
        <a:lstStyle/>
        <a:p>
          <a:endParaRPr lang="en-US"/>
        </a:p>
      </dgm:t>
    </dgm:pt>
    <dgm:pt modelId="{C5363108-3B67-49E0-B735-B781318EEFD2}" type="pres">
      <dgm:prSet presAssocID="{08643F85-FF96-4D7C-AEA3-83BDB16B17E6}" presName="root" presStyleCnt="0">
        <dgm:presLayoutVars>
          <dgm:dir/>
          <dgm:resizeHandles val="exact"/>
        </dgm:presLayoutVars>
      </dgm:prSet>
      <dgm:spPr/>
    </dgm:pt>
    <dgm:pt modelId="{B3DBEC34-5E60-4A5D-814A-BE8B05CA190B}" type="pres">
      <dgm:prSet presAssocID="{36B5B42B-7059-449D-9BEC-E59FC960A92E}" presName="compNode" presStyleCnt="0"/>
      <dgm:spPr/>
    </dgm:pt>
    <dgm:pt modelId="{34B24D0F-F735-4DB0-A0C8-CAB34005C351}" type="pres">
      <dgm:prSet presAssocID="{36B5B42B-7059-449D-9BEC-E59FC960A92E}" presName="bgRect" presStyleLbl="bgShp" presStyleIdx="0" presStyleCnt="3"/>
      <dgm:spPr/>
    </dgm:pt>
    <dgm:pt modelId="{C65744AF-BD46-4DB6-9FAB-330568E55DB8}" type="pres">
      <dgm:prSet presAssocID="{36B5B42B-7059-449D-9BEC-E59FC960A9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  <a:ln>
          <a:noFill/>
        </a:ln>
      </dgm:spPr>
      <dgm:extLst/>
    </dgm:pt>
    <dgm:pt modelId="{35F3E2E9-57D0-42B3-B695-5A778CE8A8F2}" type="pres">
      <dgm:prSet presAssocID="{36B5B42B-7059-449D-9BEC-E59FC960A92E}" presName="spaceRect" presStyleCnt="0"/>
      <dgm:spPr/>
    </dgm:pt>
    <dgm:pt modelId="{6A5202CD-486A-45B8-B977-96E8C940BB61}" type="pres">
      <dgm:prSet presAssocID="{36B5B42B-7059-449D-9BEC-E59FC960A92E}" presName="parTx" presStyleLbl="revTx" presStyleIdx="0" presStyleCnt="3">
        <dgm:presLayoutVars>
          <dgm:chMax val="0"/>
          <dgm:chPref val="0"/>
        </dgm:presLayoutVars>
      </dgm:prSet>
      <dgm:spPr/>
    </dgm:pt>
    <dgm:pt modelId="{52006314-E1B3-4484-8956-2E6F5B8BC845}" type="pres">
      <dgm:prSet presAssocID="{04780EBE-2145-46FA-BC04-A0FEA691AE10}" presName="sibTrans" presStyleCnt="0"/>
      <dgm:spPr/>
    </dgm:pt>
    <dgm:pt modelId="{78777ED0-233C-4C0F-A6F0-3E19F38AFC0E}" type="pres">
      <dgm:prSet presAssocID="{9DC72643-437D-4712-9885-C81D470861B1}" presName="compNode" presStyleCnt="0"/>
      <dgm:spPr/>
    </dgm:pt>
    <dgm:pt modelId="{93AD72AE-71CA-4477-8F9A-33E3315FF7BE}" type="pres">
      <dgm:prSet presAssocID="{9DC72643-437D-4712-9885-C81D470861B1}" presName="bgRect" presStyleLbl="bgShp" presStyleIdx="1" presStyleCnt="3"/>
      <dgm:spPr/>
    </dgm:pt>
    <dgm:pt modelId="{02B81CF9-411E-435B-BF50-8305FDB28D1A}" type="pres">
      <dgm:prSet presAssocID="{9DC72643-437D-4712-9885-C81D470861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61C73B1C-DC63-4436-A23D-38F03F69AF96}" type="pres">
      <dgm:prSet presAssocID="{9DC72643-437D-4712-9885-C81D470861B1}" presName="spaceRect" presStyleCnt="0"/>
      <dgm:spPr/>
    </dgm:pt>
    <dgm:pt modelId="{7803F1CF-229D-48B6-A9A6-BD7C4E7AE8E9}" type="pres">
      <dgm:prSet presAssocID="{9DC72643-437D-4712-9885-C81D470861B1}" presName="parTx" presStyleLbl="revTx" presStyleIdx="1" presStyleCnt="3">
        <dgm:presLayoutVars>
          <dgm:chMax val="0"/>
          <dgm:chPref val="0"/>
        </dgm:presLayoutVars>
      </dgm:prSet>
      <dgm:spPr/>
    </dgm:pt>
    <dgm:pt modelId="{A7BFEF6A-BC3F-4162-85C3-79B3F1C18EA7}" type="pres">
      <dgm:prSet presAssocID="{8296BC76-2A0A-4834-84F7-EC1466A4EE44}" presName="sibTrans" presStyleCnt="0"/>
      <dgm:spPr/>
    </dgm:pt>
    <dgm:pt modelId="{D6B6EE01-09D2-4735-ADD7-1B93DB43BB83}" type="pres">
      <dgm:prSet presAssocID="{8F059B17-34CB-4454-B753-A0D92E4344F6}" presName="compNode" presStyleCnt="0"/>
      <dgm:spPr/>
    </dgm:pt>
    <dgm:pt modelId="{70BC5F6C-D082-4395-8685-B280A7DB2E01}" type="pres">
      <dgm:prSet presAssocID="{8F059B17-34CB-4454-B753-A0D92E4344F6}" presName="bgRect" presStyleLbl="bgShp" presStyleIdx="2" presStyleCnt="3"/>
      <dgm:spPr/>
    </dgm:pt>
    <dgm:pt modelId="{79C57CBE-8ED1-4C7D-88C5-F8CE6C0C7EF0}" type="pres">
      <dgm:prSet presAssocID="{8F059B17-34CB-4454-B753-A0D92E4344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57000" r="-57000"/>
          </a:stretch>
        </a:blipFill>
        <a:ln>
          <a:noFill/>
        </a:ln>
      </dgm:spPr>
      <dgm:extLst/>
    </dgm:pt>
    <dgm:pt modelId="{12184CD9-6243-4973-AD7E-21CC1F176723}" type="pres">
      <dgm:prSet presAssocID="{8F059B17-34CB-4454-B753-A0D92E4344F6}" presName="spaceRect" presStyleCnt="0"/>
      <dgm:spPr/>
    </dgm:pt>
    <dgm:pt modelId="{2F4FB198-72F7-4F08-ACF2-CC3EBC908473}" type="pres">
      <dgm:prSet presAssocID="{8F059B17-34CB-4454-B753-A0D92E4344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907A0A-0289-47FB-89E9-FE3DAEC780FC}" srcId="{08643F85-FF96-4D7C-AEA3-83BDB16B17E6}" destId="{8F059B17-34CB-4454-B753-A0D92E4344F6}" srcOrd="2" destOrd="0" parTransId="{DC60D860-A1CF-4A9F-BE1E-E1BE2808FFC5}" sibTransId="{DD013858-31AA-4233-BDE4-58A6730E2AFE}"/>
    <dgm:cxn modelId="{8EFC804B-ACB8-4E6C-89F9-370F987F0181}" type="presOf" srcId="{8F059B17-34CB-4454-B753-A0D92E4344F6}" destId="{2F4FB198-72F7-4F08-ACF2-CC3EBC908473}" srcOrd="0" destOrd="0" presId="urn:microsoft.com/office/officeart/2018/2/layout/IconVerticalSolidList"/>
    <dgm:cxn modelId="{62C87E80-07D6-431F-BCCA-9814C5885269}" srcId="{08643F85-FF96-4D7C-AEA3-83BDB16B17E6}" destId="{36B5B42B-7059-449D-9BEC-E59FC960A92E}" srcOrd="0" destOrd="0" parTransId="{5929855F-1502-4AC9-B6F2-A3CBF963ECD3}" sibTransId="{04780EBE-2145-46FA-BC04-A0FEA691AE10}"/>
    <dgm:cxn modelId="{C46D7889-A409-48E5-8FDE-4FB96EDE902F}" type="presOf" srcId="{36B5B42B-7059-449D-9BEC-E59FC960A92E}" destId="{6A5202CD-486A-45B8-B977-96E8C940BB61}" srcOrd="0" destOrd="0" presId="urn:microsoft.com/office/officeart/2018/2/layout/IconVerticalSolidList"/>
    <dgm:cxn modelId="{2BC44FC6-C4A9-49CA-A6C5-82050A6A2A80}" type="presOf" srcId="{08643F85-FF96-4D7C-AEA3-83BDB16B17E6}" destId="{C5363108-3B67-49E0-B735-B781318EEFD2}" srcOrd="0" destOrd="0" presId="urn:microsoft.com/office/officeart/2018/2/layout/IconVerticalSolidList"/>
    <dgm:cxn modelId="{0BCFCECA-DD10-4132-A68E-FA36E3B814DB}" type="presOf" srcId="{9DC72643-437D-4712-9885-C81D470861B1}" destId="{7803F1CF-229D-48B6-A9A6-BD7C4E7AE8E9}" srcOrd="0" destOrd="0" presId="urn:microsoft.com/office/officeart/2018/2/layout/IconVerticalSolidList"/>
    <dgm:cxn modelId="{37417DE6-F93D-48D9-949B-DDCB01B10D88}" srcId="{08643F85-FF96-4D7C-AEA3-83BDB16B17E6}" destId="{9DC72643-437D-4712-9885-C81D470861B1}" srcOrd="1" destOrd="0" parTransId="{FB1762B1-FDE3-490F-9248-D1359F3E23AE}" sibTransId="{8296BC76-2A0A-4834-84F7-EC1466A4EE44}"/>
    <dgm:cxn modelId="{46FF982F-9B45-4B8D-9BB5-21F2FAF42BED}" type="presParOf" srcId="{C5363108-3B67-49E0-B735-B781318EEFD2}" destId="{B3DBEC34-5E60-4A5D-814A-BE8B05CA190B}" srcOrd="0" destOrd="0" presId="urn:microsoft.com/office/officeart/2018/2/layout/IconVerticalSolidList"/>
    <dgm:cxn modelId="{F629D6E1-3303-41ED-8B94-8776EEADCD6B}" type="presParOf" srcId="{B3DBEC34-5E60-4A5D-814A-BE8B05CA190B}" destId="{34B24D0F-F735-4DB0-A0C8-CAB34005C351}" srcOrd="0" destOrd="0" presId="urn:microsoft.com/office/officeart/2018/2/layout/IconVerticalSolidList"/>
    <dgm:cxn modelId="{C4F49084-4B47-44E7-8932-6FC89F8418D9}" type="presParOf" srcId="{B3DBEC34-5E60-4A5D-814A-BE8B05CA190B}" destId="{C65744AF-BD46-4DB6-9FAB-330568E55DB8}" srcOrd="1" destOrd="0" presId="urn:microsoft.com/office/officeart/2018/2/layout/IconVerticalSolidList"/>
    <dgm:cxn modelId="{4D28BFF3-D64E-4E80-8E9A-FCC8C67F1CAB}" type="presParOf" srcId="{B3DBEC34-5E60-4A5D-814A-BE8B05CA190B}" destId="{35F3E2E9-57D0-42B3-B695-5A778CE8A8F2}" srcOrd="2" destOrd="0" presId="urn:microsoft.com/office/officeart/2018/2/layout/IconVerticalSolidList"/>
    <dgm:cxn modelId="{45586A72-70B3-4657-9634-7A06ABA46792}" type="presParOf" srcId="{B3DBEC34-5E60-4A5D-814A-BE8B05CA190B}" destId="{6A5202CD-486A-45B8-B977-96E8C940BB61}" srcOrd="3" destOrd="0" presId="urn:microsoft.com/office/officeart/2018/2/layout/IconVerticalSolidList"/>
    <dgm:cxn modelId="{94C9ACF1-3EFC-4455-AA2B-5D4F433167DC}" type="presParOf" srcId="{C5363108-3B67-49E0-B735-B781318EEFD2}" destId="{52006314-E1B3-4484-8956-2E6F5B8BC845}" srcOrd="1" destOrd="0" presId="urn:microsoft.com/office/officeart/2018/2/layout/IconVerticalSolidList"/>
    <dgm:cxn modelId="{BBA90B92-D502-4D50-985A-E4DA120915C1}" type="presParOf" srcId="{C5363108-3B67-49E0-B735-B781318EEFD2}" destId="{78777ED0-233C-4C0F-A6F0-3E19F38AFC0E}" srcOrd="2" destOrd="0" presId="urn:microsoft.com/office/officeart/2018/2/layout/IconVerticalSolidList"/>
    <dgm:cxn modelId="{A6D4F328-5383-4208-BAEE-CD2662CDC07F}" type="presParOf" srcId="{78777ED0-233C-4C0F-A6F0-3E19F38AFC0E}" destId="{93AD72AE-71CA-4477-8F9A-33E3315FF7BE}" srcOrd="0" destOrd="0" presId="urn:microsoft.com/office/officeart/2018/2/layout/IconVerticalSolidList"/>
    <dgm:cxn modelId="{79F2ECA3-2D98-4B00-A12B-71ADC4A95974}" type="presParOf" srcId="{78777ED0-233C-4C0F-A6F0-3E19F38AFC0E}" destId="{02B81CF9-411E-435B-BF50-8305FDB28D1A}" srcOrd="1" destOrd="0" presId="urn:microsoft.com/office/officeart/2018/2/layout/IconVerticalSolidList"/>
    <dgm:cxn modelId="{6F142E5D-5021-4B48-A76A-98C3D3391164}" type="presParOf" srcId="{78777ED0-233C-4C0F-A6F0-3E19F38AFC0E}" destId="{61C73B1C-DC63-4436-A23D-38F03F69AF96}" srcOrd="2" destOrd="0" presId="urn:microsoft.com/office/officeart/2018/2/layout/IconVerticalSolidList"/>
    <dgm:cxn modelId="{32DF05D3-747D-46E8-AFCC-D3FA964DBD5D}" type="presParOf" srcId="{78777ED0-233C-4C0F-A6F0-3E19F38AFC0E}" destId="{7803F1CF-229D-48B6-A9A6-BD7C4E7AE8E9}" srcOrd="3" destOrd="0" presId="urn:microsoft.com/office/officeart/2018/2/layout/IconVerticalSolidList"/>
    <dgm:cxn modelId="{44835616-9EF2-4913-8A33-307B0C59355B}" type="presParOf" srcId="{C5363108-3B67-49E0-B735-B781318EEFD2}" destId="{A7BFEF6A-BC3F-4162-85C3-79B3F1C18EA7}" srcOrd="3" destOrd="0" presId="urn:microsoft.com/office/officeart/2018/2/layout/IconVerticalSolidList"/>
    <dgm:cxn modelId="{BF59BDD0-509F-41A9-A11F-4B48ADB360FB}" type="presParOf" srcId="{C5363108-3B67-49E0-B735-B781318EEFD2}" destId="{D6B6EE01-09D2-4735-ADD7-1B93DB43BB83}" srcOrd="4" destOrd="0" presId="urn:microsoft.com/office/officeart/2018/2/layout/IconVerticalSolidList"/>
    <dgm:cxn modelId="{E821AF10-D948-4D5A-88D6-9343BBA87237}" type="presParOf" srcId="{D6B6EE01-09D2-4735-ADD7-1B93DB43BB83}" destId="{70BC5F6C-D082-4395-8685-B280A7DB2E01}" srcOrd="0" destOrd="0" presId="urn:microsoft.com/office/officeart/2018/2/layout/IconVerticalSolidList"/>
    <dgm:cxn modelId="{CB60D6DB-D8E2-4833-97D8-BEEB9A256F58}" type="presParOf" srcId="{D6B6EE01-09D2-4735-ADD7-1B93DB43BB83}" destId="{79C57CBE-8ED1-4C7D-88C5-F8CE6C0C7EF0}" srcOrd="1" destOrd="0" presId="urn:microsoft.com/office/officeart/2018/2/layout/IconVerticalSolidList"/>
    <dgm:cxn modelId="{530693C7-49F1-4BC3-8E34-8F9060E0A66C}" type="presParOf" srcId="{D6B6EE01-09D2-4735-ADD7-1B93DB43BB83}" destId="{12184CD9-6243-4973-AD7E-21CC1F176723}" srcOrd="2" destOrd="0" presId="urn:microsoft.com/office/officeart/2018/2/layout/IconVerticalSolidList"/>
    <dgm:cxn modelId="{9ED098F1-9FBA-46F5-9225-41AB3A69C635}" type="presParOf" srcId="{D6B6EE01-09D2-4735-ADD7-1B93DB43BB83}" destId="{2F4FB198-72F7-4F08-ACF2-CC3EBC9084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6A9C3-C90C-47F2-8729-83B3E82DB570}">
      <dsp:nvSpPr>
        <dsp:cNvPr id="0" name=""/>
        <dsp:cNvSpPr/>
      </dsp:nvSpPr>
      <dsp:spPr>
        <a:xfrm>
          <a:off x="488008" y="1152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000" r="-5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381E2-70E0-44BC-80A8-E935336E427A}">
      <dsp:nvSpPr>
        <dsp:cNvPr id="0" name=""/>
        <dsp:cNvSpPr/>
      </dsp:nvSpPr>
      <dsp:spPr>
        <a:xfrm>
          <a:off x="488008" y="1652268"/>
          <a:ext cx="4311566" cy="84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Electricity cannot be stored in large amounts, so supply and demand should always be matched. </a:t>
          </a:r>
        </a:p>
      </dsp:txBody>
      <dsp:txXfrm>
        <a:off x="488008" y="1652268"/>
        <a:ext cx="4311566" cy="849669"/>
      </dsp:txXfrm>
    </dsp:sp>
    <dsp:sp modelId="{7472D519-656A-4C37-9DB0-118765021AA8}">
      <dsp:nvSpPr>
        <dsp:cNvPr id="0" name=""/>
        <dsp:cNvSpPr/>
      </dsp:nvSpPr>
      <dsp:spPr>
        <a:xfrm>
          <a:off x="488008" y="2568015"/>
          <a:ext cx="4311566" cy="734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DD38F-F894-48DF-AA1B-59B0FCD7587A}">
      <dsp:nvSpPr>
        <dsp:cNvPr id="0" name=""/>
        <dsp:cNvSpPr/>
      </dsp:nvSpPr>
      <dsp:spPr>
        <a:xfrm>
          <a:off x="5554099" y="60788"/>
          <a:ext cx="1509048" cy="1509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3000" b="-13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36BA6-4F24-43AF-AA1D-7DAD0219983A}">
      <dsp:nvSpPr>
        <dsp:cNvPr id="0" name=""/>
        <dsp:cNvSpPr/>
      </dsp:nvSpPr>
      <dsp:spPr>
        <a:xfrm>
          <a:off x="5554099" y="1711903"/>
          <a:ext cx="4311566" cy="84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Load/energy demand forecasting is fundamental for an energy utility’s decision making mechanism to avoid:</a:t>
          </a:r>
        </a:p>
      </dsp:txBody>
      <dsp:txXfrm>
        <a:off x="5554099" y="1711903"/>
        <a:ext cx="4311566" cy="849669"/>
      </dsp:txXfrm>
    </dsp:sp>
    <dsp:sp modelId="{4EBA0DA2-A0F7-4B21-B958-84348024AC25}">
      <dsp:nvSpPr>
        <dsp:cNvPr id="0" name=""/>
        <dsp:cNvSpPr/>
      </dsp:nvSpPr>
      <dsp:spPr>
        <a:xfrm>
          <a:off x="5533792" y="2416334"/>
          <a:ext cx="4311566" cy="4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- Grid failures or Wastage of energy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- Costs of under or over cutting </a:t>
          </a:r>
        </a:p>
      </dsp:txBody>
      <dsp:txXfrm>
        <a:off x="5533792" y="2416334"/>
        <a:ext cx="4311566" cy="496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24D0F-F735-4DB0-A0C8-CAB34005C351}">
      <dsp:nvSpPr>
        <dsp:cNvPr id="0" name=""/>
        <dsp:cNvSpPr/>
      </dsp:nvSpPr>
      <dsp:spPr>
        <a:xfrm>
          <a:off x="0" y="403"/>
          <a:ext cx="10353675" cy="944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744AF-BD46-4DB6-9FAB-330568E55DB8}">
      <dsp:nvSpPr>
        <dsp:cNvPr id="0" name=""/>
        <dsp:cNvSpPr/>
      </dsp:nvSpPr>
      <dsp:spPr>
        <a:xfrm>
          <a:off x="285647" y="212868"/>
          <a:ext cx="519359" cy="51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202CD-486A-45B8-B977-96E8C940BB61}">
      <dsp:nvSpPr>
        <dsp:cNvPr id="0" name=""/>
        <dsp:cNvSpPr/>
      </dsp:nvSpPr>
      <dsp:spPr>
        <a:xfrm>
          <a:off x="1090654" y="403"/>
          <a:ext cx="9263020" cy="94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37" tIns="99937" rIns="99937" bIns="999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Load -&gt; Demand (in W) or Energy (in Wh)</a:t>
          </a:r>
        </a:p>
      </dsp:txBody>
      <dsp:txXfrm>
        <a:off x="1090654" y="403"/>
        <a:ext cx="9263020" cy="944289"/>
      </dsp:txXfrm>
    </dsp:sp>
    <dsp:sp modelId="{93AD72AE-71CA-4477-8F9A-33E3315FF7BE}">
      <dsp:nvSpPr>
        <dsp:cNvPr id="0" name=""/>
        <dsp:cNvSpPr/>
      </dsp:nvSpPr>
      <dsp:spPr>
        <a:xfrm>
          <a:off x="0" y="1180765"/>
          <a:ext cx="10353675" cy="944289"/>
        </a:xfrm>
        <a:prstGeom prst="roundRect">
          <a:avLst>
            <a:gd name="adj" fmla="val 10000"/>
          </a:avLst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81CF9-411E-435B-BF50-8305FDB28D1A}">
      <dsp:nvSpPr>
        <dsp:cNvPr id="0" name=""/>
        <dsp:cNvSpPr/>
      </dsp:nvSpPr>
      <dsp:spPr>
        <a:xfrm>
          <a:off x="285647" y="1393230"/>
          <a:ext cx="519359" cy="51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3F1CF-229D-48B6-A9A6-BD7C4E7AE8E9}">
      <dsp:nvSpPr>
        <dsp:cNvPr id="0" name=""/>
        <dsp:cNvSpPr/>
      </dsp:nvSpPr>
      <dsp:spPr>
        <a:xfrm>
          <a:off x="1090654" y="1180765"/>
          <a:ext cx="9263020" cy="94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37" tIns="99937" rIns="99937" bIns="999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hourly data they are the same</a:t>
          </a:r>
        </a:p>
      </dsp:txBody>
      <dsp:txXfrm>
        <a:off x="1090654" y="1180765"/>
        <a:ext cx="9263020" cy="944289"/>
      </dsp:txXfrm>
    </dsp:sp>
    <dsp:sp modelId="{70BC5F6C-D082-4395-8685-B280A7DB2E01}">
      <dsp:nvSpPr>
        <dsp:cNvPr id="0" name=""/>
        <dsp:cNvSpPr/>
      </dsp:nvSpPr>
      <dsp:spPr>
        <a:xfrm>
          <a:off x="0" y="2361127"/>
          <a:ext cx="10353675" cy="944289"/>
        </a:xfrm>
        <a:prstGeom prst="roundRect">
          <a:avLst>
            <a:gd name="adj" fmla="val 10000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57CBE-8ED1-4C7D-88C5-F8CE6C0C7EF0}">
      <dsp:nvSpPr>
        <dsp:cNvPr id="0" name=""/>
        <dsp:cNvSpPr/>
      </dsp:nvSpPr>
      <dsp:spPr>
        <a:xfrm>
          <a:off x="285647" y="2573592"/>
          <a:ext cx="519359" cy="51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57000" r="-57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FB198-72F7-4F08-ACF2-CC3EBC908473}">
      <dsp:nvSpPr>
        <dsp:cNvPr id="0" name=""/>
        <dsp:cNvSpPr/>
      </dsp:nvSpPr>
      <dsp:spPr>
        <a:xfrm>
          <a:off x="1090654" y="2361127"/>
          <a:ext cx="9263020" cy="94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37" tIns="99937" rIns="99937" bIns="999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peak or maximum load decides the capacity of power plant</a:t>
          </a:r>
        </a:p>
      </dsp:txBody>
      <dsp:txXfrm>
        <a:off x="1090654" y="2361127"/>
        <a:ext cx="9263020" cy="944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1F2D-3A50-4764-990F-524E5883A86D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522C2-2F91-46B6-B8EE-EB94B4A4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7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imes.com/projects/la-fi-electricity-capacity-graphic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 energy companies need to know how much energy to produce at any given time to avoid grid failures or wastage of energy.</a:t>
            </a:r>
          </a:p>
          <a:p>
            <a:r>
              <a:rPr lang="en-US" dirty="0"/>
              <a:t>- Costs of under- or over-cutting are high in an energy balancing market which can lead to huge financial losses for an utility.</a:t>
            </a:r>
          </a:p>
          <a:p>
            <a:r>
              <a:rPr lang="en-US" dirty="0"/>
              <a:t>- They cannot pass their cost to the customers.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522C2-2F91-46B6-B8EE-EB94B4A41E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https://www.latimes.com/projects/la-fi-electricity-capacity-graphic/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522C2-2F91-46B6-B8EE-EB94B4A41E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4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522C2-2F91-46B6-B8EE-EB94B4A41E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47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2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7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1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2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3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2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6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2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43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19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6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55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8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81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507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53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9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2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96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56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0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75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6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988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25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5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448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28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2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23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4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043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3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040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530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3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7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3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06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8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iso.com/planning/Pages/ReliabilityRequirements/Default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2799-4A89-4822-8F6C-2E99FF332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359" y="3403600"/>
            <a:ext cx="9139281" cy="156972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Predicting energy consumption at an hourly frequency for San Diego Gas &amp; Electric (SDGE) utility region</a:t>
            </a:r>
          </a:p>
        </p:txBody>
      </p:sp>
      <p:pic>
        <p:nvPicPr>
          <p:cNvPr id="6" name="Graphic 5" descr="Lightning Bolt">
            <a:extLst>
              <a:ext uri="{FF2B5EF4-FFF2-40B4-BE49-F238E27FC236}">
                <a16:creationId xmlns:a16="http://schemas.microsoft.com/office/drawing/2014/main" id="{B833925C-6D00-45D4-9C61-A01950075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8598" y="389466"/>
            <a:ext cx="2821882" cy="28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2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6974-6FBC-40D0-81AF-256255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Simple Lin reg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E122-3177-4331-A58E-651123C6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Explaining what worked and what not</a:t>
            </a:r>
          </a:p>
        </p:txBody>
      </p:sp>
    </p:spTree>
    <p:extLst>
      <p:ext uri="{BB962C8B-B14F-4D97-AF65-F5344CB8AC3E}">
        <p14:creationId xmlns:p14="http://schemas.microsoft.com/office/powerpoint/2010/main" val="90001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4F2-DA8B-4647-A956-5EECBEBA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EC70-9B89-457C-9DBD-509E75F1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9BC9-3A85-43B0-8F66-848DAF1C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3D83-3121-40AF-B4C7-4C2D94A6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D229-F7BC-4BBE-BE3B-AB8F22D2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E727-7CE9-4678-9D5C-0A44F075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6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4AE0-A05D-45AE-BB58-0AFEABF5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62B9-3862-4503-8E73-8D33830E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95F3-0B71-480E-A917-12E549DB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and RF with Fourier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513B-44B3-4CC7-BB32-2FD0863B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6DE4-6211-4235-98AB-EA32C6B3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71CD-03F5-41A4-8139-8E563C06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18EB-CBE1-4187-9BAA-A62497C7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 + Fb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1D3D-4F68-4FE8-8A19-DA9E8BB7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9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87A5-47C7-4A04-BCF9-149A94A3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5F9D-4468-4010-B077-6D9BDAE3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1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8088-5EB0-467E-95A8-62EADB42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CE73CD-F812-4191-9980-81030106B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30592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70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82FDC5-F4C0-4F3D-A86F-3FE751071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546D-8CF5-45AD-933D-92A6646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Load forecasting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F5A08E-ACDE-4AA5-A882-C069598CE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680580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032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EECC-D55D-41E6-AF02-268F8CE1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/>
              <a:t>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55A9-725E-4392-A6E4-6B5303D7B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5213675" cy="3181684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California Independent System Operator (CAISO)</a:t>
            </a:r>
          </a:p>
          <a:p>
            <a:pPr marL="0" indent="0">
              <a:buNone/>
            </a:pPr>
            <a:r>
              <a:rPr lang="en-US" sz="2000" dirty="0"/>
              <a:t>	- Data </a:t>
            </a:r>
            <a:r>
              <a:rPr lang="en-US" sz="2000" dirty="0">
                <a:hlinkClick r:id="rId3"/>
              </a:rPr>
              <a:t>link1</a:t>
            </a:r>
            <a:r>
              <a:rPr lang="en-US" sz="2000" dirty="0"/>
              <a:t>, </a:t>
            </a:r>
            <a:r>
              <a:rPr lang="en-US" sz="2000" dirty="0">
                <a:hlinkClick r:id="rId3"/>
              </a:rPr>
              <a:t>link2</a:t>
            </a:r>
            <a:r>
              <a:rPr lang="en-US" sz="2000" dirty="0"/>
              <a:t> </a:t>
            </a:r>
          </a:p>
          <a:p>
            <a:r>
              <a:rPr lang="en-US" sz="2000" dirty="0"/>
              <a:t>We’ll focus on San Diego Gas and Electric utility for this project.</a:t>
            </a:r>
          </a:p>
          <a:p>
            <a:r>
              <a:rPr lang="en-US" sz="2000" dirty="0"/>
              <a:t>Small area serves better chance to use uniform weather data.</a:t>
            </a:r>
          </a:p>
          <a:p>
            <a:r>
              <a:rPr lang="en-US" sz="2000" dirty="0"/>
              <a:t>San Diego has high enough population and good distribution of residential and commercial customers.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DF4D06A-3624-40DF-8EB1-69A8741CD4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1" r="-1" b="-1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F4342E-06B3-4397-9D9C-0DCA2019465D}"/>
              </a:ext>
            </a:extLst>
          </p:cNvPr>
          <p:cNvSpPr/>
          <p:nvPr/>
        </p:nvSpPr>
        <p:spPr>
          <a:xfrm>
            <a:off x="7680960" y="5901266"/>
            <a:ext cx="1798320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9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02DE-A0AF-4B8C-AC99-94121DC2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99" y="120104"/>
            <a:ext cx="10353762" cy="970450"/>
          </a:xfrm>
        </p:spPr>
        <p:txBody>
          <a:bodyPr/>
          <a:lstStyle/>
          <a:p>
            <a:r>
              <a:rPr lang="en-US" dirty="0"/>
              <a:t>Process flowchart 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542C2EB5-DB09-442F-981C-FC3FFD505554}"/>
              </a:ext>
            </a:extLst>
          </p:cNvPr>
          <p:cNvSpPr/>
          <p:nvPr/>
        </p:nvSpPr>
        <p:spPr>
          <a:xfrm>
            <a:off x="5176157" y="2013124"/>
            <a:ext cx="1621973" cy="6212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Hourly energy data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BA5F4793-42C5-4984-95A3-7B022E7F5961}"/>
              </a:ext>
            </a:extLst>
          </p:cNvPr>
          <p:cNvSpPr/>
          <p:nvPr/>
        </p:nvSpPr>
        <p:spPr>
          <a:xfrm>
            <a:off x="1355270" y="2214851"/>
            <a:ext cx="1812473" cy="6212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Sub-hourly weather data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943C949-721F-4E44-A5A4-42D3E718AB4E}"/>
              </a:ext>
            </a:extLst>
          </p:cNvPr>
          <p:cNvSpPr/>
          <p:nvPr/>
        </p:nvSpPr>
        <p:spPr>
          <a:xfrm>
            <a:off x="8806544" y="2214851"/>
            <a:ext cx="1875085" cy="6212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PV installation data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4085160E-5C52-4D31-A1EF-E85686DDF166}"/>
              </a:ext>
            </a:extLst>
          </p:cNvPr>
          <p:cNvSpPr/>
          <p:nvPr/>
        </p:nvSpPr>
        <p:spPr>
          <a:xfrm>
            <a:off x="5088263" y="2888696"/>
            <a:ext cx="1807111" cy="71596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Data /cleaning/wrangling</a:t>
            </a:r>
          </a:p>
          <a:p>
            <a:pPr algn="ctr"/>
            <a:endParaRPr lang="en-US" dirty="0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C7976223-8D8A-4AFF-B840-93AD01C6C72B}"/>
              </a:ext>
            </a:extLst>
          </p:cNvPr>
          <p:cNvSpPr/>
          <p:nvPr/>
        </p:nvSpPr>
        <p:spPr>
          <a:xfrm>
            <a:off x="8833746" y="3156261"/>
            <a:ext cx="1807111" cy="97045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Data /cleaning/wrangling/resampling</a:t>
            </a:r>
          </a:p>
          <a:p>
            <a:pPr algn="ctr"/>
            <a:endParaRPr lang="en-US" dirty="0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FD77C0CF-1AED-429C-B1E2-DFDB083DF55A}"/>
              </a:ext>
            </a:extLst>
          </p:cNvPr>
          <p:cNvSpPr/>
          <p:nvPr/>
        </p:nvSpPr>
        <p:spPr>
          <a:xfrm>
            <a:off x="1360632" y="3156262"/>
            <a:ext cx="1807111" cy="97045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Data /cleaning/wrangling/resampling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AB8296-B30B-420F-9C5E-9EAA6AAA7F8D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2261507" y="2836071"/>
            <a:ext cx="2681" cy="320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A3EDE0-F774-4A3E-973F-DF71A96C8BD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5987144" y="2634343"/>
            <a:ext cx="4675" cy="254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193E96-F3B7-4CE6-95DA-BC2B50A8AAB6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9737302" y="2836071"/>
            <a:ext cx="6785" cy="320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DED9F20B-CFE2-4F62-898F-C2BFB8D69947}"/>
              </a:ext>
            </a:extLst>
          </p:cNvPr>
          <p:cNvSpPr/>
          <p:nvPr/>
        </p:nvSpPr>
        <p:spPr>
          <a:xfrm>
            <a:off x="5176157" y="4542152"/>
            <a:ext cx="1621973" cy="52852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Merge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32DF8A-9314-4C6B-AEBD-F031AD56A8E4}"/>
              </a:ext>
            </a:extLst>
          </p:cNvPr>
          <p:cNvCxnSpPr>
            <a:cxnSpLocks/>
            <a:stCxn id="11" idx="3"/>
            <a:endCxn id="107" idx="1"/>
          </p:cNvCxnSpPr>
          <p:nvPr/>
        </p:nvCxnSpPr>
        <p:spPr>
          <a:xfrm>
            <a:off x="3167743" y="3641487"/>
            <a:ext cx="362275" cy="74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A5022A9-BF53-4A9B-B3BB-6E9FE8C92E28}"/>
              </a:ext>
            </a:extLst>
          </p:cNvPr>
          <p:cNvCxnSpPr>
            <a:cxnSpLocks/>
            <a:stCxn id="10" idx="1"/>
            <a:endCxn id="106" idx="3"/>
          </p:cNvCxnSpPr>
          <p:nvPr/>
        </p:nvCxnSpPr>
        <p:spPr>
          <a:xfrm rot="10800000" flipV="1">
            <a:off x="8564504" y="3641486"/>
            <a:ext cx="269242" cy="80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400E0-31A2-448C-93BA-6E08C5C2B449}"/>
              </a:ext>
            </a:extLst>
          </p:cNvPr>
          <p:cNvCxnSpPr>
            <a:cxnSpLocks/>
            <a:stCxn id="7" idx="2"/>
            <a:endCxn id="103" idx="0"/>
          </p:cNvCxnSpPr>
          <p:nvPr/>
        </p:nvCxnSpPr>
        <p:spPr>
          <a:xfrm flipH="1">
            <a:off x="5991233" y="3604656"/>
            <a:ext cx="586" cy="306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4F5A75-BC2A-4F77-82EC-00B135768F1D}"/>
              </a:ext>
            </a:extLst>
          </p:cNvPr>
          <p:cNvCxnSpPr>
            <a:cxnSpLocks/>
            <a:stCxn id="103" idx="2"/>
            <a:endCxn id="24" idx="0"/>
          </p:cNvCxnSpPr>
          <p:nvPr/>
        </p:nvCxnSpPr>
        <p:spPr>
          <a:xfrm flipH="1">
            <a:off x="5987144" y="4321800"/>
            <a:ext cx="4089" cy="220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5A91BF23-56ED-4606-9EBB-9BEAC0C54A71}"/>
              </a:ext>
            </a:extLst>
          </p:cNvPr>
          <p:cNvSpPr/>
          <p:nvPr/>
        </p:nvSpPr>
        <p:spPr>
          <a:xfrm>
            <a:off x="5390216" y="3911317"/>
            <a:ext cx="1202033" cy="4104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Adding features</a:t>
            </a: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A35F7464-88A9-48AF-B5DE-344768C45B63}"/>
              </a:ext>
            </a:extLst>
          </p:cNvPr>
          <p:cNvSpPr/>
          <p:nvPr/>
        </p:nvSpPr>
        <p:spPr>
          <a:xfrm>
            <a:off x="7362471" y="3516770"/>
            <a:ext cx="1202033" cy="4104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Extracting features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C8D5A44D-DB2A-4E2E-8625-569E99F05D16}"/>
              </a:ext>
            </a:extLst>
          </p:cNvPr>
          <p:cNvSpPr/>
          <p:nvPr/>
        </p:nvSpPr>
        <p:spPr>
          <a:xfrm>
            <a:off x="3530018" y="3510986"/>
            <a:ext cx="1202033" cy="4104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Extracting features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FFA40A5-0EC5-43E7-A78F-6316F7CBFD51}"/>
              </a:ext>
            </a:extLst>
          </p:cNvPr>
          <p:cNvCxnSpPr>
            <a:cxnSpLocks/>
            <a:stCxn id="107" idx="2"/>
            <a:endCxn id="24" idx="1"/>
          </p:cNvCxnSpPr>
          <p:nvPr/>
        </p:nvCxnSpPr>
        <p:spPr>
          <a:xfrm rot="16200000" flipH="1">
            <a:off x="4413870" y="3638633"/>
            <a:ext cx="884945" cy="14506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5F1A00F-8D0F-47FC-B9E8-8A229CD93D28}"/>
              </a:ext>
            </a:extLst>
          </p:cNvPr>
          <p:cNvCxnSpPr>
            <a:cxnSpLocks/>
            <a:stCxn id="106" idx="2"/>
            <a:endCxn id="24" idx="3"/>
          </p:cNvCxnSpPr>
          <p:nvPr/>
        </p:nvCxnSpPr>
        <p:spPr>
          <a:xfrm rot="5400000">
            <a:off x="6738483" y="3581408"/>
            <a:ext cx="879161" cy="15708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Flowchart: Data 123">
            <a:extLst>
              <a:ext uri="{FF2B5EF4-FFF2-40B4-BE49-F238E27FC236}">
                <a16:creationId xmlns:a16="http://schemas.microsoft.com/office/drawing/2014/main" id="{20E745ED-5C95-4E23-A3CE-B6EF421FD853}"/>
              </a:ext>
            </a:extLst>
          </p:cNvPr>
          <p:cNvSpPr/>
          <p:nvPr/>
        </p:nvSpPr>
        <p:spPr>
          <a:xfrm>
            <a:off x="5388428" y="1173991"/>
            <a:ext cx="1807111" cy="6212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Importing data 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88EB8D5-690F-489C-A6E9-42019959F0EF}"/>
              </a:ext>
            </a:extLst>
          </p:cNvPr>
          <p:cNvCxnSpPr>
            <a:cxnSpLocks/>
            <a:stCxn id="124" idx="5"/>
            <a:endCxn id="6" idx="1"/>
          </p:cNvCxnSpPr>
          <p:nvPr/>
        </p:nvCxnSpPr>
        <p:spPr>
          <a:xfrm>
            <a:off x="7014828" y="1484601"/>
            <a:ext cx="2729259" cy="7302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20799B0A-B866-409A-8058-CD3D46B56709}"/>
              </a:ext>
            </a:extLst>
          </p:cNvPr>
          <p:cNvCxnSpPr>
            <a:cxnSpLocks/>
            <a:stCxn id="124" idx="2"/>
            <a:endCxn id="5" idx="0"/>
          </p:cNvCxnSpPr>
          <p:nvPr/>
        </p:nvCxnSpPr>
        <p:spPr>
          <a:xfrm rot="10800000" flipV="1">
            <a:off x="2442755" y="1484601"/>
            <a:ext cx="3126385" cy="7302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92FD45BF-42D4-4B8F-85CE-F376CBE24EC3}"/>
              </a:ext>
            </a:extLst>
          </p:cNvPr>
          <p:cNvCxnSpPr>
            <a:cxnSpLocks/>
            <a:stCxn id="124" idx="4"/>
            <a:endCxn id="4" idx="1"/>
          </p:cNvCxnSpPr>
          <p:nvPr/>
        </p:nvCxnSpPr>
        <p:spPr>
          <a:xfrm rot="5400000">
            <a:off x="6030607" y="1751747"/>
            <a:ext cx="217914" cy="304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1" name="Flowchart: Process 160">
            <a:extLst>
              <a:ext uri="{FF2B5EF4-FFF2-40B4-BE49-F238E27FC236}">
                <a16:creationId xmlns:a16="http://schemas.microsoft.com/office/drawing/2014/main" id="{B31AEAC9-402B-440A-9862-8FF9DF966631}"/>
              </a:ext>
            </a:extLst>
          </p:cNvPr>
          <p:cNvSpPr/>
          <p:nvPr/>
        </p:nvSpPr>
        <p:spPr>
          <a:xfrm>
            <a:off x="5489320" y="5216897"/>
            <a:ext cx="1010143" cy="3194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EDA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BEE089D-D294-492E-8B82-B93BA4000533}"/>
              </a:ext>
            </a:extLst>
          </p:cNvPr>
          <p:cNvCxnSpPr>
            <a:cxnSpLocks/>
            <a:stCxn id="24" idx="2"/>
            <a:endCxn id="161" idx="0"/>
          </p:cNvCxnSpPr>
          <p:nvPr/>
        </p:nvCxnSpPr>
        <p:spPr>
          <a:xfrm>
            <a:off x="5987144" y="5070675"/>
            <a:ext cx="7248" cy="14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8A0BE82-19D9-446A-BF9D-8D605779B376}"/>
              </a:ext>
            </a:extLst>
          </p:cNvPr>
          <p:cNvCxnSpPr>
            <a:cxnSpLocks/>
            <a:stCxn id="161" idx="3"/>
            <a:endCxn id="124" idx="0"/>
          </p:cNvCxnSpPr>
          <p:nvPr/>
        </p:nvCxnSpPr>
        <p:spPr>
          <a:xfrm flipH="1" flipV="1">
            <a:off x="6472695" y="1173991"/>
            <a:ext cx="26768" cy="4202618"/>
          </a:xfrm>
          <a:prstGeom prst="bentConnector4">
            <a:avLst>
              <a:gd name="adj1" fmla="val -3454408"/>
              <a:gd name="adj2" fmla="val 105439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BD5EEFA7-D75F-4882-BCBC-648839379886}"/>
              </a:ext>
            </a:extLst>
          </p:cNvPr>
          <p:cNvSpPr/>
          <p:nvPr/>
        </p:nvSpPr>
        <p:spPr>
          <a:xfrm>
            <a:off x="4131035" y="5727247"/>
            <a:ext cx="3732805" cy="7428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Preparing data for ML models, Feature engineering, define error metrics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C52CB1-3CB1-4637-B297-ECDCC846A5E6}"/>
              </a:ext>
            </a:extLst>
          </p:cNvPr>
          <p:cNvCxnSpPr>
            <a:cxnSpLocks/>
            <a:stCxn id="161" idx="2"/>
            <a:endCxn id="169" idx="0"/>
          </p:cNvCxnSpPr>
          <p:nvPr/>
        </p:nvCxnSpPr>
        <p:spPr>
          <a:xfrm>
            <a:off x="5994392" y="5536321"/>
            <a:ext cx="3046" cy="190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CE8C640E-3708-4A34-9939-F3C6BB19525C}"/>
              </a:ext>
            </a:extLst>
          </p:cNvPr>
          <p:cNvSpPr/>
          <p:nvPr/>
        </p:nvSpPr>
        <p:spPr>
          <a:xfrm>
            <a:off x="8379457" y="5941572"/>
            <a:ext cx="3169920" cy="5285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ML models training &amp; testing and comparing results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D46E238-E382-4C52-BC1D-3B5FB544738C}"/>
              </a:ext>
            </a:extLst>
          </p:cNvPr>
          <p:cNvCxnSpPr>
            <a:cxnSpLocks/>
            <a:stCxn id="169" idx="3"/>
            <a:endCxn id="54" idx="1"/>
          </p:cNvCxnSpPr>
          <p:nvPr/>
        </p:nvCxnSpPr>
        <p:spPr>
          <a:xfrm>
            <a:off x="7863840" y="6098671"/>
            <a:ext cx="515617" cy="107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8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11F-488C-495C-B8B1-D263F200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graphs from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5FB2-A444-46EA-97E1-FEAE21DD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and observations from EDA</a:t>
            </a:r>
          </a:p>
        </p:txBody>
      </p:sp>
    </p:spTree>
    <p:extLst>
      <p:ext uri="{BB962C8B-B14F-4D97-AF65-F5344CB8AC3E}">
        <p14:creationId xmlns:p14="http://schemas.microsoft.com/office/powerpoint/2010/main" val="296103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613E-C73F-45C6-8DB1-7BC7A01B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97F2-7F7E-45E0-A0E6-D240EAD4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4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6EAC-7D9D-4913-9BDE-B725BE3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A8DB-E571-40EF-B22F-B509BF7A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Stationarity, auto correlation etc.</a:t>
            </a:r>
          </a:p>
          <a:p>
            <a:r>
              <a:rPr lang="en-US" dirty="0"/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485636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59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Bookman Old Style</vt:lpstr>
      <vt:lpstr>Calibri</vt:lpstr>
      <vt:lpstr>Calisto MT</vt:lpstr>
      <vt:lpstr>Century Gothic</vt:lpstr>
      <vt:lpstr>Rockwell</vt:lpstr>
      <vt:lpstr>Wingdings 2</vt:lpstr>
      <vt:lpstr>Damask</vt:lpstr>
      <vt:lpstr>Slate</vt:lpstr>
      <vt:lpstr>Mesh</vt:lpstr>
      <vt:lpstr>Predicting energy consumption at an hourly frequency for San Diego Gas &amp; Electric (SDGE) utility region</vt:lpstr>
      <vt:lpstr>Problem statement</vt:lpstr>
      <vt:lpstr>PowerPoint Presentation</vt:lpstr>
      <vt:lpstr>Load forecasting</vt:lpstr>
      <vt:lpstr>Data sources</vt:lpstr>
      <vt:lpstr>Process flowchart </vt:lpstr>
      <vt:lpstr>A couple graphs from milestone</vt:lpstr>
      <vt:lpstr>Intro to TS</vt:lpstr>
      <vt:lpstr>Time series info</vt:lpstr>
      <vt:lpstr>Trying Simple Lin reg</vt:lpstr>
      <vt:lpstr>RF</vt:lpstr>
      <vt:lpstr>Fourier terms</vt:lpstr>
      <vt:lpstr>SARIMAX</vt:lpstr>
      <vt:lpstr>FB Prophet</vt:lpstr>
      <vt:lpstr>Elastic and RF with Fourier terms</vt:lpstr>
      <vt:lpstr>XG Boost</vt:lpstr>
      <vt:lpstr>XG Boost + Fb Prophet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energy consumption at an hourly frequency for San Diego Gas &amp; Electric (SDGE) utility region</dc:title>
  <dc:creator>Prathamesh Pawar</dc:creator>
  <cp:lastModifiedBy>Prathamesh Pawar</cp:lastModifiedBy>
  <cp:revision>1</cp:revision>
  <dcterms:created xsi:type="dcterms:W3CDTF">2019-09-10T08:15:08Z</dcterms:created>
  <dcterms:modified xsi:type="dcterms:W3CDTF">2019-09-10T08:15:57Z</dcterms:modified>
</cp:coreProperties>
</file>