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70" r:id="rId3"/>
    <p:sldId id="275" r:id="rId4"/>
    <p:sldId id="273" r:id="rId5"/>
    <p:sldId id="271" r:id="rId6"/>
    <p:sldId id="259" r:id="rId7"/>
    <p:sldId id="272" r:id="rId8"/>
    <p:sldId id="258" r:id="rId9"/>
    <p:sldId id="274" r:id="rId10"/>
    <p:sldId id="260" r:id="rId11"/>
    <p:sldId id="276" r:id="rId12"/>
    <p:sldId id="261" r:id="rId13"/>
    <p:sldId id="262" r:id="rId14"/>
    <p:sldId id="277" r:id="rId15"/>
    <p:sldId id="278" r:id="rId16"/>
    <p:sldId id="263" r:id="rId17"/>
    <p:sldId id="279" r:id="rId18"/>
    <p:sldId id="280" r:id="rId19"/>
    <p:sldId id="281" r:id="rId20"/>
    <p:sldId id="282" r:id="rId21"/>
    <p:sldId id="283" r:id="rId22"/>
    <p:sldId id="284" r:id="rId23"/>
    <p:sldId id="285" r:id="rId24"/>
    <p:sldId id="264" r:id="rId25"/>
    <p:sldId id="265" r:id="rId26"/>
    <p:sldId id="286" r:id="rId27"/>
    <p:sldId id="288" r:id="rId28"/>
    <p:sldId id="289" r:id="rId29"/>
    <p:sldId id="290" r:id="rId30"/>
    <p:sldId id="287" r:id="rId31"/>
    <p:sldId id="291" r:id="rId32"/>
    <p:sldId id="292" r:id="rId33"/>
    <p:sldId id="293" r:id="rId34"/>
    <p:sldId id="294" r:id="rId35"/>
    <p:sldId id="295" r:id="rId36"/>
    <p:sldId id="296" r:id="rId37"/>
    <p:sldId id="297" r:id="rId38"/>
    <p:sldId id="298" r:id="rId39"/>
    <p:sldId id="266"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138"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9F9E-26E4-4B6D-82DF-6D41BDC836CE}" type="datetimeFigureOut">
              <a:rPr lang="en-US" smtClean="0"/>
              <a:t>7/24/2019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9D3F5-636F-4D79-BD88-B405EF20DAA3}" type="slidenum">
              <a:rPr lang="en-US" smtClean="0"/>
              <a:t>‹#›</a:t>
            </a:fld>
            <a:endParaRPr lang="en-US"/>
          </a:p>
        </p:txBody>
      </p:sp>
    </p:spTree>
    <p:extLst>
      <p:ext uri="{BB962C8B-B14F-4D97-AF65-F5344CB8AC3E}">
        <p14:creationId xmlns:p14="http://schemas.microsoft.com/office/powerpoint/2010/main" val="29349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unlineenergy.com/solar-pv-power-output-san-diegos-winter-month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2</a:t>
            </a:fld>
            <a:endParaRPr lang="en-US"/>
          </a:p>
        </p:txBody>
      </p:sp>
    </p:spTree>
    <p:extLst>
      <p:ext uri="{BB962C8B-B14F-4D97-AF65-F5344CB8AC3E}">
        <p14:creationId xmlns:p14="http://schemas.microsoft.com/office/powerpoint/2010/main" val="318776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forecasting involves the accurate prediction of both the magnitudes and geographical locations over the different periods of the planning horizon. </a:t>
            </a:r>
          </a:p>
        </p:txBody>
      </p:sp>
      <p:sp>
        <p:nvSpPr>
          <p:cNvPr id="4" name="Slide Number Placeholder 3"/>
          <p:cNvSpPr>
            <a:spLocks noGrp="1"/>
          </p:cNvSpPr>
          <p:nvPr>
            <p:ph type="sldNum" sz="quarter" idx="5"/>
          </p:nvPr>
        </p:nvSpPr>
        <p:spPr/>
        <p:txBody>
          <a:bodyPr/>
          <a:lstStyle/>
          <a:p>
            <a:fld id="{6289D3F5-636F-4D79-BD88-B405EF20DAA3}" type="slidenum">
              <a:rPr lang="en-US" smtClean="0"/>
              <a:t>3</a:t>
            </a:fld>
            <a:endParaRPr lang="en-US"/>
          </a:p>
        </p:txBody>
      </p:sp>
    </p:spTree>
    <p:extLst>
      <p:ext uri="{BB962C8B-B14F-4D97-AF65-F5344CB8AC3E}">
        <p14:creationId xmlns:p14="http://schemas.microsoft.com/office/powerpoint/2010/main" val="374255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system operator (SO) is responsible for managing the security of the power system in real time, coordinating the supply of and demand for electricity, and avoiding frequency fluctuations and interruptions of supply. As the amount of distributed and renewable energy fed into the grid increases, the work of the SO is becoming more complex — a trajectory that is set to continue.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California Independent System Operator (CAISO) forecasts electrical demand and dispatches the lowest-cost generator to meet demand from 30 million customers. Technology lies at the heart of CAISO's command and control center, and it has invested considerable resources into its sophisticated computer systems, which update the forecasts every five minutes.</a:t>
            </a:r>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5</a:t>
            </a:fld>
            <a:endParaRPr lang="en-US"/>
          </a:p>
        </p:txBody>
      </p:sp>
    </p:spTree>
    <p:extLst>
      <p:ext uri="{BB962C8B-B14F-4D97-AF65-F5344CB8AC3E}">
        <p14:creationId xmlns:p14="http://schemas.microsoft.com/office/powerpoint/2010/main" val="35197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6</a:t>
            </a:fld>
            <a:endParaRPr lang="en-US"/>
          </a:p>
        </p:txBody>
      </p:sp>
    </p:spTree>
    <p:extLst>
      <p:ext uri="{BB962C8B-B14F-4D97-AF65-F5344CB8AC3E}">
        <p14:creationId xmlns:p14="http://schemas.microsoft.com/office/powerpoint/2010/main" val="388168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also see the correlations using the </a:t>
            </a:r>
            <a:r>
              <a:rPr lang="en-US" sz="1200" dirty="0" err="1"/>
              <a:t>scipy.stats.pearsonr</a:t>
            </a:r>
            <a:r>
              <a:rPr lang="en-US" sz="1200" dirty="0"/>
              <a:t> function. The </a:t>
            </a:r>
            <a:r>
              <a:rPr lang="en-US" sz="1200" dirty="0" err="1"/>
              <a:t>scipy.stats.pearsonr</a:t>
            </a:r>
            <a:r>
              <a:rPr lang="en-US" sz="1200" dirty="0"/>
              <a:t> function returns the </a:t>
            </a:r>
            <a:r>
              <a:rPr lang="en-US" sz="1200" dirty="0" err="1"/>
              <a:t>pearsonr</a:t>
            </a:r>
            <a:r>
              <a:rPr lang="en-US" sz="1200" dirty="0"/>
              <a:t> coefficient and the </a:t>
            </a:r>
            <a:r>
              <a:rPr lang="en-US" sz="1200" dirty="0" err="1"/>
              <a:t>pvalue</a:t>
            </a:r>
            <a:r>
              <a:rPr lang="en-US" sz="1200" dirty="0"/>
              <a:t> of observing such coefficient if we were to assume that there was no correlation between the x and y data sets. (Let's select a </a:t>
            </a:r>
            <a:r>
              <a:rPr lang="en-US" sz="1200" dirty="0" err="1"/>
              <a:t>signifance</a:t>
            </a:r>
            <a:r>
              <a:rPr lang="en-US" sz="1200" dirty="0"/>
              <a:t> level of 5%, and so if the </a:t>
            </a:r>
            <a:r>
              <a:rPr lang="en-US" sz="1200" dirty="0" err="1"/>
              <a:t>pvalue</a:t>
            </a:r>
            <a:r>
              <a:rPr lang="en-US" sz="1200" dirty="0"/>
              <a:t> is &lt;5%, we will assume that the correlation </a:t>
            </a:r>
            <a:r>
              <a:rPr lang="en-US" sz="1200" dirty="0" err="1"/>
              <a:t>coefficienct</a:t>
            </a:r>
            <a:r>
              <a:rPr lang="en-US" sz="1200" dirty="0"/>
              <a:t> returned is significant</a:t>
            </a:r>
            <a:r>
              <a:rPr lang="en-US" dirty="0"/>
              <a:t>.)</a:t>
            </a: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36</a:t>
            </a:fld>
            <a:endParaRPr lang="en-US"/>
          </a:p>
        </p:txBody>
      </p:sp>
    </p:spTree>
    <p:extLst>
      <p:ext uri="{BB962C8B-B14F-4D97-AF65-F5344CB8AC3E}">
        <p14:creationId xmlns:p14="http://schemas.microsoft.com/office/powerpoint/2010/main" val="64407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correlation seems to be significant for both the seasons and is much stronger for winter months. It’s a bit counterintuitive, but colder temperatures are actually better for solar panels than warm temperatures are. This relationship holds true across most types of solar panels – and has nothing to do with the installation process itself. Studies conducted in laboratories all over the world clearly show that increases in temperature have an inverse effect on the total solar output of the panels tested. In other words, the hotter it gets, the less efficient your solar PV system becomes.</a:t>
            </a:r>
          </a:p>
          <a:p>
            <a:r>
              <a:rPr lang="en-US" sz="1200" b="0" i="0" kern="1200" dirty="0">
                <a:solidFill>
                  <a:schemeClr val="tx1"/>
                </a:solidFill>
                <a:effectLst/>
                <a:latin typeface="+mn-lt"/>
                <a:ea typeface="+mn-ea"/>
                <a:cs typeface="+mn-cs"/>
              </a:rPr>
              <a:t>Thus, all things being equal, your monthly utility bill savings will be less during June, July, August than they will be in December, February, and January. Ref: </a:t>
            </a:r>
            <a:r>
              <a:rPr lang="en-US" sz="1200" b="0" i="0" u="sng" kern="1200" dirty="0">
                <a:solidFill>
                  <a:schemeClr val="tx1"/>
                </a:solidFill>
                <a:effectLst/>
                <a:latin typeface="+mn-lt"/>
                <a:ea typeface="+mn-ea"/>
                <a:cs typeface="+mn-cs"/>
                <a:hlinkClick r:id="rId3"/>
              </a:rPr>
              <a:t>https://www.sunlineenergy.com/solar-pv-power-output-san-diegos-winter-months/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38</a:t>
            </a:fld>
            <a:endParaRPr lang="en-US"/>
          </a:p>
        </p:txBody>
      </p:sp>
    </p:spTree>
    <p:extLst>
      <p:ext uri="{BB962C8B-B14F-4D97-AF65-F5344CB8AC3E}">
        <p14:creationId xmlns:p14="http://schemas.microsoft.com/office/powerpoint/2010/main" val="345289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1AA-3C90-450E-AEB6-3DA5EC6E3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A10140-9AF1-4244-9228-55DF4A528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4BFE4-8E28-4199-9F77-F66E7B4798C0}"/>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5" name="Footer Placeholder 4">
            <a:extLst>
              <a:ext uri="{FF2B5EF4-FFF2-40B4-BE49-F238E27FC236}">
                <a16:creationId xmlns:a16="http://schemas.microsoft.com/office/drawing/2014/main" id="{21A4A46E-6177-437A-90F2-106DB44D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B487C-A124-4C2A-9495-5BBA09D5674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527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C192-4581-417E-901E-0E2DBCE2DB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BB820-E8A0-46A8-A1C7-1851D668D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EED75-0DEA-4430-A449-7EB67A43A2E5}"/>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5" name="Footer Placeholder 4">
            <a:extLst>
              <a:ext uri="{FF2B5EF4-FFF2-40B4-BE49-F238E27FC236}">
                <a16:creationId xmlns:a16="http://schemas.microsoft.com/office/drawing/2014/main" id="{F8980E1D-DEC2-4ABD-9BD6-49A1E54C7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CE7CF-7AF3-479B-8074-2D1FF87C9C4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32508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E7391-03B2-46D2-888F-EF6350ECA2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89207-691C-4D2B-A2DA-59C7BC8F8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ECE6E-A0AB-4C51-95ED-BBB499CE0731}"/>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5" name="Footer Placeholder 4">
            <a:extLst>
              <a:ext uri="{FF2B5EF4-FFF2-40B4-BE49-F238E27FC236}">
                <a16:creationId xmlns:a16="http://schemas.microsoft.com/office/drawing/2014/main" id="{D84B8B3B-8DE6-42C6-ADBD-1C6A41203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F61CD-F129-46E3-8629-3A3D2EAE8F2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414691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10C0-F869-4249-A697-E1F2D3494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4E2C6-8E2C-4AE4-89B3-0C1B73665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DB642-80F7-475B-BCB7-E927C21BAC6D}"/>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5" name="Footer Placeholder 4">
            <a:extLst>
              <a:ext uri="{FF2B5EF4-FFF2-40B4-BE49-F238E27FC236}">
                <a16:creationId xmlns:a16="http://schemas.microsoft.com/office/drawing/2014/main" id="{025BFD04-AB84-4883-AF2C-C9071467C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F362D-FF6E-4A27-97A6-903CBBD6CB2D}"/>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34462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F276-21E5-4A77-9303-28A614807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B44B5-1FDB-41D2-9732-010C452DD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2218B-D5A1-47AD-B20E-BD3AE1630F34}"/>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5" name="Footer Placeholder 4">
            <a:extLst>
              <a:ext uri="{FF2B5EF4-FFF2-40B4-BE49-F238E27FC236}">
                <a16:creationId xmlns:a16="http://schemas.microsoft.com/office/drawing/2014/main" id="{62B4F99F-702F-4C90-958C-88B126246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D5A58-88FE-4562-9DF0-BD03D217D057}"/>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630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9FA8-A23A-4976-A17F-C798A155C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22471-5D5D-4522-8A6C-3ED9D19EE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C65CCD-2231-40B5-A6C9-10A7C1FAE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B8E56B-2DBB-455D-A25E-87FED06C3A1C}"/>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6" name="Footer Placeholder 5">
            <a:extLst>
              <a:ext uri="{FF2B5EF4-FFF2-40B4-BE49-F238E27FC236}">
                <a16:creationId xmlns:a16="http://schemas.microsoft.com/office/drawing/2014/main" id="{E2AA8FD0-A8F2-4346-831F-F3BC45B8C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19560-D3EB-4C85-AC21-ACE2B13ED6A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2085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8B2F-383A-4820-97DD-43B60A2BB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D40CED-6414-44E1-BC0C-2FD1F17C5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D1C37-1D85-494F-8649-DEFEF99AE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E0B09-74BE-4159-AC6E-612BEDB9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F298C-E262-4B2C-8F54-E3DE267BF0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9A234-B3BA-44CE-9639-D542B62C8EA2}"/>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8" name="Footer Placeholder 7">
            <a:extLst>
              <a:ext uri="{FF2B5EF4-FFF2-40B4-BE49-F238E27FC236}">
                <a16:creationId xmlns:a16="http://schemas.microsoft.com/office/drawing/2014/main" id="{E18EE75D-2A0F-4F58-A728-277E1E32A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E6F0A-6A09-421F-A6E1-BB531EE88A0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83580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5E68-26B5-48BA-83E7-37A4BE0CF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539A0-AEC2-4244-8EB3-72A84A949890}"/>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4" name="Footer Placeholder 3">
            <a:extLst>
              <a:ext uri="{FF2B5EF4-FFF2-40B4-BE49-F238E27FC236}">
                <a16:creationId xmlns:a16="http://schemas.microsoft.com/office/drawing/2014/main" id="{1EBF6C3C-A926-439D-8A94-62A1692CD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CE7CC-BFDA-4FDB-8C51-AB2C5D5EFDB5}"/>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87854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6595A-CCBE-4436-AC71-83814F07DC94}"/>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3" name="Footer Placeholder 2">
            <a:extLst>
              <a:ext uri="{FF2B5EF4-FFF2-40B4-BE49-F238E27FC236}">
                <a16:creationId xmlns:a16="http://schemas.microsoft.com/office/drawing/2014/main" id="{C562FE69-B064-4EFD-BBEF-BBBDDEB5C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808E9-8381-4A8F-A4F9-DAC55B4E5EC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2884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6F26-F2EF-4247-9774-5E2FC242C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7C5BE-2BFF-41FB-8C5B-A2649E29A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4C314-A48B-40C1-BAD7-89B61A4F3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96506-4A37-43A1-900C-56FA468AD2E5}"/>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6" name="Footer Placeholder 5">
            <a:extLst>
              <a:ext uri="{FF2B5EF4-FFF2-40B4-BE49-F238E27FC236}">
                <a16:creationId xmlns:a16="http://schemas.microsoft.com/office/drawing/2014/main" id="{D6C01266-D968-42E0-B391-D844B88FF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D2C28-B421-4029-950F-1AEC11886FC0}"/>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586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F887-11A3-4E7F-9821-EBE59DEC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0A203-BE5B-4FCC-ABF9-E537E5DA0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19036-2F0B-4075-81F7-2F9BFB5C2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569CF-BF99-45C1-BA17-C8C0F9E4EB02}"/>
              </a:ext>
            </a:extLst>
          </p:cNvPr>
          <p:cNvSpPr>
            <a:spLocks noGrp="1"/>
          </p:cNvSpPr>
          <p:nvPr>
            <p:ph type="dt" sz="half" idx="10"/>
          </p:nvPr>
        </p:nvSpPr>
        <p:spPr/>
        <p:txBody>
          <a:bodyPr/>
          <a:lstStyle/>
          <a:p>
            <a:fld id="{8588A4BC-561D-4725-8C08-4C9721C138EF}" type="datetimeFigureOut">
              <a:rPr lang="en-US" smtClean="0"/>
              <a:t>7/24/2019</a:t>
            </a:fld>
            <a:endParaRPr lang="en-US"/>
          </a:p>
        </p:txBody>
      </p:sp>
      <p:sp>
        <p:nvSpPr>
          <p:cNvPr id="6" name="Footer Placeholder 5">
            <a:extLst>
              <a:ext uri="{FF2B5EF4-FFF2-40B4-BE49-F238E27FC236}">
                <a16:creationId xmlns:a16="http://schemas.microsoft.com/office/drawing/2014/main" id="{FB842C48-4D61-4CB8-B14A-38A20BA26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A2B12-B865-42CF-A603-4EF1C86921D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10472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DD885-CE76-4AC2-8E40-3DF17EFEE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802C7-276D-4AF4-8938-DBE9273F0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F98E1-56F7-4F60-8C64-B1D2D7620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8A4BC-561D-4725-8C08-4C9721C138EF}" type="datetimeFigureOut">
              <a:rPr lang="en-US" smtClean="0"/>
              <a:t>7/24/2019</a:t>
            </a:fld>
            <a:endParaRPr lang="en-US"/>
          </a:p>
        </p:txBody>
      </p:sp>
      <p:sp>
        <p:nvSpPr>
          <p:cNvPr id="5" name="Footer Placeholder 4">
            <a:extLst>
              <a:ext uri="{FF2B5EF4-FFF2-40B4-BE49-F238E27FC236}">
                <a16:creationId xmlns:a16="http://schemas.microsoft.com/office/drawing/2014/main" id="{B503F3B7-2373-4CDB-AE20-D55676314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041FC5-E6C7-4871-A5B4-B8847EFAC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7FB0B-E0DF-49B5-9D8C-A47DA1D077FD}" type="slidenum">
              <a:rPr lang="en-US" smtClean="0"/>
              <a:t>‹#›</a:t>
            </a:fld>
            <a:endParaRPr lang="en-US"/>
          </a:p>
        </p:txBody>
      </p:sp>
    </p:spTree>
    <p:extLst>
      <p:ext uri="{BB962C8B-B14F-4D97-AF65-F5344CB8AC3E}">
        <p14:creationId xmlns:p14="http://schemas.microsoft.com/office/powerpoint/2010/main" val="256471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dge.com/whenmatters#how-it-wo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ei.noaa.gov/metadata/geoportal/rest/metadata/item/gov.noaa.ncdc:C0068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aliforniadgstats.ca.gov/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holesalesolar.com/solar-information/sun-hours-us-ma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com/power/transform/article.transform.articles.2017.dec.energy-demand-forecasting-in-a" TargetMode="External"/><Relationship Id="rId2" Type="http://schemas.openxmlformats.org/officeDocument/2006/relationships/hyperlink" Target="https://en.wikipedia.org/wiki/Energy_forecasting" TargetMode="External"/><Relationship Id="rId1" Type="http://schemas.openxmlformats.org/officeDocument/2006/relationships/slideLayout" Target="../slideLayouts/slideLayout2.xml"/><Relationship Id="rId6" Type="http://schemas.openxmlformats.org/officeDocument/2006/relationships/hyperlink" Target="https://en.wikipedia.org/wiki/California_Independent_System_Operator" TargetMode="External"/><Relationship Id="rId5" Type="http://schemas.openxmlformats.org/officeDocument/2006/relationships/hyperlink" Target="http://oasis.caiso.com/mrioasis/logon.do" TargetMode="External"/><Relationship Id="rId4" Type="http://schemas.openxmlformats.org/officeDocument/2006/relationships/hyperlink" Target="http://www.caiso.com/TodaysOutlook/Pages/default.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aiso.com/planning/Pages/ReliabilityRequirements/Default.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aiso.com/Pages/documentsbygroup.aspx?GroupID=8879C382-6EA8-4357-B752-D4F57138895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2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0">
            <a:extLst>
              <a:ext uri="{FF2B5EF4-FFF2-40B4-BE49-F238E27FC236}">
                <a16:creationId xmlns:a16="http://schemas.microsoft.com/office/drawing/2014/main" id="{E7C27210-39B9-4295-8AA8-A9A98DAF4AF9}"/>
              </a:ext>
            </a:extLst>
          </p:cNvPr>
          <p:cNvPicPr>
            <a:picLocks noChangeAspect="1"/>
          </p:cNvPicPr>
          <p:nvPr/>
        </p:nvPicPr>
        <p:blipFill rotWithShape="1">
          <a:blip r:embed="rId2">
            <a:alphaModFix amt="53000"/>
            <a:extLst>
              <a:ext uri="{28A0092B-C50C-407E-A947-70E740481C1C}">
                <a14:useLocalDpi xmlns:a14="http://schemas.microsoft.com/office/drawing/2010/main" val="0"/>
              </a:ext>
            </a:extLst>
          </a:blip>
          <a:srcRect t="12791"/>
          <a:stretch/>
        </p:blipFill>
        <p:spPr>
          <a:xfrm>
            <a:off x="20" y="1"/>
            <a:ext cx="12191980" cy="6857999"/>
          </a:xfrm>
          <a:prstGeom prst="rect">
            <a:avLst/>
          </a:prstGeom>
        </p:spPr>
      </p:pic>
      <p:sp>
        <p:nvSpPr>
          <p:cNvPr id="2" name="Title 1">
            <a:extLst>
              <a:ext uri="{FF2B5EF4-FFF2-40B4-BE49-F238E27FC236}">
                <a16:creationId xmlns:a16="http://schemas.microsoft.com/office/drawing/2014/main" id="{07C08773-BBEC-4BAD-9616-279D7767F76D}"/>
              </a:ext>
            </a:extLst>
          </p:cNvPr>
          <p:cNvSpPr>
            <a:spLocks noGrp="1"/>
          </p:cNvSpPr>
          <p:nvPr>
            <p:ph type="title"/>
          </p:nvPr>
        </p:nvSpPr>
        <p:spPr>
          <a:xfrm>
            <a:off x="794426" y="1676839"/>
            <a:ext cx="10353472" cy="2574149"/>
          </a:xfrm>
        </p:spPr>
        <p:txBody>
          <a:bodyPr vert="horz" lIns="91440" tIns="45720" rIns="91440" bIns="45720" rtlCol="0" anchor="b">
            <a:normAutofit/>
          </a:bodyPr>
          <a:lstStyle/>
          <a:p>
            <a:pPr algn="ctr"/>
            <a:r>
              <a:rPr lang="en-US" sz="5100" b="1" dirty="0">
                <a:solidFill>
                  <a:srgbClr val="FFFFFF"/>
                </a:solidFill>
              </a:rPr>
              <a:t>Predicting energy consumption at an hourly frequency for San Diego Gas &amp; Electric (SDGE) utility region</a:t>
            </a:r>
          </a:p>
        </p:txBody>
      </p:sp>
    </p:spTree>
    <p:extLst>
      <p:ext uri="{BB962C8B-B14F-4D97-AF65-F5344CB8AC3E}">
        <p14:creationId xmlns:p14="http://schemas.microsoft.com/office/powerpoint/2010/main" val="30430418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5AA6-1F68-4012-AE7D-A6BDC3F0F168}"/>
              </a:ext>
            </a:extLst>
          </p:cNvPr>
          <p:cNvSpPr>
            <a:spLocks noGrp="1"/>
          </p:cNvSpPr>
          <p:nvPr>
            <p:ph type="title"/>
          </p:nvPr>
        </p:nvSpPr>
        <p:spPr/>
        <p:txBody>
          <a:bodyPr/>
          <a:lstStyle/>
          <a:p>
            <a:r>
              <a:rPr lang="en-US" dirty="0"/>
              <a:t>Adding features to energy data</a:t>
            </a:r>
          </a:p>
        </p:txBody>
      </p:sp>
      <p:sp>
        <p:nvSpPr>
          <p:cNvPr id="3" name="Content Placeholder 2">
            <a:extLst>
              <a:ext uri="{FF2B5EF4-FFF2-40B4-BE49-F238E27FC236}">
                <a16:creationId xmlns:a16="http://schemas.microsoft.com/office/drawing/2014/main" id="{F22A44DC-F26A-4094-9175-786D1986067B}"/>
              </a:ext>
            </a:extLst>
          </p:cNvPr>
          <p:cNvSpPr>
            <a:spLocks noGrp="1"/>
          </p:cNvSpPr>
          <p:nvPr>
            <p:ph idx="1"/>
          </p:nvPr>
        </p:nvSpPr>
        <p:spPr/>
        <p:txBody>
          <a:bodyPr/>
          <a:lstStyle/>
          <a:p>
            <a:r>
              <a:rPr lang="en-US" dirty="0"/>
              <a:t>Adding the following features to the data:</a:t>
            </a:r>
          </a:p>
          <a:p>
            <a:pPr marL="0" indent="0">
              <a:buNone/>
            </a:pPr>
            <a:r>
              <a:rPr lang="en-US" dirty="0"/>
              <a:t>- year, month, day, hour, weekday, season, holiday, non-working ('non-working' days include weekends and holidays).</a:t>
            </a:r>
          </a:p>
          <a:p>
            <a:pPr marL="0" indent="0">
              <a:buNone/>
            </a:pPr>
            <a:r>
              <a:rPr lang="en-US" dirty="0"/>
              <a:t>- Based on the data on SDGE's site -&gt; </a:t>
            </a:r>
            <a:r>
              <a:rPr lang="en-US" dirty="0">
                <a:hlinkClick r:id="rId2"/>
              </a:rPr>
              <a:t>https://www.sdge.com/whenmatters#how-it-works</a:t>
            </a:r>
            <a:r>
              <a:rPr lang="en-US" dirty="0"/>
              <a:t> months from June to October are denoted as 'summer' and months from November to May as 'winter'.</a:t>
            </a:r>
          </a:p>
        </p:txBody>
      </p:sp>
    </p:spTree>
    <p:extLst>
      <p:ext uri="{BB962C8B-B14F-4D97-AF65-F5344CB8AC3E}">
        <p14:creationId xmlns:p14="http://schemas.microsoft.com/office/powerpoint/2010/main" val="206312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75F8-A0DF-42FC-99E3-8B6CACA91917}"/>
              </a:ext>
            </a:extLst>
          </p:cNvPr>
          <p:cNvSpPr>
            <a:spLocks noGrp="1"/>
          </p:cNvSpPr>
          <p:nvPr>
            <p:ph type="title"/>
          </p:nvPr>
        </p:nvSpPr>
        <p:spPr/>
        <p:txBody>
          <a:bodyPr/>
          <a:lstStyle/>
          <a:p>
            <a:r>
              <a:rPr lang="en-US" dirty="0"/>
              <a:t>Energy data </a:t>
            </a:r>
          </a:p>
        </p:txBody>
      </p:sp>
      <p:graphicFrame>
        <p:nvGraphicFramePr>
          <p:cNvPr id="4" name="Content Placeholder 3">
            <a:extLst>
              <a:ext uri="{FF2B5EF4-FFF2-40B4-BE49-F238E27FC236}">
                <a16:creationId xmlns:a16="http://schemas.microsoft.com/office/drawing/2014/main" id="{A3C02468-F04D-49F9-82FA-5F95CB8FC535}"/>
              </a:ext>
            </a:extLst>
          </p:cNvPr>
          <p:cNvGraphicFramePr>
            <a:graphicFrameLocks noGrp="1"/>
          </p:cNvGraphicFramePr>
          <p:nvPr>
            <p:ph idx="1"/>
            <p:extLst>
              <p:ext uri="{D42A27DB-BD31-4B8C-83A1-F6EECF244321}">
                <p14:modId xmlns:p14="http://schemas.microsoft.com/office/powerpoint/2010/main" val="1676237514"/>
              </p:ext>
            </p:extLst>
          </p:nvPr>
        </p:nvGraphicFramePr>
        <p:xfrm>
          <a:off x="0" y="1308687"/>
          <a:ext cx="11626392" cy="3974936"/>
        </p:xfrm>
        <a:graphic>
          <a:graphicData uri="http://schemas.openxmlformats.org/drawingml/2006/table">
            <a:tbl>
              <a:tblPr/>
              <a:tblGrid>
                <a:gridCol w="968866">
                  <a:extLst>
                    <a:ext uri="{9D8B030D-6E8A-4147-A177-3AD203B41FA5}">
                      <a16:colId xmlns:a16="http://schemas.microsoft.com/office/drawing/2014/main" val="3463729244"/>
                    </a:ext>
                  </a:extLst>
                </a:gridCol>
                <a:gridCol w="968866">
                  <a:extLst>
                    <a:ext uri="{9D8B030D-6E8A-4147-A177-3AD203B41FA5}">
                      <a16:colId xmlns:a16="http://schemas.microsoft.com/office/drawing/2014/main" val="4044329812"/>
                    </a:ext>
                  </a:extLst>
                </a:gridCol>
                <a:gridCol w="968866">
                  <a:extLst>
                    <a:ext uri="{9D8B030D-6E8A-4147-A177-3AD203B41FA5}">
                      <a16:colId xmlns:a16="http://schemas.microsoft.com/office/drawing/2014/main" val="2856981606"/>
                    </a:ext>
                  </a:extLst>
                </a:gridCol>
                <a:gridCol w="968866">
                  <a:extLst>
                    <a:ext uri="{9D8B030D-6E8A-4147-A177-3AD203B41FA5}">
                      <a16:colId xmlns:a16="http://schemas.microsoft.com/office/drawing/2014/main" val="579033804"/>
                    </a:ext>
                  </a:extLst>
                </a:gridCol>
                <a:gridCol w="968866">
                  <a:extLst>
                    <a:ext uri="{9D8B030D-6E8A-4147-A177-3AD203B41FA5}">
                      <a16:colId xmlns:a16="http://schemas.microsoft.com/office/drawing/2014/main" val="979609634"/>
                    </a:ext>
                  </a:extLst>
                </a:gridCol>
                <a:gridCol w="968866">
                  <a:extLst>
                    <a:ext uri="{9D8B030D-6E8A-4147-A177-3AD203B41FA5}">
                      <a16:colId xmlns:a16="http://schemas.microsoft.com/office/drawing/2014/main" val="2586144956"/>
                    </a:ext>
                  </a:extLst>
                </a:gridCol>
                <a:gridCol w="968866">
                  <a:extLst>
                    <a:ext uri="{9D8B030D-6E8A-4147-A177-3AD203B41FA5}">
                      <a16:colId xmlns:a16="http://schemas.microsoft.com/office/drawing/2014/main" val="1906794200"/>
                    </a:ext>
                  </a:extLst>
                </a:gridCol>
                <a:gridCol w="968866">
                  <a:extLst>
                    <a:ext uri="{9D8B030D-6E8A-4147-A177-3AD203B41FA5}">
                      <a16:colId xmlns:a16="http://schemas.microsoft.com/office/drawing/2014/main" val="3470716881"/>
                    </a:ext>
                  </a:extLst>
                </a:gridCol>
                <a:gridCol w="968866">
                  <a:extLst>
                    <a:ext uri="{9D8B030D-6E8A-4147-A177-3AD203B41FA5}">
                      <a16:colId xmlns:a16="http://schemas.microsoft.com/office/drawing/2014/main" val="911307321"/>
                    </a:ext>
                  </a:extLst>
                </a:gridCol>
                <a:gridCol w="968866">
                  <a:extLst>
                    <a:ext uri="{9D8B030D-6E8A-4147-A177-3AD203B41FA5}">
                      <a16:colId xmlns:a16="http://schemas.microsoft.com/office/drawing/2014/main" val="2168160723"/>
                    </a:ext>
                  </a:extLst>
                </a:gridCol>
                <a:gridCol w="968866">
                  <a:extLst>
                    <a:ext uri="{9D8B030D-6E8A-4147-A177-3AD203B41FA5}">
                      <a16:colId xmlns:a16="http://schemas.microsoft.com/office/drawing/2014/main" val="456191726"/>
                    </a:ext>
                  </a:extLst>
                </a:gridCol>
                <a:gridCol w="968866">
                  <a:extLst>
                    <a:ext uri="{9D8B030D-6E8A-4147-A177-3AD203B41FA5}">
                      <a16:colId xmlns:a16="http://schemas.microsoft.com/office/drawing/2014/main" val="3221567551"/>
                    </a:ext>
                  </a:extLst>
                </a:gridCol>
              </a:tblGrid>
              <a:tr h="412156">
                <a:tc>
                  <a:txBody>
                    <a:bodyPr/>
                    <a:lstStyle/>
                    <a:p>
                      <a:endParaRPr lang="en-US" dirty="0"/>
                    </a:p>
                  </a:txBody>
                  <a:tcPr marL="60435" marR="60435" marT="30218" marB="30218" anchor="ctr">
                    <a:lnL>
                      <a:noFill/>
                    </a:lnL>
                    <a:lnR>
                      <a:noFill/>
                    </a:lnR>
                    <a:lnT>
                      <a:noFill/>
                    </a:lnT>
                    <a:lnB>
                      <a:noFill/>
                    </a:lnB>
                    <a:solidFill>
                      <a:srgbClr val="FFFFFF"/>
                    </a:solidFill>
                  </a:tcPr>
                </a:tc>
                <a:tc>
                  <a:txBody>
                    <a:bodyPr/>
                    <a:lstStyle/>
                    <a:p>
                      <a:pPr algn="r" fontAlgn="ctr"/>
                      <a:br>
                        <a:rPr lang="en-US" sz="1200" b="1" dirty="0">
                          <a:effectLst/>
                        </a:rPr>
                      </a:br>
                      <a:r>
                        <a:rPr lang="en-US" sz="1200" b="1" dirty="0">
                          <a:effectLst/>
                        </a:rPr>
                        <a:t>Dates</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SDGE</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Date</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year</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month</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hour</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weekday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season</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holiday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non_working</a:t>
                      </a:r>
                    </a:p>
                  </a:txBody>
                  <a:tcPr marL="60435" marR="60435" marT="30218" marB="30218" anchor="ctr">
                    <a:lnL>
                      <a:noFill/>
                    </a:lnL>
                  </a:tcPr>
                </a:tc>
                <a:extLst>
                  <a:ext uri="{0D108BD9-81ED-4DB2-BD59-A6C34878D82A}">
                    <a16:rowId xmlns:a16="http://schemas.microsoft.com/office/drawing/2014/main" val="2959581470"/>
                  </a:ext>
                </a:extLst>
              </a:tr>
              <a:tr h="709748">
                <a:tc>
                  <a:txBody>
                    <a:bodyPr/>
                    <a:lstStyle/>
                    <a:p>
                      <a:pPr algn="r" fontAlgn="ctr"/>
                      <a:r>
                        <a:rPr lang="en-US" sz="1200" b="1" dirty="0">
                          <a:effectLst/>
                        </a:rPr>
                        <a:t>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00:00:00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2096.0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non-working</a:t>
                      </a:r>
                    </a:p>
                  </a:txBody>
                  <a:tcPr marL="60435" marR="60435" marT="30218" marB="30218" anchor="ctr">
                    <a:lnL>
                      <a:noFill/>
                    </a:lnL>
                    <a:lnR>
                      <a:noFill/>
                    </a:lnR>
                    <a:lnB>
                      <a:noFill/>
                    </a:lnB>
                    <a:solidFill>
                      <a:srgbClr val="F5F5F5"/>
                    </a:solidFill>
                  </a:tcPr>
                </a:tc>
                <a:extLst>
                  <a:ext uri="{0D108BD9-81ED-4DB2-BD59-A6C34878D82A}">
                    <a16:rowId xmlns:a16="http://schemas.microsoft.com/office/drawing/2014/main" val="3199552620"/>
                  </a:ext>
                </a:extLst>
              </a:tr>
              <a:tr h="709748">
                <a:tc>
                  <a:txBody>
                    <a:bodyPr/>
                    <a:lstStyle/>
                    <a:p>
                      <a:pPr algn="r" fontAlgn="ctr"/>
                      <a:r>
                        <a:rPr lang="en-US" sz="1200" b="1">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 01:00:00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1986.0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dirty="0">
                          <a:effectLst/>
                        </a:rPr>
                        <a:t>non-working</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1015641314"/>
                  </a:ext>
                </a:extLst>
              </a:tr>
              <a:tr h="709748">
                <a:tc>
                  <a:txBody>
                    <a:bodyPr/>
                    <a:lstStyle/>
                    <a:p>
                      <a:pPr algn="r" fontAlgn="ctr"/>
                      <a:r>
                        <a:rPr lang="en-US" sz="1200" b="1">
                          <a:effectLst/>
                        </a:rPr>
                        <a:t>2</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02:00:00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1936.0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non-working</a:t>
                      </a:r>
                    </a:p>
                  </a:txBody>
                  <a:tcPr marL="60435" marR="60435" marT="30218" marB="30218" anchor="ctr">
                    <a:lnL>
                      <a:noFill/>
                    </a:lnL>
                    <a:lnR>
                      <a:noFill/>
                    </a:lnR>
                    <a:lnT>
                      <a:noFill/>
                    </a:lnT>
                    <a:lnB>
                      <a:noFill/>
                    </a:lnB>
                    <a:solidFill>
                      <a:srgbClr val="F5F5F5"/>
                    </a:solidFill>
                  </a:tcPr>
                </a:tc>
                <a:extLst>
                  <a:ext uri="{0D108BD9-81ED-4DB2-BD59-A6C34878D82A}">
                    <a16:rowId xmlns:a16="http://schemas.microsoft.com/office/drawing/2014/main" val="538288005"/>
                  </a:ext>
                </a:extLst>
              </a:tr>
              <a:tr h="709748">
                <a:tc>
                  <a:txBody>
                    <a:bodyPr/>
                    <a:lstStyle/>
                    <a:p>
                      <a:pPr algn="r" fontAlgn="ctr"/>
                      <a:r>
                        <a:rPr lang="en-US" sz="1200" b="1">
                          <a:effectLst/>
                        </a:rPr>
                        <a:t>3</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 03:00:00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1896.0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3</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non-working</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3603601589"/>
                  </a:ext>
                </a:extLst>
              </a:tr>
              <a:tr h="709748">
                <a:tc>
                  <a:txBody>
                    <a:bodyPr/>
                    <a:lstStyle/>
                    <a:p>
                      <a:pPr algn="r" fontAlgn="ctr"/>
                      <a:r>
                        <a:rPr lang="en-US" sz="1200" b="1">
                          <a:effectLst/>
                        </a:rPr>
                        <a:t>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04:00:00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1899.0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dirty="0">
                          <a:effectLst/>
                        </a:rPr>
                        <a:t>non-working</a:t>
                      </a:r>
                    </a:p>
                  </a:txBody>
                  <a:tcPr marL="60435" marR="60435" marT="30218" marB="30218" anchor="ctr">
                    <a:lnL>
                      <a:noFill/>
                    </a:lnL>
                    <a:lnR>
                      <a:noFill/>
                    </a:lnR>
                    <a:lnT>
                      <a:noFill/>
                    </a:lnT>
                    <a:lnB>
                      <a:noFill/>
                    </a:lnB>
                    <a:solidFill>
                      <a:srgbClr val="F5F5F5"/>
                    </a:solidFill>
                  </a:tcPr>
                </a:tc>
                <a:extLst>
                  <a:ext uri="{0D108BD9-81ED-4DB2-BD59-A6C34878D82A}">
                    <a16:rowId xmlns:a16="http://schemas.microsoft.com/office/drawing/2014/main" val="2768431022"/>
                  </a:ext>
                </a:extLst>
              </a:tr>
            </a:tbl>
          </a:graphicData>
        </a:graphic>
      </p:graphicFrame>
      <p:sp>
        <p:nvSpPr>
          <p:cNvPr id="5" name="TextBox 4">
            <a:extLst>
              <a:ext uri="{FF2B5EF4-FFF2-40B4-BE49-F238E27FC236}">
                <a16:creationId xmlns:a16="http://schemas.microsoft.com/office/drawing/2014/main" id="{9393E306-608D-4558-93FE-9C0FB387D280}"/>
              </a:ext>
            </a:extLst>
          </p:cNvPr>
          <p:cNvSpPr txBox="1"/>
          <p:nvPr/>
        </p:nvSpPr>
        <p:spPr>
          <a:xfrm>
            <a:off x="395926" y="5448693"/>
            <a:ext cx="111613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SDGE -&gt; Hourly energy consumption data in MWH</a:t>
            </a:r>
          </a:p>
          <a:p>
            <a:pPr marL="285750" indent="-285750">
              <a:buFont typeface="Arial" panose="020B0604020202020204" pitchFamily="34" charset="0"/>
              <a:buChar char="•"/>
            </a:pPr>
            <a:r>
              <a:rPr lang="en-US" dirty="0"/>
              <a:t>Holiday -&gt; national holidays as per US calendar</a:t>
            </a:r>
          </a:p>
          <a:p>
            <a:pPr marL="285750" indent="-285750">
              <a:buFont typeface="Arial" panose="020B0604020202020204" pitchFamily="34" charset="0"/>
              <a:buChar char="•"/>
            </a:pPr>
            <a:r>
              <a:rPr lang="en-US" dirty="0"/>
              <a:t>Non-working -&gt; holiday and/or weekend</a:t>
            </a:r>
          </a:p>
        </p:txBody>
      </p:sp>
    </p:spTree>
    <p:extLst>
      <p:ext uri="{BB962C8B-B14F-4D97-AF65-F5344CB8AC3E}">
        <p14:creationId xmlns:p14="http://schemas.microsoft.com/office/powerpoint/2010/main" val="321983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F42B-EAA6-488C-BFD7-8D02B3C6AAF7}"/>
              </a:ext>
            </a:extLst>
          </p:cNvPr>
          <p:cNvSpPr>
            <a:spLocks noGrp="1"/>
          </p:cNvSpPr>
          <p:nvPr>
            <p:ph type="title"/>
          </p:nvPr>
        </p:nvSpPr>
        <p:spPr/>
        <p:txBody>
          <a:bodyPr/>
          <a:lstStyle/>
          <a:p>
            <a:r>
              <a:rPr lang="en-US" dirty="0"/>
              <a:t>Weather data</a:t>
            </a:r>
          </a:p>
        </p:txBody>
      </p:sp>
      <p:sp>
        <p:nvSpPr>
          <p:cNvPr id="3" name="Content Placeholder 2">
            <a:extLst>
              <a:ext uri="{FF2B5EF4-FFF2-40B4-BE49-F238E27FC236}">
                <a16:creationId xmlns:a16="http://schemas.microsoft.com/office/drawing/2014/main" id="{E9251CF0-47FE-4D51-A997-067DCC4F81C8}"/>
              </a:ext>
            </a:extLst>
          </p:cNvPr>
          <p:cNvSpPr>
            <a:spLocks noGrp="1"/>
          </p:cNvSpPr>
          <p:nvPr>
            <p:ph idx="1"/>
          </p:nvPr>
        </p:nvSpPr>
        <p:spPr/>
        <p:txBody>
          <a:bodyPr/>
          <a:lstStyle/>
          <a:p>
            <a:r>
              <a:rPr lang="en-US" dirty="0"/>
              <a:t>To see the impact of weather (specifically the temperature) on the energy consumption, we'll import the hourly temperature data from </a:t>
            </a:r>
            <a:r>
              <a:rPr lang="en-US" u="sng" dirty="0">
                <a:hlinkClick r:id="rId2"/>
              </a:rPr>
              <a:t>https://www.ncei.noaa.gov/metadata/geoportal/rest/metadata/item/gov.noaa.ncdc:C00684/html</a:t>
            </a:r>
            <a:r>
              <a:rPr lang="en-US" u="sng" dirty="0"/>
              <a:t>.</a:t>
            </a:r>
          </a:p>
          <a:p>
            <a:r>
              <a:rPr lang="en-US" dirty="0"/>
              <a:t>There are two or more weather stations in San Diego for which the weather data is available. Since weather data at airports is more accurate and not biased by nearby buildings and industries we'll use the San Diego International airport data for this project. (we can always add in data from more stations and use them to see if it helps in the forecast).</a:t>
            </a:r>
          </a:p>
          <a:p>
            <a:endParaRPr lang="en-US" dirty="0"/>
          </a:p>
        </p:txBody>
      </p:sp>
    </p:spTree>
    <p:extLst>
      <p:ext uri="{BB962C8B-B14F-4D97-AF65-F5344CB8AC3E}">
        <p14:creationId xmlns:p14="http://schemas.microsoft.com/office/powerpoint/2010/main" val="246517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09F9-3AF6-48FF-93A1-C6240B051526}"/>
              </a:ext>
            </a:extLst>
          </p:cNvPr>
          <p:cNvSpPr>
            <a:spLocks noGrp="1"/>
          </p:cNvSpPr>
          <p:nvPr>
            <p:ph type="title"/>
          </p:nvPr>
        </p:nvSpPr>
        <p:spPr/>
        <p:txBody>
          <a:bodyPr/>
          <a:lstStyle/>
          <a:p>
            <a:r>
              <a:rPr lang="en-US" dirty="0"/>
              <a:t>Features from weather data</a:t>
            </a:r>
          </a:p>
        </p:txBody>
      </p:sp>
      <p:sp>
        <p:nvSpPr>
          <p:cNvPr id="3" name="Content Placeholder 2">
            <a:extLst>
              <a:ext uri="{FF2B5EF4-FFF2-40B4-BE49-F238E27FC236}">
                <a16:creationId xmlns:a16="http://schemas.microsoft.com/office/drawing/2014/main" id="{E1B4C564-6FD3-4B1F-AB05-793B8AAAE22D}"/>
              </a:ext>
            </a:extLst>
          </p:cNvPr>
          <p:cNvSpPr>
            <a:spLocks noGrp="1"/>
          </p:cNvSpPr>
          <p:nvPr>
            <p:ph idx="1"/>
          </p:nvPr>
        </p:nvSpPr>
        <p:spPr/>
        <p:txBody>
          <a:bodyPr>
            <a:normAutofit fontScale="92500" lnSpcReduction="10000"/>
          </a:bodyPr>
          <a:lstStyle/>
          <a:p>
            <a:r>
              <a:rPr lang="en-US" sz="2600" dirty="0"/>
              <a:t>Only a few columns from the weather data were imported and used for this project.</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'STATION’ -&gt; the weather station id at which the data was recorded. Since we are using airport data we will have only station id. </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'DATE’ -&gt; the date and time of recording.</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a:t>
            </a:r>
            <a:r>
              <a:rPr lang="en-US" altLang="en-US" sz="2600" dirty="0" err="1">
                <a:solidFill>
                  <a:srgbClr val="000000"/>
                </a:solidFill>
              </a:rPr>
              <a:t>HourlyDryBulbTemperature</a:t>
            </a:r>
            <a:r>
              <a:rPr lang="en-US" altLang="en-US" sz="2600" dirty="0">
                <a:solidFill>
                  <a:srgbClr val="000000"/>
                </a:solidFill>
              </a:rPr>
              <a:t>’ -&gt; the outside temperature in </a:t>
            </a:r>
            <a:r>
              <a:rPr lang="en-US" altLang="en-US" sz="2600" dirty="0">
                <a:solidFill>
                  <a:srgbClr val="000000"/>
                </a:solidFill>
                <a:latin typeface="Yu Gothic UI" panose="020B0500000000000000" pitchFamily="34" charset="-128"/>
                <a:ea typeface="Yu Gothic UI" panose="020B0500000000000000" pitchFamily="34" charset="-128"/>
              </a:rPr>
              <a:t>℉</a:t>
            </a:r>
            <a:r>
              <a:rPr kumimoji="0" lang="en-US" altLang="en-US" sz="2600" b="0" i="0" u="none" strike="noStrike" cap="none" normalizeH="0" baseline="0" dirty="0">
                <a:ln>
                  <a:noFill/>
                </a:ln>
                <a:solidFill>
                  <a:srgbClr val="000000"/>
                </a:solidFill>
                <a:effectLst/>
              </a:rPr>
              <a:t>.</a:t>
            </a:r>
            <a:endParaRPr lang="en-US" altLang="en-US" sz="2600" dirty="0">
              <a:solidFill>
                <a:srgbClr val="000000"/>
              </a:solidFill>
            </a:endParaRPr>
          </a:p>
          <a:p>
            <a:pPr marL="0" lvl="0" indent="0" eaLnBrk="0" fontAlgn="base" hangingPunct="0">
              <a:lnSpc>
                <a:spcPct val="100000"/>
              </a:lnSpc>
              <a:spcBef>
                <a:spcPct val="0"/>
              </a:spcBef>
              <a:spcAft>
                <a:spcPct val="0"/>
              </a:spcAft>
              <a:buFontTx/>
              <a:buChar char="•"/>
            </a:pPr>
            <a:r>
              <a:rPr lang="en-US" altLang="en-US" sz="2600" dirty="0">
                <a:solidFill>
                  <a:srgbClr val="000000"/>
                </a:solidFill>
              </a:rPr>
              <a:t>Degree days are defined as the number of degrees by which the average daily temperature is higher than 65°F ('</a:t>
            </a:r>
            <a:r>
              <a:rPr lang="en-US" altLang="en-US" sz="2600" dirty="0" err="1">
                <a:solidFill>
                  <a:srgbClr val="000000"/>
                </a:solidFill>
              </a:rPr>
              <a:t>DailyCoolingDegreeDays</a:t>
            </a:r>
            <a:r>
              <a:rPr lang="en-US" altLang="en-US" sz="2600" dirty="0">
                <a:solidFill>
                  <a:srgbClr val="000000"/>
                </a:solidFill>
              </a:rPr>
              <a:t>') or lower than 65°F ('</a:t>
            </a:r>
            <a:r>
              <a:rPr lang="en-US" altLang="en-US" sz="2600" dirty="0" err="1">
                <a:solidFill>
                  <a:srgbClr val="000000"/>
                </a:solidFill>
              </a:rPr>
              <a:t>DailyHeatingDegreeDays</a:t>
            </a:r>
            <a:r>
              <a:rPr lang="en-US" altLang="en-US" sz="2600" dirty="0">
                <a:solidFill>
                  <a:srgbClr val="000000"/>
                </a:solidFill>
              </a:rPr>
              <a:t>'). Degree days reflect changes in climate and are used as a proxy for the energy demand for heating or cooling buildings.</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Initially we'll focus on using only the temperature data but cleaning other columns nonetheless for future purposes.</a:t>
            </a:r>
          </a:p>
          <a:p>
            <a:endParaRPr lang="en-US" dirty="0"/>
          </a:p>
        </p:txBody>
      </p:sp>
      <p:sp>
        <p:nvSpPr>
          <p:cNvPr id="5" name="Rectangle 2">
            <a:extLst>
              <a:ext uri="{FF2B5EF4-FFF2-40B4-BE49-F238E27FC236}">
                <a16:creationId xmlns:a16="http://schemas.microsoft.com/office/drawing/2014/main" id="{46D22571-149A-4004-84EA-74873B4F956C}"/>
              </a:ext>
            </a:extLst>
          </p:cNvPr>
          <p:cNvSpPr>
            <a:spLocks noChangeArrowheads="1"/>
          </p:cNvSpPr>
          <p:nvPr/>
        </p:nvSpPr>
        <p:spPr bwMode="auto">
          <a:xfrm>
            <a:off x="0" y="-385969"/>
            <a:ext cx="358219" cy="771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70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D63C-5E30-481E-9511-444B0E014FAC}"/>
              </a:ext>
            </a:extLst>
          </p:cNvPr>
          <p:cNvSpPr>
            <a:spLocks noGrp="1"/>
          </p:cNvSpPr>
          <p:nvPr>
            <p:ph type="title"/>
          </p:nvPr>
        </p:nvSpPr>
        <p:spPr/>
        <p:txBody>
          <a:bodyPr/>
          <a:lstStyle/>
          <a:p>
            <a:r>
              <a:rPr lang="en-US" dirty="0"/>
              <a:t>Resampling weather data</a:t>
            </a:r>
          </a:p>
        </p:txBody>
      </p:sp>
      <p:sp>
        <p:nvSpPr>
          <p:cNvPr id="3" name="Content Placeholder 2">
            <a:extLst>
              <a:ext uri="{FF2B5EF4-FFF2-40B4-BE49-F238E27FC236}">
                <a16:creationId xmlns:a16="http://schemas.microsoft.com/office/drawing/2014/main" id="{775A0E07-EDEA-46AF-9108-7A2ED4529754}"/>
              </a:ext>
            </a:extLst>
          </p:cNvPr>
          <p:cNvSpPr>
            <a:spLocks noGrp="1"/>
          </p:cNvSpPr>
          <p:nvPr>
            <p:ph idx="1"/>
          </p:nvPr>
        </p:nvSpPr>
        <p:spPr/>
        <p:txBody>
          <a:bodyPr>
            <a:normAutofit/>
          </a:bodyPr>
          <a:lstStyle/>
          <a:p>
            <a:r>
              <a:rPr lang="en-US" dirty="0"/>
              <a:t>Since the weather data is captured every 7 minutes and the energy consumption data is hourly data, resampling the weather data in hourly intervals and calculating average temperature for each hour.</a:t>
            </a:r>
          </a:p>
          <a:p>
            <a:endParaRPr lang="en-US" dirty="0"/>
          </a:p>
        </p:txBody>
      </p:sp>
      <p:graphicFrame>
        <p:nvGraphicFramePr>
          <p:cNvPr id="4" name="Table 3">
            <a:extLst>
              <a:ext uri="{FF2B5EF4-FFF2-40B4-BE49-F238E27FC236}">
                <a16:creationId xmlns:a16="http://schemas.microsoft.com/office/drawing/2014/main" id="{3096B6C9-1DC6-4FF1-BD5F-23B04C00D4EE}"/>
              </a:ext>
            </a:extLst>
          </p:cNvPr>
          <p:cNvGraphicFramePr>
            <a:graphicFrameLocks noGrp="1"/>
          </p:cNvGraphicFramePr>
          <p:nvPr>
            <p:extLst>
              <p:ext uri="{D42A27DB-BD31-4B8C-83A1-F6EECF244321}">
                <p14:modId xmlns:p14="http://schemas.microsoft.com/office/powerpoint/2010/main" val="1515884307"/>
              </p:ext>
            </p:extLst>
          </p:nvPr>
        </p:nvGraphicFramePr>
        <p:xfrm>
          <a:off x="0" y="3101417"/>
          <a:ext cx="11953188" cy="3629319"/>
        </p:xfrm>
        <a:graphic>
          <a:graphicData uri="http://schemas.openxmlformats.org/drawingml/2006/table">
            <a:tbl>
              <a:tblPr/>
              <a:tblGrid>
                <a:gridCol w="2390638">
                  <a:extLst>
                    <a:ext uri="{9D8B030D-6E8A-4147-A177-3AD203B41FA5}">
                      <a16:colId xmlns:a16="http://schemas.microsoft.com/office/drawing/2014/main" val="2385663322"/>
                    </a:ext>
                  </a:extLst>
                </a:gridCol>
                <a:gridCol w="2024014">
                  <a:extLst>
                    <a:ext uri="{9D8B030D-6E8A-4147-A177-3AD203B41FA5}">
                      <a16:colId xmlns:a16="http://schemas.microsoft.com/office/drawing/2014/main" val="3467535212"/>
                    </a:ext>
                  </a:extLst>
                </a:gridCol>
                <a:gridCol w="2917793">
                  <a:extLst>
                    <a:ext uri="{9D8B030D-6E8A-4147-A177-3AD203B41FA5}">
                      <a16:colId xmlns:a16="http://schemas.microsoft.com/office/drawing/2014/main" val="1035074172"/>
                    </a:ext>
                  </a:extLst>
                </a:gridCol>
                <a:gridCol w="2950332">
                  <a:extLst>
                    <a:ext uri="{9D8B030D-6E8A-4147-A177-3AD203B41FA5}">
                      <a16:colId xmlns:a16="http://schemas.microsoft.com/office/drawing/2014/main" val="4092984612"/>
                    </a:ext>
                  </a:extLst>
                </a:gridCol>
                <a:gridCol w="1670411">
                  <a:extLst>
                    <a:ext uri="{9D8B030D-6E8A-4147-A177-3AD203B41FA5}">
                      <a16:colId xmlns:a16="http://schemas.microsoft.com/office/drawing/2014/main" val="545268602"/>
                    </a:ext>
                  </a:extLst>
                </a:gridCol>
              </a:tblGrid>
              <a:tr h="642641">
                <a:tc>
                  <a:txBody>
                    <a:bodyPr/>
                    <a:lstStyle/>
                    <a:p>
                      <a:endParaRPr lang="en-US" dirty="0"/>
                    </a:p>
                  </a:txBody>
                  <a:tcPr anchor="ctr">
                    <a:lnL>
                      <a:noFill/>
                    </a:lnL>
                    <a:lnR>
                      <a:noFill/>
                    </a:lnR>
                    <a:lnT>
                      <a:noFill/>
                    </a:lnT>
                    <a:lnB>
                      <a:noFill/>
                    </a:lnB>
                  </a:tcPr>
                </a:tc>
                <a:tc>
                  <a:txBody>
                    <a:bodyPr/>
                    <a:lstStyle/>
                    <a:p>
                      <a:pPr algn="r" fontAlgn="ctr"/>
                      <a:br>
                        <a:rPr lang="en-US" b="1" dirty="0">
                          <a:effectLst/>
                        </a:rPr>
                      </a:br>
                      <a:r>
                        <a:rPr lang="en-US" b="1" dirty="0">
                          <a:effectLst/>
                        </a:rPr>
                        <a:t>STATION</a:t>
                      </a:r>
                    </a:p>
                  </a:txBody>
                  <a:tcPr anchor="ctr">
                    <a:lnL>
                      <a:noFill/>
                    </a:lnL>
                    <a:lnR>
                      <a:noFill/>
                    </a:lnR>
                    <a:lnT>
                      <a:noFill/>
                    </a:lnT>
                    <a:lnB>
                      <a:noFill/>
                    </a:lnB>
                  </a:tcPr>
                </a:tc>
                <a:tc>
                  <a:txBody>
                    <a:bodyPr/>
                    <a:lstStyle/>
                    <a:p>
                      <a:pPr algn="r" fontAlgn="ctr"/>
                      <a:r>
                        <a:rPr lang="en-US" b="1" dirty="0" err="1">
                          <a:effectLst/>
                        </a:rPr>
                        <a:t>DailyCoolingDegreeDays</a:t>
                      </a:r>
                      <a:endParaRPr lang="en-US" b="1" dirty="0">
                        <a:effectLst/>
                      </a:endParaRPr>
                    </a:p>
                  </a:txBody>
                  <a:tcPr anchor="ctr">
                    <a:lnL>
                      <a:noFill/>
                    </a:lnL>
                    <a:lnR>
                      <a:noFill/>
                    </a:lnR>
                    <a:lnT>
                      <a:noFill/>
                    </a:lnT>
                    <a:lnB>
                      <a:noFill/>
                    </a:lnB>
                  </a:tcPr>
                </a:tc>
                <a:tc>
                  <a:txBody>
                    <a:bodyPr/>
                    <a:lstStyle/>
                    <a:p>
                      <a:pPr algn="r" fontAlgn="ctr"/>
                      <a:r>
                        <a:rPr lang="en-US" b="1" dirty="0">
                          <a:effectLst/>
                        </a:rPr>
                        <a:t>DailyHeatingDegreeDays</a:t>
                      </a:r>
                    </a:p>
                  </a:txBody>
                  <a:tcPr anchor="ctr">
                    <a:lnL>
                      <a:noFill/>
                    </a:lnL>
                    <a:lnR>
                      <a:noFill/>
                    </a:lnR>
                    <a:lnT>
                      <a:noFill/>
                    </a:lnT>
                    <a:lnB>
                      <a:noFill/>
                    </a:lnB>
                  </a:tcPr>
                </a:tc>
                <a:tc>
                  <a:txBody>
                    <a:bodyPr/>
                    <a:lstStyle/>
                    <a:p>
                      <a:pPr algn="r" fontAlgn="ctr"/>
                      <a:r>
                        <a:rPr lang="en-US" b="1" dirty="0" err="1">
                          <a:effectLst/>
                        </a:rPr>
                        <a:t>HourlyDryBulbTemperature</a:t>
                      </a:r>
                      <a:endParaRPr lang="en-US" b="1" dirty="0">
                        <a:effectLst/>
                      </a:endParaRPr>
                    </a:p>
                  </a:txBody>
                  <a:tcPr anchor="ctr">
                    <a:lnL>
                      <a:noFill/>
                    </a:lnL>
                  </a:tcPr>
                </a:tc>
                <a:extLst>
                  <a:ext uri="{0D108BD9-81ED-4DB2-BD59-A6C34878D82A}">
                    <a16:rowId xmlns:a16="http://schemas.microsoft.com/office/drawing/2014/main" val="2164350522"/>
                  </a:ext>
                </a:extLst>
              </a:tr>
              <a:tr h="367223">
                <a:tc>
                  <a:txBody>
                    <a:bodyPr/>
                    <a:lstStyle/>
                    <a:p>
                      <a:pPr algn="r" fontAlgn="ctr"/>
                      <a:r>
                        <a:rPr lang="en-US" b="1">
                          <a:effectLst/>
                        </a:rPr>
                        <a:t>DATE</a:t>
                      </a:r>
                    </a:p>
                  </a:txBody>
                  <a:tcPr anchor="ctr">
                    <a:lnL>
                      <a:noFill/>
                    </a:lnL>
                    <a:lnR>
                      <a:noFill/>
                    </a:lnR>
                    <a:lnT>
                      <a:noFill/>
                    </a:lnT>
                    <a:lnB>
                      <a:noFill/>
                    </a:lnB>
                  </a:tcPr>
                </a:tc>
                <a:tc>
                  <a:txBody>
                    <a:bodyPr/>
                    <a:lstStyle/>
                    <a:p>
                      <a:pPr algn="r" fontAlgn="ctr"/>
                      <a:endParaRPr lang="en-US" b="1" dirty="0">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B>
                      <a:noFill/>
                    </a:lnB>
                  </a:tcPr>
                </a:tc>
                <a:extLst>
                  <a:ext uri="{0D108BD9-81ED-4DB2-BD59-A6C34878D82A}">
                    <a16:rowId xmlns:a16="http://schemas.microsoft.com/office/drawing/2014/main" val="1980045250"/>
                  </a:ext>
                </a:extLst>
              </a:tr>
              <a:tr h="523891">
                <a:tc>
                  <a:txBody>
                    <a:bodyPr/>
                    <a:lstStyle/>
                    <a:p>
                      <a:pPr algn="r" fontAlgn="ctr"/>
                      <a:r>
                        <a:rPr lang="en-US" b="1" dirty="0">
                          <a:effectLst/>
                        </a:rPr>
                        <a:t>2014-01-01 00:00:00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dirty="0">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51.0</a:t>
                      </a:r>
                    </a:p>
                  </a:txBody>
                  <a:tcPr anchor="ctr">
                    <a:lnL>
                      <a:noFill/>
                    </a:lnL>
                    <a:lnR>
                      <a:noFill/>
                    </a:lnR>
                    <a:lnT>
                      <a:noFill/>
                    </a:lnT>
                    <a:lnB>
                      <a:noFill/>
                    </a:lnB>
                    <a:solidFill>
                      <a:srgbClr val="F5F5F5"/>
                    </a:solidFill>
                  </a:tcPr>
                </a:tc>
                <a:extLst>
                  <a:ext uri="{0D108BD9-81ED-4DB2-BD59-A6C34878D82A}">
                    <a16:rowId xmlns:a16="http://schemas.microsoft.com/office/drawing/2014/main" val="4112378096"/>
                  </a:ext>
                </a:extLst>
              </a:tr>
              <a:tr h="523891">
                <a:tc>
                  <a:txBody>
                    <a:bodyPr/>
                    <a:lstStyle/>
                    <a:p>
                      <a:pPr algn="r" fontAlgn="ctr"/>
                      <a:r>
                        <a:rPr lang="en-US" b="1" dirty="0">
                          <a:effectLst/>
                        </a:rPr>
                        <a:t>2014-01-01 01:00:00</a:t>
                      </a:r>
                    </a:p>
                  </a:txBody>
                  <a:tcPr anchor="ctr">
                    <a:lnL>
                      <a:noFill/>
                    </a:lnL>
                    <a:lnR>
                      <a:noFill/>
                    </a:lnR>
                    <a:lnT>
                      <a:noFill/>
                    </a:lnT>
                    <a:lnB>
                      <a:noFill/>
                    </a:lnB>
                  </a:tcPr>
                </a:tc>
                <a:tc>
                  <a:txBody>
                    <a:bodyPr/>
                    <a:lstStyle/>
                    <a:p>
                      <a:pPr algn="r" fontAlgn="ctr"/>
                      <a:r>
                        <a:rPr lang="en-US">
                          <a:effectLst/>
                        </a:rPr>
                        <a:t>72290023188</a:t>
                      </a:r>
                    </a:p>
                  </a:txBody>
                  <a:tcPr anchor="ctr">
                    <a:lnL>
                      <a:noFill/>
                    </a:lnL>
                    <a:lnR>
                      <a:noFill/>
                    </a:lnR>
                    <a:lnT>
                      <a:noFill/>
                    </a:lnT>
                    <a:lnB>
                      <a:noFill/>
                    </a:lnB>
                  </a:tcPr>
                </a:tc>
                <a:tc>
                  <a:txBody>
                    <a:bodyPr/>
                    <a:lstStyle/>
                    <a:p>
                      <a:pPr algn="r" fontAlgn="ctr"/>
                      <a:r>
                        <a:rPr lang="en-US">
                          <a:effectLst/>
                        </a:rPr>
                        <a:t>0.0</a:t>
                      </a:r>
                    </a:p>
                  </a:txBody>
                  <a:tcPr anchor="ctr">
                    <a:lnL>
                      <a:noFill/>
                    </a:lnL>
                    <a:lnR>
                      <a:noFill/>
                    </a:lnR>
                    <a:lnT>
                      <a:noFill/>
                    </a:lnT>
                    <a:lnB>
                      <a:noFill/>
                    </a:lnB>
                  </a:tcPr>
                </a:tc>
                <a:tc>
                  <a:txBody>
                    <a:bodyPr/>
                    <a:lstStyle/>
                    <a:p>
                      <a:pPr algn="r" fontAlgn="ctr"/>
                      <a:r>
                        <a:rPr lang="en-US">
                          <a:effectLst/>
                        </a:rPr>
                        <a:t>7.0</a:t>
                      </a:r>
                    </a:p>
                  </a:txBody>
                  <a:tcPr anchor="ctr">
                    <a:lnL>
                      <a:noFill/>
                    </a:lnL>
                    <a:lnR>
                      <a:noFill/>
                    </a:lnR>
                    <a:lnT>
                      <a:noFill/>
                    </a:lnT>
                    <a:lnB>
                      <a:noFill/>
                    </a:lnB>
                  </a:tcPr>
                </a:tc>
                <a:tc>
                  <a:txBody>
                    <a:bodyPr/>
                    <a:lstStyle/>
                    <a:p>
                      <a:pPr algn="r" fontAlgn="ctr"/>
                      <a:r>
                        <a:rPr lang="en-US">
                          <a:effectLst/>
                        </a:rPr>
                        <a:t>51.5</a:t>
                      </a:r>
                    </a:p>
                  </a:txBody>
                  <a:tcPr anchor="ctr">
                    <a:lnL>
                      <a:noFill/>
                    </a:lnL>
                    <a:lnR>
                      <a:noFill/>
                    </a:lnR>
                    <a:lnT>
                      <a:noFill/>
                    </a:lnT>
                    <a:lnB>
                      <a:noFill/>
                    </a:lnB>
                  </a:tcPr>
                </a:tc>
                <a:extLst>
                  <a:ext uri="{0D108BD9-81ED-4DB2-BD59-A6C34878D82A}">
                    <a16:rowId xmlns:a16="http://schemas.microsoft.com/office/drawing/2014/main" val="3962529939"/>
                  </a:ext>
                </a:extLst>
              </a:tr>
              <a:tr h="523891">
                <a:tc>
                  <a:txBody>
                    <a:bodyPr/>
                    <a:lstStyle/>
                    <a:p>
                      <a:pPr algn="r" fontAlgn="ctr"/>
                      <a:r>
                        <a:rPr lang="en-US" b="1" dirty="0">
                          <a:effectLst/>
                        </a:rPr>
                        <a:t>2014-01-01 02:00:00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51.8</a:t>
                      </a:r>
                    </a:p>
                  </a:txBody>
                  <a:tcPr anchor="ctr">
                    <a:lnL>
                      <a:noFill/>
                    </a:lnL>
                    <a:lnR>
                      <a:noFill/>
                    </a:lnR>
                    <a:lnT>
                      <a:noFill/>
                    </a:lnT>
                    <a:lnB>
                      <a:noFill/>
                    </a:lnB>
                    <a:solidFill>
                      <a:srgbClr val="F5F5F5"/>
                    </a:solidFill>
                  </a:tcPr>
                </a:tc>
                <a:extLst>
                  <a:ext uri="{0D108BD9-81ED-4DB2-BD59-A6C34878D82A}">
                    <a16:rowId xmlns:a16="http://schemas.microsoft.com/office/drawing/2014/main" val="1270897986"/>
                  </a:ext>
                </a:extLst>
              </a:tr>
              <a:tr h="523891">
                <a:tc>
                  <a:txBody>
                    <a:bodyPr/>
                    <a:lstStyle/>
                    <a:p>
                      <a:pPr algn="r" fontAlgn="ctr"/>
                      <a:r>
                        <a:rPr lang="en-US" b="1" dirty="0">
                          <a:effectLst/>
                        </a:rPr>
                        <a:t>2014-01-01 03:00:00</a:t>
                      </a:r>
                    </a:p>
                  </a:txBody>
                  <a:tcPr anchor="ctr">
                    <a:lnL>
                      <a:noFill/>
                    </a:lnL>
                    <a:lnR>
                      <a:noFill/>
                    </a:lnR>
                    <a:lnT>
                      <a:noFill/>
                    </a:lnT>
                    <a:lnB>
                      <a:noFill/>
                    </a:lnB>
                  </a:tcPr>
                </a:tc>
                <a:tc>
                  <a:txBody>
                    <a:bodyPr/>
                    <a:lstStyle/>
                    <a:p>
                      <a:pPr algn="r" fontAlgn="ctr"/>
                      <a:r>
                        <a:rPr lang="en-US" dirty="0">
                          <a:effectLst/>
                        </a:rPr>
                        <a:t>72290023188</a:t>
                      </a:r>
                    </a:p>
                  </a:txBody>
                  <a:tcPr anchor="ctr">
                    <a:lnL>
                      <a:noFill/>
                    </a:lnL>
                    <a:lnR>
                      <a:noFill/>
                    </a:lnR>
                    <a:lnT>
                      <a:noFill/>
                    </a:lnT>
                    <a:lnB>
                      <a:noFill/>
                    </a:lnB>
                  </a:tcPr>
                </a:tc>
                <a:tc>
                  <a:txBody>
                    <a:bodyPr/>
                    <a:lstStyle/>
                    <a:p>
                      <a:pPr algn="r" fontAlgn="ctr"/>
                      <a:r>
                        <a:rPr lang="en-US" dirty="0">
                          <a:effectLst/>
                        </a:rPr>
                        <a:t>0.0</a:t>
                      </a:r>
                    </a:p>
                  </a:txBody>
                  <a:tcPr anchor="ctr">
                    <a:lnL>
                      <a:noFill/>
                    </a:lnL>
                    <a:lnR>
                      <a:noFill/>
                    </a:lnR>
                    <a:lnT>
                      <a:noFill/>
                    </a:lnT>
                    <a:lnB>
                      <a:noFill/>
                    </a:lnB>
                  </a:tcPr>
                </a:tc>
                <a:tc>
                  <a:txBody>
                    <a:bodyPr/>
                    <a:lstStyle/>
                    <a:p>
                      <a:pPr algn="r" fontAlgn="ctr"/>
                      <a:r>
                        <a:rPr lang="en-US" dirty="0">
                          <a:effectLst/>
                        </a:rPr>
                        <a:t>7.0</a:t>
                      </a:r>
                    </a:p>
                  </a:txBody>
                  <a:tcPr anchor="ctr">
                    <a:lnL>
                      <a:noFill/>
                    </a:lnL>
                    <a:lnR>
                      <a:noFill/>
                    </a:lnR>
                    <a:lnT>
                      <a:noFill/>
                    </a:lnT>
                    <a:lnB>
                      <a:noFill/>
                    </a:lnB>
                  </a:tcPr>
                </a:tc>
                <a:tc>
                  <a:txBody>
                    <a:bodyPr/>
                    <a:lstStyle/>
                    <a:p>
                      <a:pPr algn="r" fontAlgn="ctr"/>
                      <a:r>
                        <a:rPr lang="en-US" dirty="0">
                          <a:effectLst/>
                        </a:rPr>
                        <a:t>50.0</a:t>
                      </a:r>
                    </a:p>
                  </a:txBody>
                  <a:tcPr anchor="ctr">
                    <a:lnL>
                      <a:noFill/>
                    </a:lnL>
                    <a:lnR>
                      <a:noFill/>
                    </a:lnR>
                    <a:lnT>
                      <a:noFill/>
                    </a:lnT>
                    <a:lnB>
                      <a:noFill/>
                    </a:lnB>
                  </a:tcPr>
                </a:tc>
                <a:extLst>
                  <a:ext uri="{0D108BD9-81ED-4DB2-BD59-A6C34878D82A}">
                    <a16:rowId xmlns:a16="http://schemas.microsoft.com/office/drawing/2014/main" val="600500860"/>
                  </a:ext>
                </a:extLst>
              </a:tr>
              <a:tr h="523891">
                <a:tc>
                  <a:txBody>
                    <a:bodyPr/>
                    <a:lstStyle/>
                    <a:p>
                      <a:pPr algn="r" fontAlgn="ctr"/>
                      <a:r>
                        <a:rPr lang="en-US" b="1">
                          <a:effectLst/>
                        </a:rPr>
                        <a:t>2014-01-01 04:00:00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dirty="0">
                          <a:effectLst/>
                        </a:rPr>
                        <a:t>48.8</a:t>
                      </a:r>
                    </a:p>
                  </a:txBody>
                  <a:tcPr anchor="ctr">
                    <a:lnL>
                      <a:noFill/>
                    </a:lnL>
                    <a:lnR>
                      <a:noFill/>
                    </a:lnR>
                    <a:lnT>
                      <a:noFill/>
                    </a:lnT>
                    <a:lnB>
                      <a:noFill/>
                    </a:lnB>
                    <a:solidFill>
                      <a:srgbClr val="F5F5F5"/>
                    </a:solidFill>
                  </a:tcPr>
                </a:tc>
                <a:extLst>
                  <a:ext uri="{0D108BD9-81ED-4DB2-BD59-A6C34878D82A}">
                    <a16:rowId xmlns:a16="http://schemas.microsoft.com/office/drawing/2014/main" val="163672756"/>
                  </a:ext>
                </a:extLst>
              </a:tr>
            </a:tbl>
          </a:graphicData>
        </a:graphic>
      </p:graphicFrame>
    </p:spTree>
    <p:extLst>
      <p:ext uri="{BB962C8B-B14F-4D97-AF65-F5344CB8AC3E}">
        <p14:creationId xmlns:p14="http://schemas.microsoft.com/office/powerpoint/2010/main" val="130773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9B71-51F3-42BD-8E42-DF674CF97CF6}"/>
              </a:ext>
            </a:extLst>
          </p:cNvPr>
          <p:cNvSpPr>
            <a:spLocks noGrp="1"/>
          </p:cNvSpPr>
          <p:nvPr>
            <p:ph type="title"/>
          </p:nvPr>
        </p:nvSpPr>
        <p:spPr/>
        <p:txBody>
          <a:bodyPr/>
          <a:lstStyle/>
          <a:p>
            <a:r>
              <a:rPr lang="en-US" dirty="0"/>
              <a:t>Merging energy and weather data</a:t>
            </a:r>
          </a:p>
        </p:txBody>
      </p:sp>
      <p:sp>
        <p:nvSpPr>
          <p:cNvPr id="3" name="Content Placeholder 2">
            <a:extLst>
              <a:ext uri="{FF2B5EF4-FFF2-40B4-BE49-F238E27FC236}">
                <a16:creationId xmlns:a16="http://schemas.microsoft.com/office/drawing/2014/main" id="{7F037DC3-9A8A-4CC4-BCEA-6C46F0EE49AE}"/>
              </a:ext>
            </a:extLst>
          </p:cNvPr>
          <p:cNvSpPr>
            <a:spLocks noGrp="1"/>
          </p:cNvSpPr>
          <p:nvPr>
            <p:ph idx="1"/>
          </p:nvPr>
        </p:nvSpPr>
        <p:spPr/>
        <p:txBody>
          <a:bodyPr/>
          <a:lstStyle/>
          <a:p>
            <a:r>
              <a:rPr lang="en-US" dirty="0"/>
              <a:t>Merging the energy data and weather data on the Dates column of both the </a:t>
            </a:r>
            <a:r>
              <a:rPr lang="en-US" dirty="0" err="1"/>
              <a:t>dataframes</a:t>
            </a:r>
            <a:r>
              <a:rPr lang="en-US" dirty="0"/>
              <a:t> and using the method 'outer' to check if any of the two </a:t>
            </a:r>
            <a:r>
              <a:rPr lang="en-US" dirty="0" err="1"/>
              <a:t>dataframes</a:t>
            </a:r>
            <a:r>
              <a:rPr lang="en-US" dirty="0"/>
              <a:t> has values which are missing in the other </a:t>
            </a:r>
            <a:r>
              <a:rPr lang="en-US" dirty="0" err="1"/>
              <a:t>dataframe</a:t>
            </a:r>
            <a:r>
              <a:rPr lang="en-US" dirty="0"/>
              <a:t>.</a:t>
            </a:r>
          </a:p>
          <a:p>
            <a:r>
              <a:rPr lang="en-US" dirty="0"/>
              <a:t>No null values were found, all the rows from the energy </a:t>
            </a:r>
            <a:r>
              <a:rPr lang="en-US" dirty="0" err="1"/>
              <a:t>dataframe</a:t>
            </a:r>
            <a:r>
              <a:rPr lang="en-US" dirty="0"/>
              <a:t> were matched with the resampled weather </a:t>
            </a:r>
            <a:r>
              <a:rPr lang="en-US" dirty="0" err="1"/>
              <a:t>dataframe</a:t>
            </a:r>
            <a:r>
              <a:rPr lang="en-US" dirty="0"/>
              <a:t> rows on their respective date columns.</a:t>
            </a:r>
          </a:p>
          <a:p>
            <a:endParaRPr lang="en-US" dirty="0"/>
          </a:p>
        </p:txBody>
      </p:sp>
    </p:spTree>
    <p:extLst>
      <p:ext uri="{BB962C8B-B14F-4D97-AF65-F5344CB8AC3E}">
        <p14:creationId xmlns:p14="http://schemas.microsoft.com/office/powerpoint/2010/main" val="121861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FDA5-8387-4EDA-B47F-4736D6B3EEA5}"/>
              </a:ext>
            </a:extLst>
          </p:cNvPr>
          <p:cNvSpPr>
            <a:spLocks noGrp="1"/>
          </p:cNvSpPr>
          <p:nvPr>
            <p:ph type="title"/>
          </p:nvPr>
        </p:nvSpPr>
        <p:spPr/>
        <p:txBody>
          <a:bodyPr/>
          <a:lstStyle/>
          <a:p>
            <a:r>
              <a:rPr lang="en-US" dirty="0"/>
              <a:t>PV installation data</a:t>
            </a:r>
          </a:p>
        </p:txBody>
      </p:sp>
      <p:sp>
        <p:nvSpPr>
          <p:cNvPr id="3" name="Content Placeholder 2">
            <a:extLst>
              <a:ext uri="{FF2B5EF4-FFF2-40B4-BE49-F238E27FC236}">
                <a16:creationId xmlns:a16="http://schemas.microsoft.com/office/drawing/2014/main" id="{AEB95144-3D0A-443D-88F0-AB235ACE4B90}"/>
              </a:ext>
            </a:extLst>
          </p:cNvPr>
          <p:cNvSpPr>
            <a:spLocks noGrp="1"/>
          </p:cNvSpPr>
          <p:nvPr>
            <p:ph idx="1"/>
          </p:nvPr>
        </p:nvSpPr>
        <p:spPr>
          <a:xfrm>
            <a:off x="838199" y="1825624"/>
            <a:ext cx="10634221" cy="4744857"/>
          </a:xfrm>
        </p:spPr>
        <p:txBody>
          <a:bodyPr>
            <a:normAutofit fontScale="85000" lnSpcReduction="20000"/>
          </a:bodyPr>
          <a:lstStyle/>
          <a:p>
            <a:r>
              <a:rPr lang="en-US" dirty="0"/>
              <a:t>After some initial EDA on the energy data it was observed that:</a:t>
            </a:r>
          </a:p>
          <a:p>
            <a:pPr>
              <a:buFontTx/>
              <a:buChar char="-"/>
            </a:pPr>
            <a:r>
              <a:rPr lang="en-US" dirty="0"/>
              <a:t>the energy consumption and peak demand have decreased over the years from 2014 to 2018 (plots are shown later in the ppt).</a:t>
            </a:r>
          </a:p>
          <a:p>
            <a:pPr>
              <a:buFontTx/>
              <a:buChar char="-"/>
            </a:pPr>
            <a:r>
              <a:rPr lang="en-US" dirty="0"/>
              <a:t>This can be due to stricter energy efficiency measures being mandated, or increase of incentives for different categories of ratepayers (residential, commercial, agriculture, etc.) to install self-generation resources like solar, wind, etc. and/or energy storage in their premises to avoid peak loads and decrease overall energy consumption.</a:t>
            </a:r>
          </a:p>
          <a:p>
            <a:pPr marL="0" indent="0">
              <a:buNone/>
            </a:pPr>
            <a:endParaRPr lang="en-US" dirty="0"/>
          </a:p>
          <a:p>
            <a:r>
              <a:rPr lang="en-US" dirty="0"/>
              <a:t>Additionally it was observed that the energy consumption decrease over the years was more dominant over the daylight hours, so we can test the theory that maybe solar capacity installed in the utility region has increased over the years and thus more and more customers are using less energy when the sun is out causing a total reduction in energy consumption. We can test this theory by importing the solar installations data in SDGE territory.</a:t>
            </a:r>
          </a:p>
          <a:p>
            <a:endParaRPr lang="en-US" dirty="0"/>
          </a:p>
        </p:txBody>
      </p:sp>
    </p:spTree>
    <p:extLst>
      <p:ext uri="{BB962C8B-B14F-4D97-AF65-F5344CB8AC3E}">
        <p14:creationId xmlns:p14="http://schemas.microsoft.com/office/powerpoint/2010/main" val="52686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2BFB-8871-4B1A-957C-365F946A7BB5}"/>
              </a:ext>
            </a:extLst>
          </p:cNvPr>
          <p:cNvSpPr>
            <a:spLocks noGrp="1"/>
          </p:cNvSpPr>
          <p:nvPr>
            <p:ph type="title"/>
          </p:nvPr>
        </p:nvSpPr>
        <p:spPr/>
        <p:txBody>
          <a:bodyPr/>
          <a:lstStyle/>
          <a:p>
            <a:r>
              <a:rPr lang="en-US" dirty="0"/>
              <a:t>PV installation data source</a:t>
            </a:r>
          </a:p>
        </p:txBody>
      </p:sp>
      <p:sp>
        <p:nvSpPr>
          <p:cNvPr id="3" name="Content Placeholder 2">
            <a:extLst>
              <a:ext uri="{FF2B5EF4-FFF2-40B4-BE49-F238E27FC236}">
                <a16:creationId xmlns:a16="http://schemas.microsoft.com/office/drawing/2014/main" id="{FFAA4644-CE59-44CC-91A7-24BD61074F5C}"/>
              </a:ext>
            </a:extLst>
          </p:cNvPr>
          <p:cNvSpPr>
            <a:spLocks noGrp="1"/>
          </p:cNvSpPr>
          <p:nvPr>
            <p:ph idx="1"/>
          </p:nvPr>
        </p:nvSpPr>
        <p:spPr/>
        <p:txBody>
          <a:bodyPr/>
          <a:lstStyle/>
          <a:p>
            <a:r>
              <a:rPr lang="en-US" dirty="0"/>
              <a:t>The solar installations data was imported from </a:t>
            </a:r>
            <a:r>
              <a:rPr lang="en-US" u="sng" dirty="0">
                <a:hlinkClick r:id="rId2"/>
              </a:rPr>
              <a:t>https://www.californiadgstats.ca.gov/downloads/</a:t>
            </a:r>
            <a:r>
              <a:rPr lang="en-US" dirty="0"/>
              <a:t> -&gt; 'NEM Currently Interconnected Data Set’. </a:t>
            </a:r>
          </a:p>
          <a:p>
            <a:r>
              <a:rPr lang="en-US" dirty="0"/>
              <a:t>This dataset contains a lots of parameters but we will focus on the </a:t>
            </a:r>
            <a:r>
              <a:rPr lang="en-US" b="1" dirty="0"/>
              <a:t>'approval date</a:t>
            </a:r>
            <a:r>
              <a:rPr lang="en-US" dirty="0"/>
              <a:t>' which represents the date when the system was connected to the grid and 'System Size AC' which represents the total kW power in AC of the solar panels installed at a site. </a:t>
            </a:r>
          </a:p>
          <a:p>
            <a:r>
              <a:rPr lang="en-US" dirty="0"/>
              <a:t>To get more details about the data, one can check the 'NEM_CurrentlyInterconnectedDataKey.b29667e204f3.xlsx' workbook in the repo.</a:t>
            </a:r>
          </a:p>
        </p:txBody>
      </p:sp>
    </p:spTree>
    <p:extLst>
      <p:ext uri="{BB962C8B-B14F-4D97-AF65-F5344CB8AC3E}">
        <p14:creationId xmlns:p14="http://schemas.microsoft.com/office/powerpoint/2010/main" val="408569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6178-284C-4B04-86C5-7EB5CECC576E}"/>
              </a:ext>
            </a:extLst>
          </p:cNvPr>
          <p:cNvSpPr>
            <a:spLocks noGrp="1"/>
          </p:cNvSpPr>
          <p:nvPr>
            <p:ph type="title"/>
          </p:nvPr>
        </p:nvSpPr>
        <p:spPr>
          <a:xfrm>
            <a:off x="838200" y="365125"/>
            <a:ext cx="10515600" cy="1325563"/>
          </a:xfrm>
        </p:spPr>
        <p:txBody>
          <a:bodyPr/>
          <a:lstStyle/>
          <a:p>
            <a:r>
              <a:rPr lang="en-US" dirty="0"/>
              <a:t>PV installation data</a:t>
            </a:r>
          </a:p>
        </p:txBody>
      </p:sp>
      <p:sp>
        <p:nvSpPr>
          <p:cNvPr id="3" name="Content Placeholder 2">
            <a:extLst>
              <a:ext uri="{FF2B5EF4-FFF2-40B4-BE49-F238E27FC236}">
                <a16:creationId xmlns:a16="http://schemas.microsoft.com/office/drawing/2014/main" id="{B85B4477-B26B-420D-BAA0-85C10D447843}"/>
              </a:ext>
            </a:extLst>
          </p:cNvPr>
          <p:cNvSpPr>
            <a:spLocks noGrp="1"/>
          </p:cNvSpPr>
          <p:nvPr>
            <p:ph idx="1"/>
          </p:nvPr>
        </p:nvSpPr>
        <p:spPr/>
        <p:txBody>
          <a:bodyPr>
            <a:normAutofit lnSpcReduction="10000"/>
          </a:bodyPr>
          <a:lstStyle/>
          <a:p>
            <a:r>
              <a:rPr lang="en-US" sz="2400" dirty="0"/>
              <a:t>The imported .csv files has many columns including the following</a:t>
            </a:r>
            <a:r>
              <a:rPr lang="en-US" dirty="0"/>
              <a:t>:</a:t>
            </a:r>
          </a:p>
          <a:p>
            <a:endParaRPr lang="en-US" dirty="0"/>
          </a:p>
          <a:p>
            <a:endParaRPr lang="en-US" dirty="0"/>
          </a:p>
          <a:p>
            <a:endParaRPr lang="en-US" dirty="0"/>
          </a:p>
          <a:p>
            <a:pPr marL="0" indent="0">
              <a:buNone/>
            </a:pPr>
            <a:endParaRPr lang="en-US" dirty="0"/>
          </a:p>
          <a:p>
            <a:r>
              <a:rPr lang="en-US" sz="2400" dirty="0"/>
              <a:t>It's good to have the above data if in future we decide to use the county or </a:t>
            </a:r>
            <a:r>
              <a:rPr lang="en-US" sz="2400" dirty="0" err="1"/>
              <a:t>zipcode</a:t>
            </a:r>
            <a:r>
              <a:rPr lang="en-US" sz="2400" dirty="0"/>
              <a:t> information but for now, let's focus on the approved date, i.e. the date the system was allowed by SDGE* to start operation, and 'System Size AC', i.e. the installed system capacity of the solar panels in kW.</a:t>
            </a:r>
          </a:p>
          <a:p>
            <a:pPr marL="0" indent="0">
              <a:buNone/>
            </a:pPr>
            <a:r>
              <a:rPr lang="en-US" sz="2400" dirty="0"/>
              <a:t>* Filtering data to keep rows having Utility == ‘SDGE’.</a:t>
            </a:r>
          </a:p>
        </p:txBody>
      </p:sp>
      <p:graphicFrame>
        <p:nvGraphicFramePr>
          <p:cNvPr id="4" name="Table 3">
            <a:extLst>
              <a:ext uri="{FF2B5EF4-FFF2-40B4-BE49-F238E27FC236}">
                <a16:creationId xmlns:a16="http://schemas.microsoft.com/office/drawing/2014/main" id="{059E8762-0256-49C7-901D-4E0C7D61E12C}"/>
              </a:ext>
            </a:extLst>
          </p:cNvPr>
          <p:cNvGraphicFramePr>
            <a:graphicFrameLocks noGrp="1"/>
          </p:cNvGraphicFramePr>
          <p:nvPr>
            <p:extLst>
              <p:ext uri="{D42A27DB-BD31-4B8C-83A1-F6EECF244321}">
                <p14:modId xmlns:p14="http://schemas.microsoft.com/office/powerpoint/2010/main" val="1797077419"/>
              </p:ext>
            </p:extLst>
          </p:nvPr>
        </p:nvGraphicFramePr>
        <p:xfrm>
          <a:off x="764748" y="2251640"/>
          <a:ext cx="10662504" cy="1675990"/>
        </p:xfrm>
        <a:graphic>
          <a:graphicData uri="http://schemas.openxmlformats.org/drawingml/2006/table">
            <a:tbl>
              <a:tblPr/>
              <a:tblGrid>
                <a:gridCol w="208280">
                  <a:extLst>
                    <a:ext uri="{9D8B030D-6E8A-4147-A177-3AD203B41FA5}">
                      <a16:colId xmlns:a16="http://schemas.microsoft.com/office/drawing/2014/main" val="372119900"/>
                    </a:ext>
                  </a:extLst>
                </a:gridCol>
                <a:gridCol w="1008564">
                  <a:extLst>
                    <a:ext uri="{9D8B030D-6E8A-4147-A177-3AD203B41FA5}">
                      <a16:colId xmlns:a16="http://schemas.microsoft.com/office/drawing/2014/main" val="1102428516"/>
                    </a:ext>
                  </a:extLst>
                </a:gridCol>
                <a:gridCol w="1338606">
                  <a:extLst>
                    <a:ext uri="{9D8B030D-6E8A-4147-A177-3AD203B41FA5}">
                      <a16:colId xmlns:a16="http://schemas.microsoft.com/office/drawing/2014/main" val="2359526155"/>
                    </a:ext>
                  </a:extLst>
                </a:gridCol>
                <a:gridCol w="923827">
                  <a:extLst>
                    <a:ext uri="{9D8B030D-6E8A-4147-A177-3AD203B41FA5}">
                      <a16:colId xmlns:a16="http://schemas.microsoft.com/office/drawing/2014/main" val="1755240392"/>
                    </a:ext>
                  </a:extLst>
                </a:gridCol>
                <a:gridCol w="659877">
                  <a:extLst>
                    <a:ext uri="{9D8B030D-6E8A-4147-A177-3AD203B41FA5}">
                      <a16:colId xmlns:a16="http://schemas.microsoft.com/office/drawing/2014/main" val="3566945998"/>
                    </a:ext>
                  </a:extLst>
                </a:gridCol>
                <a:gridCol w="1192098">
                  <a:extLst>
                    <a:ext uri="{9D8B030D-6E8A-4147-A177-3AD203B41FA5}">
                      <a16:colId xmlns:a16="http://schemas.microsoft.com/office/drawing/2014/main" val="4076912402"/>
                    </a:ext>
                  </a:extLst>
                </a:gridCol>
                <a:gridCol w="888542">
                  <a:extLst>
                    <a:ext uri="{9D8B030D-6E8A-4147-A177-3AD203B41FA5}">
                      <a16:colId xmlns:a16="http://schemas.microsoft.com/office/drawing/2014/main" val="2584710276"/>
                    </a:ext>
                  </a:extLst>
                </a:gridCol>
                <a:gridCol w="888542">
                  <a:extLst>
                    <a:ext uri="{9D8B030D-6E8A-4147-A177-3AD203B41FA5}">
                      <a16:colId xmlns:a16="http://schemas.microsoft.com/office/drawing/2014/main" val="2043522728"/>
                    </a:ext>
                  </a:extLst>
                </a:gridCol>
                <a:gridCol w="888542">
                  <a:extLst>
                    <a:ext uri="{9D8B030D-6E8A-4147-A177-3AD203B41FA5}">
                      <a16:colId xmlns:a16="http://schemas.microsoft.com/office/drawing/2014/main" val="2426437125"/>
                    </a:ext>
                  </a:extLst>
                </a:gridCol>
                <a:gridCol w="888542">
                  <a:extLst>
                    <a:ext uri="{9D8B030D-6E8A-4147-A177-3AD203B41FA5}">
                      <a16:colId xmlns:a16="http://schemas.microsoft.com/office/drawing/2014/main" val="2591524323"/>
                    </a:ext>
                  </a:extLst>
                </a:gridCol>
                <a:gridCol w="888542">
                  <a:extLst>
                    <a:ext uri="{9D8B030D-6E8A-4147-A177-3AD203B41FA5}">
                      <a16:colId xmlns:a16="http://schemas.microsoft.com/office/drawing/2014/main" val="737527058"/>
                    </a:ext>
                  </a:extLst>
                </a:gridCol>
                <a:gridCol w="888542">
                  <a:extLst>
                    <a:ext uri="{9D8B030D-6E8A-4147-A177-3AD203B41FA5}">
                      <a16:colId xmlns:a16="http://schemas.microsoft.com/office/drawing/2014/main" val="483073976"/>
                    </a:ext>
                  </a:extLst>
                </a:gridCol>
              </a:tblGrid>
              <a:tr h="944470">
                <a:tc>
                  <a:txBody>
                    <a:bodyPr/>
                    <a:lstStyle/>
                    <a:p>
                      <a:endParaRPr lang="en-US" dirty="0"/>
                    </a:p>
                  </a:txBody>
                  <a:tcPr anchor="ctr">
                    <a:lnL>
                      <a:noFill/>
                    </a:lnL>
                    <a:lnR>
                      <a:noFill/>
                    </a:lnR>
                    <a:lnT>
                      <a:noFill/>
                    </a:lnT>
                    <a:lnB>
                      <a:noFill/>
                    </a:lnB>
                    <a:solidFill>
                      <a:srgbClr val="FFFFFF"/>
                    </a:solidFill>
                  </a:tcPr>
                </a:tc>
                <a:tc>
                  <a:txBody>
                    <a:bodyPr/>
                    <a:lstStyle/>
                    <a:p>
                      <a:pPr algn="r" fontAlgn="ctr"/>
                      <a:r>
                        <a:rPr lang="en-US" sz="1400" b="1" dirty="0">
                          <a:effectLst/>
                        </a:rPr>
                        <a:t>Application Id</a:t>
                      </a:r>
                    </a:p>
                  </a:txBody>
                  <a:tcPr anchor="ctr">
                    <a:lnL>
                      <a:noFill/>
                    </a:lnL>
                    <a:lnR>
                      <a:noFill/>
                    </a:lnR>
                    <a:lnT>
                      <a:noFill/>
                    </a:lnT>
                    <a:lnB>
                      <a:noFill/>
                    </a:lnB>
                    <a:solidFill>
                      <a:srgbClr val="FFFFFF"/>
                    </a:solidFill>
                  </a:tcPr>
                </a:tc>
                <a:tc>
                  <a:txBody>
                    <a:bodyPr/>
                    <a:lstStyle/>
                    <a:p>
                      <a:pPr algn="r" fontAlgn="ctr"/>
                      <a:r>
                        <a:rPr lang="en-US" sz="1400" b="1" dirty="0">
                          <a:effectLst/>
                        </a:rPr>
                        <a:t>Matched CSI Application Number</a:t>
                      </a:r>
                    </a:p>
                  </a:txBody>
                  <a:tcPr anchor="ctr">
                    <a:lnL>
                      <a:noFill/>
                    </a:lnL>
                    <a:lnR>
                      <a:noFill/>
                    </a:lnR>
                    <a:lnT>
                      <a:noFill/>
                    </a:lnT>
                    <a:lnB>
                      <a:noFill/>
                    </a:lnB>
                    <a:solidFill>
                      <a:srgbClr val="FFFFFF"/>
                    </a:solidFill>
                  </a:tcPr>
                </a:tc>
                <a:tc>
                  <a:txBody>
                    <a:bodyPr/>
                    <a:lstStyle/>
                    <a:p>
                      <a:pPr algn="r" fontAlgn="ctr"/>
                      <a:r>
                        <a:rPr lang="en-US" sz="1400" b="1" dirty="0">
                          <a:effectLst/>
                        </a:rPr>
                        <a:t>Application Status</a:t>
                      </a:r>
                    </a:p>
                  </a:txBody>
                  <a:tcPr anchor="ctr">
                    <a:lnL>
                      <a:noFill/>
                    </a:lnL>
                    <a:lnR>
                      <a:noFill/>
                    </a:lnR>
                    <a:lnT>
                      <a:noFill/>
                    </a:lnT>
                    <a:lnB>
                      <a:noFill/>
                    </a:lnB>
                    <a:solidFill>
                      <a:srgbClr val="FFFFFF"/>
                    </a:solidFill>
                  </a:tcPr>
                </a:tc>
                <a:tc>
                  <a:txBody>
                    <a:bodyPr/>
                    <a:lstStyle/>
                    <a:p>
                      <a:pPr algn="r" fontAlgn="ctr"/>
                      <a:r>
                        <a:rPr lang="en-US" sz="1400" b="1">
                          <a:effectLst/>
                        </a:rPr>
                        <a:t>Utility</a:t>
                      </a:r>
                    </a:p>
                  </a:txBody>
                  <a:tcPr anchor="ctr">
                    <a:lnL>
                      <a:noFill/>
                    </a:lnL>
                    <a:lnR>
                      <a:noFill/>
                    </a:lnR>
                    <a:lnT>
                      <a:noFill/>
                    </a:lnT>
                    <a:lnB>
                      <a:noFill/>
                    </a:lnB>
                    <a:solidFill>
                      <a:srgbClr val="FFFFFF"/>
                    </a:solidFill>
                  </a:tcPr>
                </a:tc>
                <a:tc>
                  <a:txBody>
                    <a:bodyPr/>
                    <a:lstStyle/>
                    <a:p>
                      <a:pPr algn="r" fontAlgn="ctr"/>
                      <a:r>
                        <a:rPr lang="en-US" sz="1400" b="1">
                          <a:effectLst/>
                        </a:rPr>
                        <a:t>Service City</a:t>
                      </a:r>
                    </a:p>
                  </a:txBody>
                  <a:tcPr anchor="ctr">
                    <a:lnL>
                      <a:noFill/>
                    </a:lnL>
                    <a:lnR>
                      <a:noFill/>
                    </a:lnR>
                    <a:lnT>
                      <a:noFill/>
                    </a:lnT>
                    <a:lnB>
                      <a:noFill/>
                    </a:lnB>
                    <a:solidFill>
                      <a:srgbClr val="FFFFFF"/>
                    </a:solidFill>
                  </a:tcPr>
                </a:tc>
                <a:tc>
                  <a:txBody>
                    <a:bodyPr/>
                    <a:lstStyle/>
                    <a:p>
                      <a:pPr algn="r" fontAlgn="ctr"/>
                      <a:r>
                        <a:rPr lang="en-US" sz="1400" b="1">
                          <a:effectLst/>
                        </a:rPr>
                        <a:t>Service Zip</a:t>
                      </a:r>
                    </a:p>
                  </a:txBody>
                  <a:tcPr anchor="ctr">
                    <a:lnL>
                      <a:noFill/>
                    </a:lnL>
                    <a:lnR>
                      <a:noFill/>
                    </a:lnR>
                    <a:lnT>
                      <a:noFill/>
                    </a:lnT>
                    <a:lnB>
                      <a:noFill/>
                    </a:lnB>
                    <a:solidFill>
                      <a:srgbClr val="FFFFFF"/>
                    </a:solidFill>
                  </a:tcPr>
                </a:tc>
                <a:tc>
                  <a:txBody>
                    <a:bodyPr/>
                    <a:lstStyle/>
                    <a:p>
                      <a:pPr algn="r" fontAlgn="ctr"/>
                      <a:r>
                        <a:rPr lang="en-US" sz="1400" b="1" dirty="0">
                          <a:effectLst/>
                        </a:rPr>
                        <a:t>Service County</a:t>
                      </a:r>
                    </a:p>
                  </a:txBody>
                  <a:tcPr anchor="ctr">
                    <a:lnL>
                      <a:noFill/>
                    </a:lnL>
                    <a:lnR>
                      <a:noFill/>
                    </a:lnR>
                    <a:lnT>
                      <a:noFill/>
                    </a:lnT>
                    <a:lnB>
                      <a:noFill/>
                    </a:lnB>
                    <a:solidFill>
                      <a:srgbClr val="FFFFFF"/>
                    </a:solidFill>
                  </a:tcPr>
                </a:tc>
                <a:tc>
                  <a:txBody>
                    <a:bodyPr/>
                    <a:lstStyle/>
                    <a:p>
                      <a:pPr algn="r" fontAlgn="ctr"/>
                      <a:r>
                        <a:rPr lang="en-US" sz="1400" b="1">
                          <a:effectLst/>
                        </a:rPr>
                        <a:t>System Size AC</a:t>
                      </a:r>
                    </a:p>
                  </a:txBody>
                  <a:tcPr anchor="ctr">
                    <a:lnL>
                      <a:noFill/>
                    </a:lnL>
                    <a:lnR>
                      <a:noFill/>
                    </a:lnR>
                    <a:lnT>
                      <a:noFill/>
                    </a:lnT>
                    <a:lnB>
                      <a:noFill/>
                    </a:lnB>
                    <a:solidFill>
                      <a:srgbClr val="FFFFFF"/>
                    </a:solidFill>
                  </a:tcPr>
                </a:tc>
                <a:tc>
                  <a:txBody>
                    <a:bodyPr/>
                    <a:lstStyle/>
                    <a:p>
                      <a:pPr algn="r" fontAlgn="ctr"/>
                      <a:r>
                        <a:rPr lang="en-US" sz="1400" b="1">
                          <a:effectLst/>
                        </a:rPr>
                        <a:t>App Approved Date</a:t>
                      </a:r>
                    </a:p>
                  </a:txBody>
                  <a:tcPr anchor="ctr">
                    <a:lnL>
                      <a:noFill/>
                    </a:lnL>
                    <a:lnR>
                      <a:noFill/>
                    </a:lnR>
                    <a:lnT>
                      <a:noFill/>
                    </a:lnT>
                    <a:lnB>
                      <a:noFill/>
                    </a:lnB>
                    <a:solidFill>
                      <a:srgbClr val="FFFFFF"/>
                    </a:solidFill>
                  </a:tcPr>
                </a:tc>
                <a:tc>
                  <a:txBody>
                    <a:bodyPr/>
                    <a:lstStyle/>
                    <a:p>
                      <a:pPr algn="r" fontAlgn="ctr"/>
                      <a:r>
                        <a:rPr lang="en-US" sz="1400" b="1">
                          <a:effectLst/>
                        </a:rPr>
                        <a:t>Electric Vehicle</a:t>
                      </a:r>
                    </a:p>
                  </a:txBody>
                  <a:tcPr anchor="ctr">
                    <a:lnL>
                      <a:noFill/>
                    </a:lnL>
                    <a:lnR>
                      <a:noFill/>
                    </a:lnR>
                    <a:lnT>
                      <a:noFill/>
                    </a:lnT>
                    <a:lnB>
                      <a:noFill/>
                    </a:lnB>
                    <a:solidFill>
                      <a:srgbClr val="FFFFFF"/>
                    </a:solidFill>
                  </a:tcPr>
                </a:tc>
                <a:tc>
                  <a:txBody>
                    <a:bodyPr/>
                    <a:lstStyle/>
                    <a:p>
                      <a:pPr algn="r" fontAlgn="ctr"/>
                      <a:r>
                        <a:rPr lang="en-US" sz="1400" b="1" dirty="0">
                          <a:effectLst/>
                        </a:rPr>
                        <a:t>Electric Vehicle Count</a:t>
                      </a:r>
                    </a:p>
                  </a:txBody>
                  <a:tcPr anchor="ctr">
                    <a:lnL>
                      <a:noFill/>
                    </a:lnL>
                  </a:tcPr>
                </a:tc>
                <a:extLst>
                  <a:ext uri="{0D108BD9-81ED-4DB2-BD59-A6C34878D82A}">
                    <a16:rowId xmlns:a16="http://schemas.microsoft.com/office/drawing/2014/main" val="3642587759"/>
                  </a:ext>
                </a:extLst>
              </a:tr>
              <a:tr h="646216">
                <a:tc>
                  <a:txBody>
                    <a:bodyPr/>
                    <a:lstStyle/>
                    <a:p>
                      <a:pPr algn="r" fontAlgn="ct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dirty="0">
                          <a:effectLst/>
                        </a:rPr>
                        <a:t>PGE-INT-106960619</a:t>
                      </a:r>
                    </a:p>
                  </a:txBody>
                  <a:tcPr anchor="ctr">
                    <a:lnL>
                      <a:noFill/>
                    </a:lnL>
                    <a:lnR>
                      <a:noFill/>
                    </a:lnR>
                    <a:lnT>
                      <a:noFill/>
                    </a:lnT>
                    <a:lnB>
                      <a:noFill/>
                    </a:lnB>
                    <a:solidFill>
                      <a:srgbClr val="FFFFFF"/>
                    </a:solidFill>
                  </a:tcPr>
                </a:tc>
                <a:tc>
                  <a:txBody>
                    <a:bodyPr/>
                    <a:lstStyle/>
                    <a:p>
                      <a:pPr algn="r" fontAlgn="ctr"/>
                      <a:r>
                        <a:rPr lang="en-US" sz="1400">
                          <a:effectLst/>
                        </a:rPr>
                        <a:t>PGE-CSI-05317</a:t>
                      </a:r>
                    </a:p>
                  </a:txBody>
                  <a:tcPr anchor="ctr">
                    <a:lnL>
                      <a:noFill/>
                    </a:lnL>
                    <a:lnR>
                      <a:noFill/>
                    </a:lnR>
                    <a:lnT>
                      <a:noFill/>
                    </a:lnT>
                    <a:lnB>
                      <a:noFill/>
                    </a:lnB>
                    <a:solidFill>
                      <a:srgbClr val="FFFFFF"/>
                    </a:solidFill>
                  </a:tcPr>
                </a:tc>
                <a:tc>
                  <a:txBody>
                    <a:bodyPr/>
                    <a:lstStyle/>
                    <a:p>
                      <a:pPr algn="r" fontAlgn="ctr"/>
                      <a:r>
                        <a:rPr lang="en-US" sz="1400">
                          <a:effectLst/>
                        </a:rPr>
                        <a:t>Interconnected</a:t>
                      </a:r>
                    </a:p>
                  </a:txBody>
                  <a:tcPr anchor="ctr">
                    <a:lnL>
                      <a:noFill/>
                    </a:lnL>
                    <a:lnR>
                      <a:noFill/>
                    </a:lnR>
                    <a:lnT>
                      <a:noFill/>
                    </a:lnT>
                    <a:lnB>
                      <a:noFill/>
                    </a:lnB>
                    <a:solidFill>
                      <a:srgbClr val="FFFFFF"/>
                    </a:solidFill>
                  </a:tcPr>
                </a:tc>
                <a:tc>
                  <a:txBody>
                    <a:bodyPr/>
                    <a:lstStyle/>
                    <a:p>
                      <a:pPr algn="r" fontAlgn="ctr"/>
                      <a:r>
                        <a:rPr lang="en-US" sz="1400">
                          <a:effectLst/>
                        </a:rPr>
                        <a:t>PGE</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94107.0</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2.510</a:t>
                      </a:r>
                    </a:p>
                  </a:txBody>
                  <a:tcPr anchor="ctr">
                    <a:lnL>
                      <a:noFill/>
                    </a:lnL>
                    <a:lnR>
                      <a:noFill/>
                    </a:lnR>
                    <a:lnT>
                      <a:noFill/>
                    </a:lnT>
                    <a:lnB>
                      <a:noFill/>
                    </a:lnB>
                    <a:solidFill>
                      <a:srgbClr val="FFFFFF"/>
                    </a:solidFill>
                  </a:tcPr>
                </a:tc>
                <a:tc>
                  <a:txBody>
                    <a:bodyPr/>
                    <a:lstStyle/>
                    <a:p>
                      <a:pPr algn="r" fontAlgn="ctr"/>
                      <a:r>
                        <a:rPr lang="en-US" sz="1400">
                          <a:effectLst/>
                        </a:rPr>
                        <a:t>2013-09-10</a:t>
                      </a:r>
                    </a:p>
                  </a:txBody>
                  <a:tcPr anchor="ctr">
                    <a:lnL>
                      <a:noFill/>
                    </a:lnL>
                    <a:lnR>
                      <a:noFill/>
                    </a:lnR>
                    <a:lnT>
                      <a:noFill/>
                    </a:lnT>
                    <a:lnB>
                      <a:noFill/>
                    </a:lnB>
                    <a:solidFill>
                      <a:srgbClr val="FFFFFF"/>
                    </a:solidFill>
                  </a:tcPr>
                </a:tc>
                <a:tc>
                  <a:txBody>
                    <a:bodyPr/>
                    <a:lstStyle/>
                    <a:p>
                      <a:pPr algn="r" fontAlgn="ctr"/>
                      <a:r>
                        <a:rPr lang="en-US" sz="1400" dirty="0">
                          <a:effectLst/>
                        </a:rPr>
                        <a:t>NaN</a:t>
                      </a:r>
                    </a:p>
                  </a:txBody>
                  <a:tcPr anchor="ctr">
                    <a:lnL>
                      <a:noFill/>
                    </a:lnL>
                    <a:lnR>
                      <a:noFill/>
                    </a:lnR>
                    <a:lnT>
                      <a:noFill/>
                    </a:lnT>
                    <a:lnB>
                      <a:noFill/>
                    </a:lnB>
                    <a:solidFill>
                      <a:srgbClr val="FFFFFF"/>
                    </a:solidFill>
                  </a:tcPr>
                </a:tc>
                <a:tc>
                  <a:txBody>
                    <a:bodyPr/>
                    <a:lstStyle/>
                    <a:p>
                      <a:pPr algn="r" fontAlgn="ctr"/>
                      <a:r>
                        <a:rPr lang="en-US" sz="1400" dirty="0">
                          <a:effectLst/>
                        </a:rPr>
                        <a:t>0.0</a:t>
                      </a:r>
                    </a:p>
                  </a:txBody>
                  <a:tcPr anchor="ctr">
                    <a:lnL>
                      <a:noFill/>
                    </a:lnL>
                    <a:lnR>
                      <a:noFill/>
                    </a:lnR>
                    <a:lnB>
                      <a:noFill/>
                    </a:lnB>
                    <a:solidFill>
                      <a:srgbClr val="FFFFFF"/>
                    </a:solidFill>
                  </a:tcPr>
                </a:tc>
                <a:extLst>
                  <a:ext uri="{0D108BD9-81ED-4DB2-BD59-A6C34878D82A}">
                    <a16:rowId xmlns:a16="http://schemas.microsoft.com/office/drawing/2014/main" val="3805708665"/>
                  </a:ext>
                </a:extLst>
              </a:tr>
            </a:tbl>
          </a:graphicData>
        </a:graphic>
      </p:graphicFrame>
    </p:spTree>
    <p:extLst>
      <p:ext uri="{BB962C8B-B14F-4D97-AF65-F5344CB8AC3E}">
        <p14:creationId xmlns:p14="http://schemas.microsoft.com/office/powerpoint/2010/main" val="155822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FCF6-DA23-4C0F-8C47-9ECCBA338991}"/>
              </a:ext>
            </a:extLst>
          </p:cNvPr>
          <p:cNvSpPr>
            <a:spLocks noGrp="1"/>
          </p:cNvSpPr>
          <p:nvPr>
            <p:ph type="title"/>
          </p:nvPr>
        </p:nvSpPr>
        <p:spPr/>
        <p:txBody>
          <a:bodyPr/>
          <a:lstStyle/>
          <a:p>
            <a:r>
              <a:rPr lang="en-US" dirty="0"/>
              <a:t>PV installation data modification </a:t>
            </a:r>
          </a:p>
        </p:txBody>
      </p:sp>
      <p:sp>
        <p:nvSpPr>
          <p:cNvPr id="3" name="Content Placeholder 2">
            <a:extLst>
              <a:ext uri="{FF2B5EF4-FFF2-40B4-BE49-F238E27FC236}">
                <a16:creationId xmlns:a16="http://schemas.microsoft.com/office/drawing/2014/main" id="{3D9A0F6E-F295-420A-9A84-4EBCA748ABC3}"/>
              </a:ext>
            </a:extLst>
          </p:cNvPr>
          <p:cNvSpPr>
            <a:spLocks noGrp="1"/>
          </p:cNvSpPr>
          <p:nvPr>
            <p:ph idx="1"/>
          </p:nvPr>
        </p:nvSpPr>
        <p:spPr/>
        <p:txBody>
          <a:bodyPr/>
          <a:lstStyle/>
          <a:p>
            <a:r>
              <a:rPr lang="en-US" dirty="0"/>
              <a:t>For our modeling purpose we are not interested in how much PV capacity was installed in one day but rather we are interested in knowing how much total capacity of PV system is currently under operation in the region. </a:t>
            </a:r>
          </a:p>
          <a:p>
            <a:r>
              <a:rPr lang="en-US" dirty="0"/>
              <a:t>For example, if we want to forecast the energy consumption of a particular hour of any day in a year, then we want to know how much PV system capacity (operational) has been installed till that hour. </a:t>
            </a:r>
          </a:p>
          <a:p>
            <a:r>
              <a:rPr lang="en-US" dirty="0"/>
              <a:t>So, using a cumulative of the system size we want to see how the total solar capacity in the region increased overall.</a:t>
            </a:r>
          </a:p>
          <a:p>
            <a:pPr marL="0" indent="0">
              <a:buNone/>
            </a:pPr>
            <a:endParaRPr lang="en-US" dirty="0"/>
          </a:p>
        </p:txBody>
      </p:sp>
    </p:spTree>
    <p:extLst>
      <p:ext uri="{BB962C8B-B14F-4D97-AF65-F5344CB8AC3E}">
        <p14:creationId xmlns:p14="http://schemas.microsoft.com/office/powerpoint/2010/main" val="20105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C63C-F3D1-4258-9A36-8C09A724D66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09A6035-010F-4157-8A7D-47B1A170F5F4}"/>
              </a:ext>
            </a:extLst>
          </p:cNvPr>
          <p:cNvSpPr>
            <a:spLocks noGrp="1"/>
          </p:cNvSpPr>
          <p:nvPr>
            <p:ph idx="1"/>
          </p:nvPr>
        </p:nvSpPr>
        <p:spPr/>
        <p:txBody>
          <a:bodyPr>
            <a:normAutofit/>
          </a:bodyPr>
          <a:lstStyle/>
          <a:p>
            <a:r>
              <a:rPr lang="en-US" dirty="0"/>
              <a:t>Electricity cannot be stored in large amounts, so supply and demand should always be matched. </a:t>
            </a:r>
          </a:p>
          <a:p>
            <a:r>
              <a:rPr lang="en-US" dirty="0"/>
              <a:t>Load/energy demand forecasting is fundamental for an energy utility’s decision making mechanism.</a:t>
            </a:r>
          </a:p>
          <a:p>
            <a:r>
              <a:rPr lang="en-US" dirty="0"/>
              <a:t>The energy companies need to know how much energy to produce at any given time to avoid grid failures or wastage of energy.</a:t>
            </a:r>
          </a:p>
          <a:p>
            <a:r>
              <a:rPr lang="en-US" dirty="0"/>
              <a:t>Costs of under- or over-cutting are high in an energy balancing market which can lead to huge financial losses for an utility.</a:t>
            </a:r>
          </a:p>
          <a:p>
            <a:r>
              <a:rPr lang="en-US" dirty="0"/>
              <a:t>They cannot pass their cost to the customers. </a:t>
            </a:r>
          </a:p>
          <a:p>
            <a:pPr marL="0" indent="0">
              <a:buNone/>
            </a:pPr>
            <a:endParaRPr lang="en-US" dirty="0"/>
          </a:p>
        </p:txBody>
      </p:sp>
    </p:spTree>
    <p:extLst>
      <p:ext uri="{BB962C8B-B14F-4D97-AF65-F5344CB8AC3E}">
        <p14:creationId xmlns:p14="http://schemas.microsoft.com/office/powerpoint/2010/main" val="272886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E5B5-1793-477E-A897-1CC2CD60E3C0}"/>
              </a:ext>
            </a:extLst>
          </p:cNvPr>
          <p:cNvSpPr>
            <a:spLocks noGrp="1"/>
          </p:cNvSpPr>
          <p:nvPr>
            <p:ph type="title"/>
          </p:nvPr>
        </p:nvSpPr>
        <p:spPr/>
        <p:txBody>
          <a:bodyPr/>
          <a:lstStyle/>
          <a:p>
            <a:r>
              <a:rPr lang="en-US" dirty="0"/>
              <a:t>Merging PV installation data with the previous weather and energy data</a:t>
            </a:r>
          </a:p>
        </p:txBody>
      </p:sp>
      <p:sp>
        <p:nvSpPr>
          <p:cNvPr id="3" name="Content Placeholder 2">
            <a:extLst>
              <a:ext uri="{FF2B5EF4-FFF2-40B4-BE49-F238E27FC236}">
                <a16:creationId xmlns:a16="http://schemas.microsoft.com/office/drawing/2014/main" id="{79ECA8CF-AE63-4F50-A806-71201F4ACC3B}"/>
              </a:ext>
            </a:extLst>
          </p:cNvPr>
          <p:cNvSpPr>
            <a:spLocks noGrp="1"/>
          </p:cNvSpPr>
          <p:nvPr>
            <p:ph idx="1"/>
          </p:nvPr>
        </p:nvSpPr>
        <p:spPr/>
        <p:txBody>
          <a:bodyPr/>
          <a:lstStyle/>
          <a:p>
            <a:r>
              <a:rPr lang="en-US" sz="2000" dirty="0"/>
              <a:t>Truncating the PV installation data to the min and max dates' limits of the '</a:t>
            </a:r>
            <a:r>
              <a:rPr lang="en-US" sz="2000" dirty="0" err="1"/>
              <a:t>weather+energy</a:t>
            </a:r>
            <a:r>
              <a:rPr lang="en-US" sz="2000" dirty="0"/>
              <a:t>’ </a:t>
            </a:r>
            <a:r>
              <a:rPr lang="en-US" sz="2000" dirty="0" err="1"/>
              <a:t>dataframe</a:t>
            </a:r>
            <a:r>
              <a:rPr lang="en-US" sz="2000" dirty="0"/>
              <a:t>.</a:t>
            </a:r>
          </a:p>
          <a:p>
            <a:r>
              <a:rPr lang="en-US" sz="2000" dirty="0"/>
              <a:t>Merging the both the </a:t>
            </a:r>
            <a:r>
              <a:rPr lang="en-US" sz="2000" dirty="0" err="1"/>
              <a:t>dataframes</a:t>
            </a:r>
            <a:r>
              <a:rPr lang="en-US" sz="2000" dirty="0"/>
              <a:t> using merge on the </a:t>
            </a:r>
            <a:r>
              <a:rPr lang="en-US" sz="2000" dirty="0" err="1"/>
              <a:t>weather+energy</a:t>
            </a:r>
            <a:r>
              <a:rPr lang="en-US" sz="2000" dirty="0"/>
              <a:t> </a:t>
            </a:r>
            <a:r>
              <a:rPr lang="en-US" sz="2000" dirty="0" err="1"/>
              <a:t>dataframe</a:t>
            </a:r>
            <a:r>
              <a:rPr lang="en-US" sz="2000" dirty="0"/>
              <a:t> because we don't want to retain the indices of our original energy dataset.</a:t>
            </a:r>
          </a:p>
          <a:p>
            <a:r>
              <a:rPr lang="en-US" sz="2000" dirty="0"/>
              <a:t>Checking the merged </a:t>
            </a:r>
            <a:r>
              <a:rPr lang="en-US" sz="2000" dirty="0" err="1"/>
              <a:t>dataframe</a:t>
            </a:r>
            <a:r>
              <a:rPr lang="en-US" sz="2000" dirty="0"/>
              <a:t> which now should include the energy, weather and PV installations data.</a:t>
            </a:r>
          </a:p>
          <a:p>
            <a:endParaRPr lang="en-US" sz="2000"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1779C7FE-A70F-44CE-A00B-550C46510BA2}"/>
              </a:ext>
            </a:extLst>
          </p:cNvPr>
          <p:cNvGraphicFramePr>
            <a:graphicFrameLocks noGrp="1"/>
          </p:cNvGraphicFramePr>
          <p:nvPr>
            <p:extLst>
              <p:ext uri="{D42A27DB-BD31-4B8C-83A1-F6EECF244321}">
                <p14:modId xmlns:p14="http://schemas.microsoft.com/office/powerpoint/2010/main" val="467990429"/>
              </p:ext>
            </p:extLst>
          </p:nvPr>
        </p:nvGraphicFramePr>
        <p:xfrm>
          <a:off x="274947" y="3916182"/>
          <a:ext cx="11763082" cy="2576693"/>
        </p:xfrm>
        <a:graphic>
          <a:graphicData uri="http://schemas.openxmlformats.org/drawingml/2006/table">
            <a:tbl>
              <a:tblPr/>
              <a:tblGrid>
                <a:gridCol w="492690">
                  <a:extLst>
                    <a:ext uri="{9D8B030D-6E8A-4147-A177-3AD203B41FA5}">
                      <a16:colId xmlns:a16="http://schemas.microsoft.com/office/drawing/2014/main" val="645555289"/>
                    </a:ext>
                  </a:extLst>
                </a:gridCol>
                <a:gridCol w="655848">
                  <a:extLst>
                    <a:ext uri="{9D8B030D-6E8A-4147-A177-3AD203B41FA5}">
                      <a16:colId xmlns:a16="http://schemas.microsoft.com/office/drawing/2014/main" val="2518673724"/>
                    </a:ext>
                  </a:extLst>
                </a:gridCol>
                <a:gridCol w="661408">
                  <a:extLst>
                    <a:ext uri="{9D8B030D-6E8A-4147-A177-3AD203B41FA5}">
                      <a16:colId xmlns:a16="http://schemas.microsoft.com/office/drawing/2014/main" val="400600048"/>
                    </a:ext>
                  </a:extLst>
                </a:gridCol>
                <a:gridCol w="499620">
                  <a:extLst>
                    <a:ext uri="{9D8B030D-6E8A-4147-A177-3AD203B41FA5}">
                      <a16:colId xmlns:a16="http://schemas.microsoft.com/office/drawing/2014/main" val="600186773"/>
                    </a:ext>
                  </a:extLst>
                </a:gridCol>
                <a:gridCol w="424206">
                  <a:extLst>
                    <a:ext uri="{9D8B030D-6E8A-4147-A177-3AD203B41FA5}">
                      <a16:colId xmlns:a16="http://schemas.microsoft.com/office/drawing/2014/main" val="2238991030"/>
                    </a:ext>
                  </a:extLst>
                </a:gridCol>
                <a:gridCol w="565609">
                  <a:extLst>
                    <a:ext uri="{9D8B030D-6E8A-4147-A177-3AD203B41FA5}">
                      <a16:colId xmlns:a16="http://schemas.microsoft.com/office/drawing/2014/main" val="1865020807"/>
                    </a:ext>
                  </a:extLst>
                </a:gridCol>
                <a:gridCol w="367645">
                  <a:extLst>
                    <a:ext uri="{9D8B030D-6E8A-4147-A177-3AD203B41FA5}">
                      <a16:colId xmlns:a16="http://schemas.microsoft.com/office/drawing/2014/main" val="873318909"/>
                    </a:ext>
                  </a:extLst>
                </a:gridCol>
                <a:gridCol w="443060">
                  <a:extLst>
                    <a:ext uri="{9D8B030D-6E8A-4147-A177-3AD203B41FA5}">
                      <a16:colId xmlns:a16="http://schemas.microsoft.com/office/drawing/2014/main" val="1478953389"/>
                    </a:ext>
                  </a:extLst>
                </a:gridCol>
                <a:gridCol w="509047">
                  <a:extLst>
                    <a:ext uri="{9D8B030D-6E8A-4147-A177-3AD203B41FA5}">
                      <a16:colId xmlns:a16="http://schemas.microsoft.com/office/drawing/2014/main" val="2264634067"/>
                    </a:ext>
                  </a:extLst>
                </a:gridCol>
                <a:gridCol w="763571">
                  <a:extLst>
                    <a:ext uri="{9D8B030D-6E8A-4147-A177-3AD203B41FA5}">
                      <a16:colId xmlns:a16="http://schemas.microsoft.com/office/drawing/2014/main" val="2743475670"/>
                    </a:ext>
                  </a:extLst>
                </a:gridCol>
                <a:gridCol w="603316">
                  <a:extLst>
                    <a:ext uri="{9D8B030D-6E8A-4147-A177-3AD203B41FA5}">
                      <a16:colId xmlns:a16="http://schemas.microsoft.com/office/drawing/2014/main" val="1409114148"/>
                    </a:ext>
                  </a:extLst>
                </a:gridCol>
                <a:gridCol w="1036948">
                  <a:extLst>
                    <a:ext uri="{9D8B030D-6E8A-4147-A177-3AD203B41FA5}">
                      <a16:colId xmlns:a16="http://schemas.microsoft.com/office/drawing/2014/main" val="4110074600"/>
                    </a:ext>
                  </a:extLst>
                </a:gridCol>
                <a:gridCol w="961534">
                  <a:extLst>
                    <a:ext uri="{9D8B030D-6E8A-4147-A177-3AD203B41FA5}">
                      <a16:colId xmlns:a16="http://schemas.microsoft.com/office/drawing/2014/main" val="4093185891"/>
                    </a:ext>
                  </a:extLst>
                </a:gridCol>
                <a:gridCol w="565608">
                  <a:extLst>
                    <a:ext uri="{9D8B030D-6E8A-4147-A177-3AD203B41FA5}">
                      <a16:colId xmlns:a16="http://schemas.microsoft.com/office/drawing/2014/main" val="2465110268"/>
                    </a:ext>
                  </a:extLst>
                </a:gridCol>
                <a:gridCol w="584462">
                  <a:extLst>
                    <a:ext uri="{9D8B030D-6E8A-4147-A177-3AD203B41FA5}">
                      <a16:colId xmlns:a16="http://schemas.microsoft.com/office/drawing/2014/main" val="1542532806"/>
                    </a:ext>
                  </a:extLst>
                </a:gridCol>
                <a:gridCol w="1074656">
                  <a:extLst>
                    <a:ext uri="{9D8B030D-6E8A-4147-A177-3AD203B41FA5}">
                      <a16:colId xmlns:a16="http://schemas.microsoft.com/office/drawing/2014/main" val="2539841746"/>
                    </a:ext>
                  </a:extLst>
                </a:gridCol>
                <a:gridCol w="603315">
                  <a:extLst>
                    <a:ext uri="{9D8B030D-6E8A-4147-A177-3AD203B41FA5}">
                      <a16:colId xmlns:a16="http://schemas.microsoft.com/office/drawing/2014/main" val="1122972713"/>
                    </a:ext>
                  </a:extLst>
                </a:gridCol>
                <a:gridCol w="950539">
                  <a:extLst>
                    <a:ext uri="{9D8B030D-6E8A-4147-A177-3AD203B41FA5}">
                      <a16:colId xmlns:a16="http://schemas.microsoft.com/office/drawing/2014/main" val="261020319"/>
                    </a:ext>
                  </a:extLst>
                </a:gridCol>
              </a:tblGrid>
              <a:tr h="933585">
                <a:tc>
                  <a:txBody>
                    <a:bodyPr/>
                    <a:lstStyle/>
                    <a:p>
                      <a:endParaRPr lang="en-US"/>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Dates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SDGE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Date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year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month</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weekday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season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holiday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non_working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STATION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DailyCoolingDegreeDays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DailyHeatingDegreeDays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HourlyDryBulbTemperature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AC_kW</a:t>
                      </a:r>
                      <a:endParaRPr lang="en-US" sz="1200" b="1" dirty="0">
                        <a:effectLst/>
                      </a:endParaRP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cum_AC_kW</a:t>
                      </a:r>
                      <a:endParaRPr lang="en-US" sz="1200" b="1" dirty="0">
                        <a:effectLst/>
                      </a:endParaRPr>
                    </a:p>
                  </a:txBody>
                  <a:tcPr marL="63063" marR="63063" marT="31531" marB="31531" anchor="ctr">
                    <a:lnL>
                      <a:noFill/>
                    </a:lnL>
                  </a:tcPr>
                </a:tc>
                <a:extLst>
                  <a:ext uri="{0D108BD9-81ED-4DB2-BD59-A6C34878D82A}">
                    <a16:rowId xmlns:a16="http://schemas.microsoft.com/office/drawing/2014/main" val="1713173760"/>
                  </a:ext>
                </a:extLst>
              </a:tr>
              <a:tr h="821554">
                <a:tc>
                  <a:txBody>
                    <a:bodyPr/>
                    <a:lstStyle/>
                    <a:p>
                      <a:pPr algn="r" fontAlgn="ctr"/>
                      <a:r>
                        <a:rPr lang="en-US" sz="1200" b="1">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 00:00:00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2096.0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winter</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51.0</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B>
                      <a:noFill/>
                    </a:lnB>
                    <a:solidFill>
                      <a:srgbClr val="F5F5F5"/>
                    </a:solidFill>
                  </a:tcPr>
                </a:tc>
                <a:extLst>
                  <a:ext uri="{0D108BD9-81ED-4DB2-BD59-A6C34878D82A}">
                    <a16:rowId xmlns:a16="http://schemas.microsoft.com/office/drawing/2014/main" val="3095894866"/>
                  </a:ext>
                </a:extLst>
              </a:tr>
              <a:tr h="821554">
                <a:tc>
                  <a:txBody>
                    <a:bodyPr/>
                    <a:lstStyle/>
                    <a:p>
                      <a:pPr algn="r" fontAlgn="ctr"/>
                      <a:r>
                        <a:rPr lang="en-US" sz="1200" b="1">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 01:00:00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1986.0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winter</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51.5</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extLst>
                  <a:ext uri="{0D108BD9-81ED-4DB2-BD59-A6C34878D82A}">
                    <a16:rowId xmlns:a16="http://schemas.microsoft.com/office/drawing/2014/main" val="4161576933"/>
                  </a:ext>
                </a:extLst>
              </a:tr>
            </a:tbl>
          </a:graphicData>
        </a:graphic>
      </p:graphicFrame>
    </p:spTree>
    <p:extLst>
      <p:ext uri="{BB962C8B-B14F-4D97-AF65-F5344CB8AC3E}">
        <p14:creationId xmlns:p14="http://schemas.microsoft.com/office/powerpoint/2010/main" val="241667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EA2F-7172-442C-9C62-541BC445D18B}"/>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1CDDEFC-A9D8-494D-ACBF-B205140C8CAB}"/>
              </a:ext>
            </a:extLst>
          </p:cNvPr>
          <p:cNvSpPr>
            <a:spLocks noGrp="1"/>
          </p:cNvSpPr>
          <p:nvPr>
            <p:ph idx="1"/>
          </p:nvPr>
        </p:nvSpPr>
        <p:spPr/>
        <p:txBody>
          <a:bodyPr/>
          <a:lstStyle/>
          <a:p>
            <a:r>
              <a:rPr lang="en-US" dirty="0"/>
              <a:t>Since, not necessarily every single day in 5 years (2014-18) solar panels were installed, the merged </a:t>
            </a:r>
            <a:r>
              <a:rPr lang="en-US" dirty="0" err="1"/>
              <a:t>dataframe</a:t>
            </a:r>
            <a:r>
              <a:rPr lang="en-US" dirty="0"/>
              <a:t> didn't have all the rows matching the </a:t>
            </a:r>
            <a:r>
              <a:rPr lang="en-US" dirty="0" err="1"/>
              <a:t>weather+energy</a:t>
            </a:r>
            <a:r>
              <a:rPr lang="en-US" dirty="0"/>
              <a:t> </a:t>
            </a:r>
            <a:r>
              <a:rPr lang="en-US" dirty="0" err="1"/>
              <a:t>dataframe</a:t>
            </a:r>
            <a:r>
              <a:rPr lang="en-US" dirty="0"/>
              <a:t> which resulted in missing values in the AC_kW and cum_AC_kW columns.</a:t>
            </a:r>
          </a:p>
          <a:p>
            <a:r>
              <a:rPr lang="en-US" dirty="0"/>
              <a:t>We can just put a 0 in place of NaN to indicate 0 installations for that day for 'AC_kW' column (we won’t be using the AC_kW anyways).</a:t>
            </a:r>
          </a:p>
          <a:p>
            <a:r>
              <a:rPr lang="en-US" dirty="0"/>
              <a:t>And since the cumulative installed solar system size should remain same until the next non-NaN value is encountered, using forward fill method to fill the 'cum_AC_kW' column.</a:t>
            </a:r>
          </a:p>
          <a:p>
            <a:endParaRPr lang="en-US" dirty="0"/>
          </a:p>
        </p:txBody>
      </p:sp>
    </p:spTree>
    <p:extLst>
      <p:ext uri="{BB962C8B-B14F-4D97-AF65-F5344CB8AC3E}">
        <p14:creationId xmlns:p14="http://schemas.microsoft.com/office/powerpoint/2010/main" val="305214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B0F1-B84F-422B-BF6F-B253338D0709}"/>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AD3EC1C-1F9D-41A5-8AD7-977C45C7B62B}"/>
              </a:ext>
            </a:extLst>
          </p:cNvPr>
          <p:cNvSpPr>
            <a:spLocks noGrp="1"/>
          </p:cNvSpPr>
          <p:nvPr>
            <p:ph idx="1"/>
          </p:nvPr>
        </p:nvSpPr>
        <p:spPr/>
        <p:txBody>
          <a:bodyPr/>
          <a:lstStyle/>
          <a:p>
            <a:r>
              <a:rPr lang="en-US" sz="2400" dirty="0"/>
              <a:t>Forward fill worked on all the rows except the first few rows because the PV installations data didn't start at 2014-01-01 00:00:00 as our energy and weather data, so we'll have to use a different method to fill in the first few missing values. </a:t>
            </a:r>
          </a:p>
          <a:p>
            <a:r>
              <a:rPr lang="en-US" sz="2400" dirty="0"/>
              <a:t>The initial missing values should be equal to the first non-NaN ('cum_AC_kW' - 'AC_kW').</a:t>
            </a:r>
          </a:p>
          <a:p>
            <a:endParaRPr lang="en-US" dirty="0"/>
          </a:p>
        </p:txBody>
      </p:sp>
      <p:graphicFrame>
        <p:nvGraphicFramePr>
          <p:cNvPr id="4" name="Table 3">
            <a:extLst>
              <a:ext uri="{FF2B5EF4-FFF2-40B4-BE49-F238E27FC236}">
                <a16:creationId xmlns:a16="http://schemas.microsoft.com/office/drawing/2014/main" id="{70438994-63BF-42C1-B4E4-76EAD1C45061}"/>
              </a:ext>
            </a:extLst>
          </p:cNvPr>
          <p:cNvGraphicFramePr>
            <a:graphicFrameLocks noGrp="1"/>
          </p:cNvGraphicFramePr>
          <p:nvPr>
            <p:extLst>
              <p:ext uri="{D42A27DB-BD31-4B8C-83A1-F6EECF244321}">
                <p14:modId xmlns:p14="http://schemas.microsoft.com/office/powerpoint/2010/main" val="2377629496"/>
              </p:ext>
            </p:extLst>
          </p:nvPr>
        </p:nvGraphicFramePr>
        <p:xfrm>
          <a:off x="91124" y="3904821"/>
          <a:ext cx="11909197" cy="2572278"/>
        </p:xfrm>
        <a:graphic>
          <a:graphicData uri="http://schemas.openxmlformats.org/drawingml/2006/table">
            <a:tbl>
              <a:tblPr/>
              <a:tblGrid>
                <a:gridCol w="697065">
                  <a:extLst>
                    <a:ext uri="{9D8B030D-6E8A-4147-A177-3AD203B41FA5}">
                      <a16:colId xmlns:a16="http://schemas.microsoft.com/office/drawing/2014/main" val="4186037154"/>
                    </a:ext>
                  </a:extLst>
                </a:gridCol>
                <a:gridCol w="697065">
                  <a:extLst>
                    <a:ext uri="{9D8B030D-6E8A-4147-A177-3AD203B41FA5}">
                      <a16:colId xmlns:a16="http://schemas.microsoft.com/office/drawing/2014/main" val="2661312935"/>
                    </a:ext>
                  </a:extLst>
                </a:gridCol>
                <a:gridCol w="771179">
                  <a:extLst>
                    <a:ext uri="{9D8B030D-6E8A-4147-A177-3AD203B41FA5}">
                      <a16:colId xmlns:a16="http://schemas.microsoft.com/office/drawing/2014/main" val="3520871732"/>
                    </a:ext>
                  </a:extLst>
                </a:gridCol>
                <a:gridCol w="472087">
                  <a:extLst>
                    <a:ext uri="{9D8B030D-6E8A-4147-A177-3AD203B41FA5}">
                      <a16:colId xmlns:a16="http://schemas.microsoft.com/office/drawing/2014/main" val="2329325166"/>
                    </a:ext>
                  </a:extLst>
                </a:gridCol>
                <a:gridCol w="594830">
                  <a:extLst>
                    <a:ext uri="{9D8B030D-6E8A-4147-A177-3AD203B41FA5}">
                      <a16:colId xmlns:a16="http://schemas.microsoft.com/office/drawing/2014/main" val="1121750302"/>
                    </a:ext>
                  </a:extLst>
                </a:gridCol>
                <a:gridCol w="396554">
                  <a:extLst>
                    <a:ext uri="{9D8B030D-6E8A-4147-A177-3AD203B41FA5}">
                      <a16:colId xmlns:a16="http://schemas.microsoft.com/office/drawing/2014/main" val="3218604881"/>
                    </a:ext>
                  </a:extLst>
                </a:gridCol>
                <a:gridCol w="519296">
                  <a:extLst>
                    <a:ext uri="{9D8B030D-6E8A-4147-A177-3AD203B41FA5}">
                      <a16:colId xmlns:a16="http://schemas.microsoft.com/office/drawing/2014/main" val="1930246391"/>
                    </a:ext>
                  </a:extLst>
                </a:gridCol>
                <a:gridCol w="764781">
                  <a:extLst>
                    <a:ext uri="{9D8B030D-6E8A-4147-A177-3AD203B41FA5}">
                      <a16:colId xmlns:a16="http://schemas.microsoft.com/office/drawing/2014/main" val="2084207521"/>
                    </a:ext>
                  </a:extLst>
                </a:gridCol>
                <a:gridCol w="689248">
                  <a:extLst>
                    <a:ext uri="{9D8B030D-6E8A-4147-A177-3AD203B41FA5}">
                      <a16:colId xmlns:a16="http://schemas.microsoft.com/office/drawing/2014/main" val="1054268229"/>
                    </a:ext>
                  </a:extLst>
                </a:gridCol>
                <a:gridCol w="708131">
                  <a:extLst>
                    <a:ext uri="{9D8B030D-6E8A-4147-A177-3AD203B41FA5}">
                      <a16:colId xmlns:a16="http://schemas.microsoft.com/office/drawing/2014/main" val="2030244888"/>
                    </a:ext>
                  </a:extLst>
                </a:gridCol>
                <a:gridCol w="1114126">
                  <a:extLst>
                    <a:ext uri="{9D8B030D-6E8A-4147-A177-3AD203B41FA5}">
                      <a16:colId xmlns:a16="http://schemas.microsoft.com/office/drawing/2014/main" val="3622687107"/>
                    </a:ext>
                  </a:extLst>
                </a:gridCol>
                <a:gridCol w="999509">
                  <a:extLst>
                    <a:ext uri="{9D8B030D-6E8A-4147-A177-3AD203B41FA5}">
                      <a16:colId xmlns:a16="http://schemas.microsoft.com/office/drawing/2014/main" val="1088404591"/>
                    </a:ext>
                  </a:extLst>
                </a:gridCol>
                <a:gridCol w="697065">
                  <a:extLst>
                    <a:ext uri="{9D8B030D-6E8A-4147-A177-3AD203B41FA5}">
                      <a16:colId xmlns:a16="http://schemas.microsoft.com/office/drawing/2014/main" val="408829206"/>
                    </a:ext>
                  </a:extLst>
                </a:gridCol>
                <a:gridCol w="697065">
                  <a:extLst>
                    <a:ext uri="{9D8B030D-6E8A-4147-A177-3AD203B41FA5}">
                      <a16:colId xmlns:a16="http://schemas.microsoft.com/office/drawing/2014/main" val="2413167730"/>
                    </a:ext>
                  </a:extLst>
                </a:gridCol>
                <a:gridCol w="901531">
                  <a:extLst>
                    <a:ext uri="{9D8B030D-6E8A-4147-A177-3AD203B41FA5}">
                      <a16:colId xmlns:a16="http://schemas.microsoft.com/office/drawing/2014/main" val="4277363668"/>
                    </a:ext>
                  </a:extLst>
                </a:gridCol>
                <a:gridCol w="492600">
                  <a:extLst>
                    <a:ext uri="{9D8B030D-6E8A-4147-A177-3AD203B41FA5}">
                      <a16:colId xmlns:a16="http://schemas.microsoft.com/office/drawing/2014/main" val="1979834223"/>
                    </a:ext>
                  </a:extLst>
                </a:gridCol>
                <a:gridCol w="697065">
                  <a:extLst>
                    <a:ext uri="{9D8B030D-6E8A-4147-A177-3AD203B41FA5}">
                      <a16:colId xmlns:a16="http://schemas.microsoft.com/office/drawing/2014/main" val="3266629803"/>
                    </a:ext>
                  </a:extLst>
                </a:gridCol>
              </a:tblGrid>
              <a:tr h="265553">
                <a:tc>
                  <a:txBody>
                    <a:bodyPr/>
                    <a:lstStyle/>
                    <a:p>
                      <a:pPr algn="r" fontAlgn="ctr"/>
                      <a:r>
                        <a:rPr lang="en-US" sz="1300" b="1" dirty="0">
                          <a:effectLst/>
                        </a:rPr>
                        <a:t>Dates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SDGE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Date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year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month</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hour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weekday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season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holiday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non_working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STATION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DailyCoolingDegreeDays</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DailyHeatingDegreeDays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HourlyDryBulbTemperature</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AC_kW</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cum_AC_kW</a:t>
                      </a:r>
                    </a:p>
                  </a:txBody>
                  <a:tcPr marL="64945" marR="64945" marT="32473" marB="32473" anchor="ctr">
                    <a:lnL>
                      <a:noFill/>
                    </a:lnL>
                    <a:lnR>
                      <a:noFill/>
                    </a:lnR>
                    <a:lnB>
                      <a:noFill/>
                    </a:lnB>
                    <a:solidFill>
                      <a:srgbClr val="FFFFFF"/>
                    </a:solidFill>
                  </a:tcPr>
                </a:tc>
                <a:extLst>
                  <a:ext uri="{0D108BD9-81ED-4DB2-BD59-A6C34878D82A}">
                    <a16:rowId xmlns:a16="http://schemas.microsoft.com/office/drawing/2014/main" val="2400131058"/>
                  </a:ext>
                </a:extLst>
              </a:tr>
              <a:tr h="721868">
                <a:tc>
                  <a:txBody>
                    <a:bodyPr/>
                    <a:lstStyle/>
                    <a:p>
                      <a:pPr algn="r" fontAlgn="ctr"/>
                      <a:r>
                        <a:rPr lang="en-US" sz="1300" b="1">
                          <a:effectLst/>
                        </a:rPr>
                        <a:t>2014-01-01 00:00:00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2096.0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51.0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5F5F5"/>
                    </a:solidFill>
                  </a:tcPr>
                </a:tc>
                <a:extLst>
                  <a:ext uri="{0D108BD9-81ED-4DB2-BD59-A6C34878D82A}">
                    <a16:rowId xmlns:a16="http://schemas.microsoft.com/office/drawing/2014/main" val="1419652686"/>
                  </a:ext>
                </a:extLst>
              </a:tr>
              <a:tr h="721868">
                <a:tc>
                  <a:txBody>
                    <a:bodyPr/>
                    <a:lstStyle/>
                    <a:p>
                      <a:pPr algn="r" fontAlgn="ctr"/>
                      <a:r>
                        <a:rPr lang="en-US" sz="1300" b="1">
                          <a:effectLst/>
                        </a:rPr>
                        <a:t>2014-01-01 01:00:00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1986.0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51.5</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FFFFF"/>
                    </a:solidFill>
                  </a:tcPr>
                </a:tc>
                <a:extLst>
                  <a:ext uri="{0D108BD9-81ED-4DB2-BD59-A6C34878D82A}">
                    <a16:rowId xmlns:a16="http://schemas.microsoft.com/office/drawing/2014/main" val="3969299964"/>
                  </a:ext>
                </a:extLst>
              </a:tr>
            </a:tbl>
          </a:graphicData>
        </a:graphic>
      </p:graphicFrame>
    </p:spTree>
    <p:extLst>
      <p:ext uri="{BB962C8B-B14F-4D97-AF65-F5344CB8AC3E}">
        <p14:creationId xmlns:p14="http://schemas.microsoft.com/office/powerpoint/2010/main" val="407532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D2A5-934A-4CA9-8C3F-86DFF0286463}"/>
              </a:ext>
            </a:extLst>
          </p:cNvPr>
          <p:cNvSpPr>
            <a:spLocks noGrp="1"/>
          </p:cNvSpPr>
          <p:nvPr>
            <p:ph type="title"/>
          </p:nvPr>
        </p:nvSpPr>
        <p:spPr/>
        <p:txBody>
          <a:bodyPr>
            <a:normAutofit fontScale="90000"/>
          </a:bodyPr>
          <a:lstStyle/>
          <a:p>
            <a:br>
              <a:rPr lang="en-US" dirty="0"/>
            </a:br>
            <a:r>
              <a:rPr lang="en-US" dirty="0"/>
              <a:t>Data wrangling, Exploration and Stats</a:t>
            </a:r>
            <a:br>
              <a:rPr lang="en-US" dirty="0"/>
            </a:br>
            <a:endParaRPr lang="en-US" dirty="0"/>
          </a:p>
        </p:txBody>
      </p:sp>
      <p:sp>
        <p:nvSpPr>
          <p:cNvPr id="3" name="Content Placeholder 2">
            <a:extLst>
              <a:ext uri="{FF2B5EF4-FFF2-40B4-BE49-F238E27FC236}">
                <a16:creationId xmlns:a16="http://schemas.microsoft.com/office/drawing/2014/main" id="{9669BDB0-9C28-4271-9880-B3421C1FE173}"/>
              </a:ext>
            </a:extLst>
          </p:cNvPr>
          <p:cNvSpPr>
            <a:spLocks noGrp="1"/>
          </p:cNvSpPr>
          <p:nvPr>
            <p:ph idx="1"/>
          </p:nvPr>
        </p:nvSpPr>
        <p:spPr/>
        <p:txBody>
          <a:bodyPr>
            <a:normAutofit fontScale="62500" lnSpcReduction="20000"/>
          </a:bodyPr>
          <a:lstStyle/>
          <a:p>
            <a:pPr>
              <a:lnSpc>
                <a:spcPct val="110000"/>
              </a:lnSpc>
            </a:pPr>
            <a:r>
              <a:rPr lang="en-US" dirty="0"/>
              <a:t>Checking how the energy consumption varies across any particular day averaged over the entire period. Typical average daily load profile would be a curve peaking at the evening time because most people return home from work during evening and turn on their lights, TV, AC, etc..</a:t>
            </a:r>
          </a:p>
          <a:p>
            <a:pPr>
              <a:lnSpc>
                <a:spcPct val="110000"/>
              </a:lnSpc>
            </a:pPr>
            <a:r>
              <a:rPr lang="en-US" dirty="0"/>
              <a:t>Plotting monthly average load profiles. San Diego has hot summers but the winters are not that cold so we can expect the load to be higher in summers because of the cooling load on the commercial and residential buildings.</a:t>
            </a:r>
          </a:p>
          <a:p>
            <a:pPr>
              <a:lnSpc>
                <a:spcPct val="110000"/>
              </a:lnSpc>
            </a:pPr>
            <a:r>
              <a:rPr lang="en-US" dirty="0"/>
              <a:t>Checking if the average monthly consumption values have increased over the years.</a:t>
            </a:r>
          </a:p>
          <a:p>
            <a:pPr>
              <a:lnSpc>
                <a:spcPct val="110000"/>
              </a:lnSpc>
            </a:pPr>
            <a:r>
              <a:rPr lang="en-US" dirty="0"/>
              <a:t>Checking how the energy consumption varies for weekdays vs the weekends or the holidays</a:t>
            </a:r>
          </a:p>
          <a:p>
            <a:pPr>
              <a:lnSpc>
                <a:spcPct val="110000"/>
              </a:lnSpc>
            </a:pPr>
            <a:r>
              <a:rPr lang="en-US" dirty="0"/>
              <a:t>Checking hourly vs weekday energy consumption map to get an overall idea of the consumption pattern during a typical week.</a:t>
            </a:r>
          </a:p>
          <a:p>
            <a:pPr>
              <a:lnSpc>
                <a:spcPct val="110000"/>
              </a:lnSpc>
            </a:pPr>
            <a:r>
              <a:rPr lang="en-US" dirty="0"/>
              <a:t>What is the effect of weather on the energy consumption?</a:t>
            </a:r>
          </a:p>
          <a:p>
            <a:pPr>
              <a:lnSpc>
                <a:spcPct val="110000"/>
              </a:lnSpc>
            </a:pPr>
            <a:r>
              <a:rPr lang="en-US" dirty="0"/>
              <a:t>Has the increasing number of solar installations behind the customer meter resulted in a decrease in total energy consumption of the entire SDGE territory?</a:t>
            </a:r>
          </a:p>
          <a:p>
            <a:endParaRPr lang="en-US" dirty="0"/>
          </a:p>
        </p:txBody>
      </p:sp>
    </p:spTree>
    <p:extLst>
      <p:ext uri="{BB962C8B-B14F-4D97-AF65-F5344CB8AC3E}">
        <p14:creationId xmlns:p14="http://schemas.microsoft.com/office/powerpoint/2010/main" val="6812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C94-B145-4494-B86F-CAEE5663AAFA}"/>
              </a:ext>
            </a:extLst>
          </p:cNvPr>
          <p:cNvSpPr>
            <a:spLocks noGrp="1"/>
          </p:cNvSpPr>
          <p:nvPr>
            <p:ph type="title"/>
          </p:nvPr>
        </p:nvSpPr>
        <p:spPr>
          <a:xfrm>
            <a:off x="838200" y="365125"/>
            <a:ext cx="10515600" cy="1325563"/>
          </a:xfrm>
        </p:spPr>
        <p:txBody>
          <a:bodyPr>
            <a:normAutofit/>
          </a:bodyPr>
          <a:lstStyle/>
          <a:p>
            <a:r>
              <a:rPr lang="en-US" sz="4000" dirty="0"/>
              <a:t>Hourly energy consumption</a:t>
            </a:r>
          </a:p>
        </p:txBody>
      </p:sp>
      <p:pic>
        <p:nvPicPr>
          <p:cNvPr id="8194" name="Picture 2">
            <a:extLst>
              <a:ext uri="{FF2B5EF4-FFF2-40B4-BE49-F238E27FC236}">
                <a16:creationId xmlns:a16="http://schemas.microsoft.com/office/drawing/2014/main" id="{ABC36877-BC42-4E1C-829E-E7044FDBA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88" y="1690688"/>
            <a:ext cx="7926606" cy="4230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193FC7-772C-4B35-AF65-37DD70AB6482}"/>
              </a:ext>
            </a:extLst>
          </p:cNvPr>
          <p:cNvSpPr txBox="1"/>
          <p:nvPr/>
        </p:nvSpPr>
        <p:spPr>
          <a:xfrm>
            <a:off x="7992594" y="2196656"/>
            <a:ext cx="3819192" cy="3724096"/>
          </a:xfrm>
          <a:prstGeom prst="rect">
            <a:avLst/>
          </a:prstGeom>
          <a:noFill/>
        </p:spPr>
        <p:txBody>
          <a:bodyPr wrap="square" rtlCol="0">
            <a:spAutoFit/>
          </a:bodyPr>
          <a:lstStyle/>
          <a:p>
            <a:r>
              <a:rPr lang="en-US" sz="2000" dirty="0"/>
              <a:t>From the average hourly load profile graph we can observe how the load remains low over the night and then starts increasing in the late morning, and continues increasing during the office hours and peaks in the evening when everyone returns home and turns on the electrical appliances in their house.</a:t>
            </a:r>
          </a:p>
          <a:p>
            <a:br>
              <a:rPr lang="en-US" dirty="0"/>
            </a:br>
            <a:endParaRPr lang="en-US" dirty="0"/>
          </a:p>
        </p:txBody>
      </p:sp>
    </p:spTree>
    <p:extLst>
      <p:ext uri="{BB962C8B-B14F-4D97-AF65-F5344CB8AC3E}">
        <p14:creationId xmlns:p14="http://schemas.microsoft.com/office/powerpoint/2010/main" val="114808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C6FD-71F7-4E9C-91D1-59D04F04587C}"/>
              </a:ext>
            </a:extLst>
          </p:cNvPr>
          <p:cNvSpPr>
            <a:spLocks noGrp="1"/>
          </p:cNvSpPr>
          <p:nvPr>
            <p:ph type="title"/>
          </p:nvPr>
        </p:nvSpPr>
        <p:spPr>
          <a:xfrm>
            <a:off x="838200" y="365125"/>
            <a:ext cx="10515600" cy="1325563"/>
          </a:xfrm>
        </p:spPr>
        <p:txBody>
          <a:bodyPr>
            <a:normAutofit/>
          </a:bodyPr>
          <a:lstStyle/>
          <a:p>
            <a:r>
              <a:rPr lang="en-US" sz="4000"/>
              <a:t>Monthly load profile </a:t>
            </a:r>
            <a:endParaRPr lang="en-US" sz="4000" dirty="0"/>
          </a:p>
        </p:txBody>
      </p:sp>
      <p:sp>
        <p:nvSpPr>
          <p:cNvPr id="3" name="Content Placeholder 2">
            <a:extLst>
              <a:ext uri="{FF2B5EF4-FFF2-40B4-BE49-F238E27FC236}">
                <a16:creationId xmlns:a16="http://schemas.microsoft.com/office/drawing/2014/main" id="{CBD910AC-7710-4081-8469-A1FF62B8F93D}"/>
              </a:ext>
            </a:extLst>
          </p:cNvPr>
          <p:cNvSpPr>
            <a:spLocks noGrp="1"/>
          </p:cNvSpPr>
          <p:nvPr>
            <p:ph idx="1"/>
          </p:nvPr>
        </p:nvSpPr>
        <p:spPr>
          <a:xfrm>
            <a:off x="7532016" y="2626249"/>
            <a:ext cx="4355183" cy="2709322"/>
          </a:xfrm>
        </p:spPr>
        <p:txBody>
          <a:bodyPr>
            <a:normAutofit/>
          </a:bodyPr>
          <a:lstStyle/>
          <a:p>
            <a:r>
              <a:rPr lang="en-US" sz="2400" dirty="0"/>
              <a:t>As expected the monthly load profile peaks in the summer due to high cooling (air-conditioning) loads caused by high temperatures.</a:t>
            </a:r>
          </a:p>
        </p:txBody>
      </p:sp>
      <p:pic>
        <p:nvPicPr>
          <p:cNvPr id="9218" name="Picture 2">
            <a:extLst>
              <a:ext uri="{FF2B5EF4-FFF2-40B4-BE49-F238E27FC236}">
                <a16:creationId xmlns:a16="http://schemas.microsoft.com/office/drawing/2014/main" id="{E306CCF7-B515-4686-B191-81A823D0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39" y="1995922"/>
            <a:ext cx="7423947" cy="396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058E-6F3E-4F35-A4F7-178633D8DBA9}"/>
              </a:ext>
            </a:extLst>
          </p:cNvPr>
          <p:cNvSpPr>
            <a:spLocks noGrp="1"/>
          </p:cNvSpPr>
          <p:nvPr>
            <p:ph type="title"/>
          </p:nvPr>
        </p:nvSpPr>
        <p:spPr>
          <a:xfrm>
            <a:off x="838200" y="365125"/>
            <a:ext cx="10515600" cy="1325563"/>
          </a:xfrm>
        </p:spPr>
        <p:txBody>
          <a:bodyPr>
            <a:normAutofit fontScale="90000"/>
          </a:bodyPr>
          <a:lstStyle/>
          <a:p>
            <a:r>
              <a:rPr lang="en-US" dirty="0"/>
              <a:t>Average monthly energy consumption observed for each month over the past 5 years</a:t>
            </a:r>
          </a:p>
        </p:txBody>
      </p:sp>
      <p:pic>
        <p:nvPicPr>
          <p:cNvPr id="10244" name="Picture 4">
            <a:extLst>
              <a:ext uri="{FF2B5EF4-FFF2-40B4-BE49-F238E27FC236}">
                <a16:creationId xmlns:a16="http://schemas.microsoft.com/office/drawing/2014/main" id="{075E82DD-1EDC-45E4-A300-EFA1107C3D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775" y="1690688"/>
            <a:ext cx="6802450" cy="5070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5E7E3D-6354-41DD-8D62-FF76A54B5961}"/>
              </a:ext>
            </a:extLst>
          </p:cNvPr>
          <p:cNvSpPr txBox="1"/>
          <p:nvPr/>
        </p:nvSpPr>
        <p:spPr>
          <a:xfrm>
            <a:off x="7352907" y="3195687"/>
            <a:ext cx="4242062" cy="1754326"/>
          </a:xfrm>
          <a:prstGeom prst="rect">
            <a:avLst/>
          </a:prstGeom>
          <a:noFill/>
        </p:spPr>
        <p:txBody>
          <a:bodyPr wrap="square" rtlCol="0">
            <a:spAutoFit/>
          </a:bodyPr>
          <a:lstStyle/>
          <a:p>
            <a:r>
              <a:rPr lang="en-US"/>
              <a:t>A weak trend can be observed in the data, but it is different for different months. For example, April, May, June, September and October months show a considerable downward trend, whereas other months not so much.</a:t>
            </a:r>
          </a:p>
        </p:txBody>
      </p:sp>
    </p:spTree>
    <p:extLst>
      <p:ext uri="{BB962C8B-B14F-4D97-AF65-F5344CB8AC3E}">
        <p14:creationId xmlns:p14="http://schemas.microsoft.com/office/powerpoint/2010/main" val="426131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D101-5891-4F3D-8579-079A073E6FEF}"/>
              </a:ext>
            </a:extLst>
          </p:cNvPr>
          <p:cNvSpPr>
            <a:spLocks noGrp="1"/>
          </p:cNvSpPr>
          <p:nvPr>
            <p:ph type="title"/>
          </p:nvPr>
        </p:nvSpPr>
        <p:spPr/>
        <p:txBody>
          <a:bodyPr>
            <a:normAutofit/>
          </a:bodyPr>
          <a:lstStyle/>
          <a:p>
            <a:r>
              <a:rPr lang="en-US" sz="4000" dirty="0"/>
              <a:t>A map of hourly vs weekdays energy consumption</a:t>
            </a:r>
          </a:p>
        </p:txBody>
      </p:sp>
      <p:pic>
        <p:nvPicPr>
          <p:cNvPr id="11266" name="Picture 2">
            <a:extLst>
              <a:ext uri="{FF2B5EF4-FFF2-40B4-BE49-F238E27FC236}">
                <a16:creationId xmlns:a16="http://schemas.microsoft.com/office/drawing/2014/main" id="{386D58C7-4D74-4D3A-8AF3-93D13AD41D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867" y="1690688"/>
            <a:ext cx="7119882" cy="5110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980D7F-8C43-485F-8735-27589CECD583}"/>
              </a:ext>
            </a:extLst>
          </p:cNvPr>
          <p:cNvSpPr txBox="1"/>
          <p:nvPr/>
        </p:nvSpPr>
        <p:spPr>
          <a:xfrm>
            <a:off x="7402749" y="2139885"/>
            <a:ext cx="449658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seen that the average consumption from Monday to Friday is below 2000 in the night and it increases during the day and is at peak (&gt;2800) during the evening time before sliding down again for the night. </a:t>
            </a:r>
          </a:p>
          <a:p>
            <a:endParaRPr lang="en-US" dirty="0"/>
          </a:p>
          <a:p>
            <a:pPr marL="285750" indent="-285750">
              <a:buFont typeface="Arial" panose="020B0604020202020204" pitchFamily="34" charset="0"/>
              <a:buChar char="•"/>
            </a:pPr>
            <a:r>
              <a:rPr lang="en-US" dirty="0"/>
              <a:t>And on the weekends the same pattern can be observed but the overall consumption seems lower on weekends than weekdays as expected because most of the commercial buildings don't operate on weekends (also maybe because people go out on weekends and are not usually at home?)</a:t>
            </a:r>
          </a:p>
          <a:p>
            <a:endParaRPr lang="en-US" dirty="0"/>
          </a:p>
        </p:txBody>
      </p:sp>
    </p:spTree>
    <p:extLst>
      <p:ext uri="{BB962C8B-B14F-4D97-AF65-F5344CB8AC3E}">
        <p14:creationId xmlns:p14="http://schemas.microsoft.com/office/powerpoint/2010/main" val="260820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AB2E-99DE-4FD3-9D3C-3C18BC51FC3B}"/>
              </a:ext>
            </a:extLst>
          </p:cNvPr>
          <p:cNvSpPr>
            <a:spLocks noGrp="1"/>
          </p:cNvSpPr>
          <p:nvPr>
            <p:ph type="title"/>
          </p:nvPr>
        </p:nvSpPr>
        <p:spPr/>
        <p:txBody>
          <a:bodyPr>
            <a:normAutofit/>
          </a:bodyPr>
          <a:lstStyle/>
          <a:p>
            <a:r>
              <a:rPr lang="en-US" sz="4000" dirty="0"/>
              <a:t>A map of hourly vs weekdays energy consumption (Contd.)</a:t>
            </a:r>
          </a:p>
        </p:txBody>
      </p:sp>
      <p:sp>
        <p:nvSpPr>
          <p:cNvPr id="3" name="Content Placeholder 2">
            <a:extLst>
              <a:ext uri="{FF2B5EF4-FFF2-40B4-BE49-F238E27FC236}">
                <a16:creationId xmlns:a16="http://schemas.microsoft.com/office/drawing/2014/main" id="{3E42FD05-3CFD-4F89-ACB5-B2F62B118539}"/>
              </a:ext>
            </a:extLst>
          </p:cNvPr>
          <p:cNvSpPr>
            <a:spLocks noGrp="1"/>
          </p:cNvSpPr>
          <p:nvPr>
            <p:ph idx="1"/>
          </p:nvPr>
        </p:nvSpPr>
        <p:spPr>
          <a:xfrm>
            <a:off x="329937" y="1825624"/>
            <a:ext cx="11594969" cy="4829699"/>
          </a:xfrm>
        </p:spPr>
        <p:txBody>
          <a:bodyPr>
            <a:normAutofit fontScale="92500" lnSpcReduction="20000"/>
          </a:bodyPr>
          <a:lstStyle/>
          <a:p>
            <a:pPr>
              <a:lnSpc>
                <a:spcPct val="100000"/>
              </a:lnSpc>
            </a:pPr>
            <a:r>
              <a:rPr lang="en-US" sz="2600" dirty="0"/>
              <a:t>Also from all the above graphs it can be seen that the evening consumption is considerably higher than the rest of the day consumption. The reason for this, as pointed out earlier, is that people usually return home from work during evening hours (~4-9pm) and the consumption increases due to the turning on of electronic appliances like lights, TV, computers, air conditioning, etc.</a:t>
            </a:r>
          </a:p>
          <a:p>
            <a:pPr>
              <a:lnSpc>
                <a:spcPct val="100000"/>
              </a:lnSpc>
            </a:pPr>
            <a:r>
              <a:rPr lang="en-US" sz="2600" dirty="0"/>
              <a:t>And due to the exact same reason, to keep the load on the electrical grid lower during this time, SDGE (and other utilities) try to discourage people from using more electricity during these hours. </a:t>
            </a:r>
          </a:p>
          <a:p>
            <a:pPr>
              <a:lnSpc>
                <a:spcPct val="100000"/>
              </a:lnSpc>
            </a:pPr>
            <a:r>
              <a:rPr lang="en-US" sz="2600" dirty="0"/>
              <a:t>SDG&amp;E began transitioning residential customers to Time-of-Use (TOU) pricing plans in early 2019; a TOU plan is one wherein the utility applies different rates to the customers for different time slots during the day. And in fact, SDGE applies highest rate (peak rate) during 4pm to 9pm to its customers as compared to other hours during the day. From SDGE's website: "If customers can shift some of their energy use to lower-cost time periods outside 4 p.m. to 9 p.m., they can lower their electricity bills and make better use of cleaner, renewable energy sources, like wind and solar, when they are more available."</a:t>
            </a:r>
          </a:p>
          <a:p>
            <a:endParaRPr lang="en-US" dirty="0"/>
          </a:p>
        </p:txBody>
      </p:sp>
    </p:spTree>
    <p:extLst>
      <p:ext uri="{BB962C8B-B14F-4D97-AF65-F5344CB8AC3E}">
        <p14:creationId xmlns:p14="http://schemas.microsoft.com/office/powerpoint/2010/main" val="62056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11CD-2472-4244-90C1-EC961B9D87B3}"/>
              </a:ext>
            </a:extLst>
          </p:cNvPr>
          <p:cNvSpPr>
            <a:spLocks noGrp="1"/>
          </p:cNvSpPr>
          <p:nvPr>
            <p:ph type="title"/>
          </p:nvPr>
        </p:nvSpPr>
        <p:spPr/>
        <p:txBody>
          <a:bodyPr>
            <a:normAutofit/>
          </a:bodyPr>
          <a:lstStyle/>
          <a:p>
            <a:r>
              <a:rPr lang="en-US" sz="4000" dirty="0"/>
              <a:t>Overall distribution of the energy consumption for SDGE territory</a:t>
            </a:r>
          </a:p>
        </p:txBody>
      </p:sp>
      <p:pic>
        <p:nvPicPr>
          <p:cNvPr id="12290" name="Picture 2">
            <a:extLst>
              <a:ext uri="{FF2B5EF4-FFF2-40B4-BE49-F238E27FC236}">
                <a16:creationId xmlns:a16="http://schemas.microsoft.com/office/drawing/2014/main" id="{EECF3EE6-0A71-4640-BD11-988E16EEB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844" y="1575803"/>
            <a:ext cx="7591778" cy="512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44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A68-5383-4C97-9FAA-62FF24E28313}"/>
              </a:ext>
            </a:extLst>
          </p:cNvPr>
          <p:cNvSpPr>
            <a:spLocks noGrp="1"/>
          </p:cNvSpPr>
          <p:nvPr>
            <p:ph type="title"/>
          </p:nvPr>
        </p:nvSpPr>
        <p:spPr/>
        <p:txBody>
          <a:bodyPr/>
          <a:lstStyle/>
          <a:p>
            <a:r>
              <a:rPr lang="en-US" dirty="0"/>
              <a:t>Load forecasting (electric load forecasting, electric demand forecasting)</a:t>
            </a:r>
          </a:p>
        </p:txBody>
      </p:sp>
      <p:sp>
        <p:nvSpPr>
          <p:cNvPr id="3" name="Content Placeholder 2">
            <a:extLst>
              <a:ext uri="{FF2B5EF4-FFF2-40B4-BE49-F238E27FC236}">
                <a16:creationId xmlns:a16="http://schemas.microsoft.com/office/drawing/2014/main" id="{7CC9F607-4B6E-41AC-853A-4E339CD28096}"/>
              </a:ext>
            </a:extLst>
          </p:cNvPr>
          <p:cNvSpPr>
            <a:spLocks noGrp="1"/>
          </p:cNvSpPr>
          <p:nvPr>
            <p:ph idx="1"/>
          </p:nvPr>
        </p:nvSpPr>
        <p:spPr/>
        <p:txBody>
          <a:bodyPr>
            <a:normAutofit lnSpcReduction="10000"/>
          </a:bodyPr>
          <a:lstStyle/>
          <a:p>
            <a:r>
              <a:rPr lang="en-US" dirty="0"/>
              <a:t>Although "load" is an ambiguous term, in load forecasting the "load" usually means demand (in W) or energy (in </a:t>
            </a:r>
            <a:r>
              <a:rPr lang="en-US" dirty="0" err="1"/>
              <a:t>Wh</a:t>
            </a:r>
            <a:r>
              <a:rPr lang="en-US" dirty="0"/>
              <a:t>) and since the magnitude of power and energy is the same for hourly data, usually no distinction is made between demand and energy. </a:t>
            </a:r>
          </a:p>
          <a:p>
            <a:r>
              <a:rPr lang="en-US" dirty="0"/>
              <a:t>The basic quantity of interest is typically the hourly total system (or zonal) load. However, load forecasting is also concerned with the prediction of hourly, daily, weekly and monthly values of load and of the peak load.</a:t>
            </a:r>
          </a:p>
          <a:p>
            <a:r>
              <a:rPr lang="en-US" dirty="0"/>
              <a:t>The peak load (even if it lasts for only 15 minutes) during a given period of time matters more because it decides the capacity of the power plants that should be operated.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7894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D526-2144-4449-97F5-0CFFD1487C60}"/>
              </a:ext>
            </a:extLst>
          </p:cNvPr>
          <p:cNvSpPr>
            <a:spLocks noGrp="1"/>
          </p:cNvSpPr>
          <p:nvPr>
            <p:ph type="title"/>
          </p:nvPr>
        </p:nvSpPr>
        <p:spPr/>
        <p:txBody>
          <a:bodyPr>
            <a:normAutofit/>
          </a:bodyPr>
          <a:lstStyle/>
          <a:p>
            <a:r>
              <a:rPr lang="en-US" sz="4000" dirty="0"/>
              <a:t>Energy distribution using box plots</a:t>
            </a:r>
          </a:p>
        </p:txBody>
      </p:sp>
      <p:pic>
        <p:nvPicPr>
          <p:cNvPr id="13314" name="Picture 2">
            <a:extLst>
              <a:ext uri="{FF2B5EF4-FFF2-40B4-BE49-F238E27FC236}">
                <a16:creationId xmlns:a16="http://schemas.microsoft.com/office/drawing/2014/main" id="{79D928BA-250B-4710-ACDB-23FCED4E21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287" y="1766101"/>
            <a:ext cx="7047352" cy="46305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69FFE3-9A78-4EA5-A949-7DB577F528EF}"/>
              </a:ext>
            </a:extLst>
          </p:cNvPr>
          <p:cNvSpPr txBox="1"/>
          <p:nvPr/>
        </p:nvSpPr>
        <p:spPr>
          <a:xfrm>
            <a:off x="7258639" y="2927221"/>
            <a:ext cx="4864231" cy="2308324"/>
          </a:xfrm>
          <a:prstGeom prst="rect">
            <a:avLst/>
          </a:prstGeom>
          <a:noFill/>
        </p:spPr>
        <p:txBody>
          <a:bodyPr wrap="square" rtlCol="0">
            <a:spAutoFit/>
          </a:bodyPr>
          <a:lstStyle/>
          <a:p>
            <a:r>
              <a:rPr lang="en-US" dirty="0"/>
              <a:t>It can be seen that the median energy consumption on working days remains fairly same from Monday to Friday and drops on the weekend as seen before in the heatmap. </a:t>
            </a:r>
          </a:p>
          <a:p>
            <a:r>
              <a:rPr lang="en-US" dirty="0"/>
              <a:t>Also, if a particular day is a holiday or non-working day (indicated in dark green) the energy consumption is much lower than if the same day was a working day as expected.</a:t>
            </a:r>
          </a:p>
        </p:txBody>
      </p:sp>
    </p:spTree>
    <p:extLst>
      <p:ext uri="{BB962C8B-B14F-4D97-AF65-F5344CB8AC3E}">
        <p14:creationId xmlns:p14="http://schemas.microsoft.com/office/powerpoint/2010/main" val="3941726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02F2-DB95-4DE6-803F-A8BE5A10F6ED}"/>
              </a:ext>
            </a:extLst>
          </p:cNvPr>
          <p:cNvSpPr>
            <a:spLocks noGrp="1"/>
          </p:cNvSpPr>
          <p:nvPr>
            <p:ph type="title"/>
          </p:nvPr>
        </p:nvSpPr>
        <p:spPr/>
        <p:txBody>
          <a:bodyPr/>
          <a:lstStyle/>
          <a:p>
            <a:r>
              <a:rPr lang="en-US" dirty="0"/>
              <a:t>Distribution of energy consumption over different years</a:t>
            </a:r>
          </a:p>
        </p:txBody>
      </p:sp>
      <p:pic>
        <p:nvPicPr>
          <p:cNvPr id="14338" name="Picture 2">
            <a:extLst>
              <a:ext uri="{FF2B5EF4-FFF2-40B4-BE49-F238E27FC236}">
                <a16:creationId xmlns:a16="http://schemas.microsoft.com/office/drawing/2014/main" id="{08D4DBA9-710E-41CC-99CA-6DA3F54C2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98" y="1974261"/>
            <a:ext cx="7554877" cy="45186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C0DB93-05FF-464D-B690-3FBC284442E5}"/>
              </a:ext>
            </a:extLst>
          </p:cNvPr>
          <p:cNvSpPr txBox="1"/>
          <p:nvPr/>
        </p:nvSpPr>
        <p:spPr>
          <a:xfrm>
            <a:off x="7660849" y="2686640"/>
            <a:ext cx="453115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For all the years the distribution is kind of bi-modal and the mode values for energy consumption consistently shift towards left (towards lower energy load) each year from 2014 to 2018.</a:t>
            </a:r>
          </a:p>
          <a:p>
            <a:pPr marL="285750" indent="-285750">
              <a:buFont typeface="Arial" panose="020B0604020202020204" pitchFamily="34" charset="0"/>
              <a:buChar char="•"/>
            </a:pPr>
            <a:r>
              <a:rPr lang="en-US" dirty="0"/>
              <a:t>This shift can be assumed to be caused by increasing renewable energy installations at customer sites (called as behind the meter) and increasing participation of customers in demand response programs resulting in a lower peak demand on the grid. </a:t>
            </a:r>
          </a:p>
        </p:txBody>
      </p:sp>
    </p:spTree>
    <p:extLst>
      <p:ext uri="{BB962C8B-B14F-4D97-AF65-F5344CB8AC3E}">
        <p14:creationId xmlns:p14="http://schemas.microsoft.com/office/powerpoint/2010/main" val="699749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19EF-3835-4711-9B81-AD277BE35E2A}"/>
              </a:ext>
            </a:extLst>
          </p:cNvPr>
          <p:cNvSpPr>
            <a:spLocks noGrp="1"/>
          </p:cNvSpPr>
          <p:nvPr>
            <p:ph type="title"/>
          </p:nvPr>
        </p:nvSpPr>
        <p:spPr/>
        <p:txBody>
          <a:bodyPr/>
          <a:lstStyle/>
          <a:p>
            <a:r>
              <a:rPr lang="en-US" dirty="0"/>
              <a:t>Distribution plots hourly </a:t>
            </a:r>
          </a:p>
        </p:txBody>
      </p:sp>
      <p:sp>
        <p:nvSpPr>
          <p:cNvPr id="3" name="Content Placeholder 2">
            <a:extLst>
              <a:ext uri="{FF2B5EF4-FFF2-40B4-BE49-F238E27FC236}">
                <a16:creationId xmlns:a16="http://schemas.microsoft.com/office/drawing/2014/main" id="{0EA3A816-9BC6-4C1C-8BCA-3E8C2D4A7202}"/>
              </a:ext>
            </a:extLst>
          </p:cNvPr>
          <p:cNvSpPr>
            <a:spLocks noGrp="1"/>
          </p:cNvSpPr>
          <p:nvPr>
            <p:ph idx="1"/>
          </p:nvPr>
        </p:nvSpPr>
        <p:spPr>
          <a:xfrm>
            <a:off x="1023257" y="1499379"/>
            <a:ext cx="10907486" cy="2441250"/>
          </a:xfrm>
        </p:spPr>
        <p:txBody>
          <a:bodyPr>
            <a:normAutofit fontScale="92500" lnSpcReduction="20000"/>
          </a:bodyPr>
          <a:lstStyle/>
          <a:p>
            <a:r>
              <a:rPr lang="en-US" dirty="0"/>
              <a:t>If we plot the above distribution plot for each hour (see an example plot below) we can see that the distribution for each hour has shifted towards lower energy consumption values from 2014 to 2018, and this effect is more dominant during the daylight hours of 8am to 5pm.</a:t>
            </a:r>
          </a:p>
          <a:p>
            <a:r>
              <a:rPr lang="en-US" dirty="0"/>
              <a:t>One of the reasons for this shift during daylight hours can be the addition of more renewables like solar and wind behind the customer meters. We will see later that the solar installations in the SDGE have increased considerably over the last 5 years.</a:t>
            </a:r>
          </a:p>
          <a:p>
            <a:pPr marL="0" indent="0">
              <a:buNone/>
            </a:pPr>
            <a:endParaRPr lang="en-US" dirty="0"/>
          </a:p>
        </p:txBody>
      </p:sp>
      <p:pic>
        <p:nvPicPr>
          <p:cNvPr id="15362" name="Picture 2">
            <a:extLst>
              <a:ext uri="{FF2B5EF4-FFF2-40B4-BE49-F238E27FC236}">
                <a16:creationId xmlns:a16="http://schemas.microsoft.com/office/drawing/2014/main" id="{F0378B5D-8CF8-4D94-82DE-53616F84D1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11" r="50000" b="41764"/>
          <a:stretch/>
        </p:blipFill>
        <p:spPr bwMode="auto">
          <a:xfrm>
            <a:off x="1023257" y="3940630"/>
            <a:ext cx="7552085" cy="255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4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EC76-6E3D-4CF9-8658-32D4BE19A2CB}"/>
              </a:ext>
            </a:extLst>
          </p:cNvPr>
          <p:cNvSpPr>
            <a:spLocks noGrp="1"/>
          </p:cNvSpPr>
          <p:nvPr>
            <p:ph type="title"/>
          </p:nvPr>
        </p:nvSpPr>
        <p:spPr>
          <a:xfrm>
            <a:off x="838200" y="365125"/>
            <a:ext cx="10515600" cy="1325563"/>
          </a:xfrm>
        </p:spPr>
        <p:txBody>
          <a:bodyPr/>
          <a:lstStyle/>
          <a:p>
            <a:r>
              <a:rPr lang="en-US" dirty="0"/>
              <a:t>Exploring energy and weather data together</a:t>
            </a:r>
          </a:p>
        </p:txBody>
      </p:sp>
      <p:pic>
        <p:nvPicPr>
          <p:cNvPr id="16386" name="Picture 2">
            <a:extLst>
              <a:ext uri="{FF2B5EF4-FFF2-40B4-BE49-F238E27FC236}">
                <a16:creationId xmlns:a16="http://schemas.microsoft.com/office/drawing/2014/main" id="{F6433E49-0256-4ABB-A6D7-86B17C94DC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60701"/>
            <a:ext cx="10854106" cy="503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11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B841-F913-40DA-B9F2-8817EBBE3535}"/>
              </a:ext>
            </a:extLst>
          </p:cNvPr>
          <p:cNvSpPr>
            <a:spLocks noGrp="1"/>
          </p:cNvSpPr>
          <p:nvPr>
            <p:ph type="title"/>
          </p:nvPr>
        </p:nvSpPr>
        <p:spPr/>
        <p:txBody>
          <a:bodyPr/>
          <a:lstStyle/>
          <a:p>
            <a:r>
              <a:rPr lang="en-US" dirty="0"/>
              <a:t>Exploring energy and weather data together</a:t>
            </a:r>
          </a:p>
        </p:txBody>
      </p:sp>
      <p:sp>
        <p:nvSpPr>
          <p:cNvPr id="3" name="Content Placeholder 2">
            <a:extLst>
              <a:ext uri="{FF2B5EF4-FFF2-40B4-BE49-F238E27FC236}">
                <a16:creationId xmlns:a16="http://schemas.microsoft.com/office/drawing/2014/main" id="{4341A835-A753-4204-8A19-3B87D6C9693C}"/>
              </a:ext>
            </a:extLst>
          </p:cNvPr>
          <p:cNvSpPr>
            <a:spLocks noGrp="1"/>
          </p:cNvSpPr>
          <p:nvPr>
            <p:ph idx="1"/>
          </p:nvPr>
        </p:nvSpPr>
        <p:spPr/>
        <p:txBody>
          <a:bodyPr/>
          <a:lstStyle/>
          <a:p>
            <a:r>
              <a:rPr lang="en-US" dirty="0"/>
              <a:t>As suspected before, we can see that the energy consumption and temperature do kind of follow each other and seem to have some level of correlation between them.</a:t>
            </a:r>
          </a:p>
          <a:p>
            <a:r>
              <a:rPr lang="en-US" dirty="0"/>
              <a:t>More importantly we can see that the highest energy consumption values (peak demand) occur at highest temperatures. This, as mentioned before, is the reason of higher cooling loads at higher temperatures.</a:t>
            </a:r>
          </a:p>
          <a:p>
            <a:endParaRPr lang="en-US" dirty="0"/>
          </a:p>
        </p:txBody>
      </p:sp>
    </p:spTree>
    <p:extLst>
      <p:ext uri="{BB962C8B-B14F-4D97-AF65-F5344CB8AC3E}">
        <p14:creationId xmlns:p14="http://schemas.microsoft.com/office/powerpoint/2010/main" val="3996212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8A2-A6D4-454C-B34C-58C2D210517F}"/>
              </a:ext>
            </a:extLst>
          </p:cNvPr>
          <p:cNvSpPr>
            <a:spLocks noGrp="1"/>
          </p:cNvSpPr>
          <p:nvPr>
            <p:ph type="title"/>
          </p:nvPr>
        </p:nvSpPr>
        <p:spPr/>
        <p:txBody>
          <a:bodyPr>
            <a:normAutofit/>
          </a:bodyPr>
          <a:lstStyle/>
          <a:p>
            <a:r>
              <a:rPr lang="en-US" sz="4000" dirty="0"/>
              <a:t>Linear regression plot between the energy consumption and temperature</a:t>
            </a:r>
          </a:p>
        </p:txBody>
      </p:sp>
      <p:pic>
        <p:nvPicPr>
          <p:cNvPr id="17410" name="Picture 2">
            <a:extLst>
              <a:ext uri="{FF2B5EF4-FFF2-40B4-BE49-F238E27FC236}">
                <a16:creationId xmlns:a16="http://schemas.microsoft.com/office/drawing/2014/main" id="{96A7D013-83A8-46CA-AC16-818C3D74A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145" y="1690687"/>
            <a:ext cx="7796226" cy="47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5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2412-F2E8-474E-8A55-CCFF0C801AF2}"/>
              </a:ext>
            </a:extLst>
          </p:cNvPr>
          <p:cNvSpPr>
            <a:spLocks noGrp="1"/>
          </p:cNvSpPr>
          <p:nvPr>
            <p:ph type="title"/>
          </p:nvPr>
        </p:nvSpPr>
        <p:spPr/>
        <p:txBody>
          <a:bodyPr>
            <a:normAutofit/>
          </a:bodyPr>
          <a:lstStyle/>
          <a:p>
            <a:r>
              <a:rPr lang="en-US" sz="4000" dirty="0"/>
              <a:t>Correlation between energy and weather data</a:t>
            </a:r>
          </a:p>
        </p:txBody>
      </p:sp>
      <p:sp>
        <p:nvSpPr>
          <p:cNvPr id="3" name="Content Placeholder 2">
            <a:extLst>
              <a:ext uri="{FF2B5EF4-FFF2-40B4-BE49-F238E27FC236}">
                <a16:creationId xmlns:a16="http://schemas.microsoft.com/office/drawing/2014/main" id="{2FFA9C57-C5B9-4A3E-99EC-C9085D90C61F}"/>
              </a:ext>
            </a:extLst>
          </p:cNvPr>
          <p:cNvSpPr>
            <a:spLocks noGrp="1"/>
          </p:cNvSpPr>
          <p:nvPr>
            <p:ph idx="1"/>
          </p:nvPr>
        </p:nvSpPr>
        <p:spPr/>
        <p:txBody>
          <a:bodyPr/>
          <a:lstStyle/>
          <a:p>
            <a:r>
              <a:rPr lang="en-US" dirty="0"/>
              <a:t>The </a:t>
            </a:r>
            <a:r>
              <a:rPr lang="en-US" dirty="0" err="1"/>
              <a:t>pearsonr</a:t>
            </a:r>
            <a:r>
              <a:rPr lang="en-US" dirty="0"/>
              <a:t> correlation coefficient between the energy consumption and the temperature was observed to be +0.58 and the </a:t>
            </a:r>
            <a:r>
              <a:rPr lang="en-US" dirty="0" err="1"/>
              <a:t>pvalue</a:t>
            </a:r>
            <a:r>
              <a:rPr lang="en-US" dirty="0"/>
              <a:t> for observing such coefficient value was observed to be almost 0.</a:t>
            </a:r>
          </a:p>
          <a:p>
            <a:r>
              <a:rPr lang="en-US" dirty="0"/>
              <a:t>We can say that the correlation is not a result of random chance.</a:t>
            </a:r>
          </a:p>
          <a:p>
            <a:pPr marL="0" indent="0">
              <a:buNone/>
            </a:pPr>
            <a:endParaRPr lang="en-US" dirty="0"/>
          </a:p>
          <a:p>
            <a:r>
              <a:rPr lang="en-US" dirty="0" err="1"/>
              <a:t>pearson</a:t>
            </a:r>
            <a:r>
              <a:rPr lang="en-US" dirty="0"/>
              <a:t> correlation coefficient for winter 0.32.</a:t>
            </a:r>
          </a:p>
          <a:p>
            <a:r>
              <a:rPr lang="en-US" dirty="0" err="1"/>
              <a:t>pearson</a:t>
            </a:r>
            <a:r>
              <a:rPr lang="en-US" dirty="0"/>
              <a:t> correlation coefficient for summer 0.65.</a:t>
            </a:r>
          </a:p>
          <a:p>
            <a:pPr marL="0" indent="0">
              <a:buNone/>
            </a:pPr>
            <a:endParaRPr lang="en-US" dirty="0"/>
          </a:p>
          <a:p>
            <a:endParaRPr lang="en-US" dirty="0"/>
          </a:p>
        </p:txBody>
      </p:sp>
      <p:sp>
        <p:nvSpPr>
          <p:cNvPr id="5" name="Rectangle 2">
            <a:extLst>
              <a:ext uri="{FF2B5EF4-FFF2-40B4-BE49-F238E27FC236}">
                <a16:creationId xmlns:a16="http://schemas.microsoft.com/office/drawing/2014/main" id="{70CBB508-98BA-4660-9DB1-43E0A3C451F4}"/>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C613C7-AE4D-4D5A-9B7F-51242E40805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725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AA4B-CCC0-40B7-BD9F-24250DC08BEC}"/>
              </a:ext>
            </a:extLst>
          </p:cNvPr>
          <p:cNvSpPr>
            <a:spLocks noGrp="1"/>
          </p:cNvSpPr>
          <p:nvPr>
            <p:ph type="title"/>
          </p:nvPr>
        </p:nvSpPr>
        <p:spPr/>
        <p:txBody>
          <a:bodyPr/>
          <a:lstStyle/>
          <a:p>
            <a:r>
              <a:rPr lang="en-US" dirty="0"/>
              <a:t>Exploring PV installations data together </a:t>
            </a:r>
          </a:p>
        </p:txBody>
      </p:sp>
      <p:pic>
        <p:nvPicPr>
          <p:cNvPr id="19458" name="Picture 2">
            <a:extLst>
              <a:ext uri="{FF2B5EF4-FFF2-40B4-BE49-F238E27FC236}">
                <a16:creationId xmlns:a16="http://schemas.microsoft.com/office/drawing/2014/main" id="{B2983FF4-800A-4213-A945-B66031A133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679" y="2016891"/>
            <a:ext cx="8186978" cy="42865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73E87-763E-4CB3-8A46-583D96B555A2}"/>
              </a:ext>
            </a:extLst>
          </p:cNvPr>
          <p:cNvSpPr txBox="1"/>
          <p:nvPr/>
        </p:nvSpPr>
        <p:spPr>
          <a:xfrm>
            <a:off x="8382921" y="2282597"/>
            <a:ext cx="3581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It can be seen that there was a considerable increase in the solar installations in the SDGE territory over the past 5 years and the installed capacity reached the 1 MW mark at the end of 2018.</a:t>
            </a:r>
          </a:p>
        </p:txBody>
      </p:sp>
    </p:spTree>
    <p:extLst>
      <p:ext uri="{BB962C8B-B14F-4D97-AF65-F5344CB8AC3E}">
        <p14:creationId xmlns:p14="http://schemas.microsoft.com/office/powerpoint/2010/main" val="1955964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574-3F2B-44E5-B500-246574B02D0B}"/>
              </a:ext>
            </a:extLst>
          </p:cNvPr>
          <p:cNvSpPr>
            <a:spLocks noGrp="1"/>
          </p:cNvSpPr>
          <p:nvPr>
            <p:ph type="title"/>
          </p:nvPr>
        </p:nvSpPr>
        <p:spPr/>
        <p:txBody>
          <a:bodyPr>
            <a:normAutofit/>
          </a:bodyPr>
          <a:lstStyle/>
          <a:p>
            <a:r>
              <a:rPr lang="en-US" sz="4000" dirty="0"/>
              <a:t>Exploring energy and PV installations data together </a:t>
            </a:r>
          </a:p>
        </p:txBody>
      </p:sp>
      <p:sp>
        <p:nvSpPr>
          <p:cNvPr id="3" name="Content Placeholder 2">
            <a:extLst>
              <a:ext uri="{FF2B5EF4-FFF2-40B4-BE49-F238E27FC236}">
                <a16:creationId xmlns:a16="http://schemas.microsoft.com/office/drawing/2014/main" id="{EB9FFD93-7D9E-4B54-BEAC-0DBA6A178129}"/>
              </a:ext>
            </a:extLst>
          </p:cNvPr>
          <p:cNvSpPr>
            <a:spLocks noGrp="1"/>
          </p:cNvSpPr>
          <p:nvPr>
            <p:ph idx="1"/>
          </p:nvPr>
        </p:nvSpPr>
        <p:spPr/>
        <p:txBody>
          <a:bodyPr/>
          <a:lstStyle/>
          <a:p>
            <a:r>
              <a:rPr lang="en-US" dirty="0"/>
              <a:t>Energy consumption vs PV installed capacity: </a:t>
            </a:r>
            <a:r>
              <a:rPr lang="en-US" dirty="0" err="1"/>
              <a:t>pearson</a:t>
            </a:r>
            <a:r>
              <a:rPr lang="en-US" dirty="0"/>
              <a:t> correlation coefficient and </a:t>
            </a:r>
            <a:r>
              <a:rPr lang="en-US" dirty="0" err="1"/>
              <a:t>pvalue</a:t>
            </a:r>
            <a:r>
              <a:rPr lang="en-US" dirty="0"/>
              <a:t> for winter -0.52 and 0.0.</a:t>
            </a:r>
          </a:p>
          <a:p>
            <a:r>
              <a:rPr lang="en-US" dirty="0"/>
              <a:t>Energy consumption vs PV installed capacity: </a:t>
            </a:r>
            <a:r>
              <a:rPr lang="en-US" dirty="0" err="1"/>
              <a:t>pearson</a:t>
            </a:r>
            <a:r>
              <a:rPr lang="en-US" dirty="0"/>
              <a:t> correlation coefficient and </a:t>
            </a:r>
            <a:r>
              <a:rPr lang="en-US" dirty="0" err="1"/>
              <a:t>pvalue</a:t>
            </a:r>
            <a:r>
              <a:rPr lang="en-US" dirty="0"/>
              <a:t> for summer -0.34 and 0.0.</a:t>
            </a:r>
          </a:p>
          <a:p>
            <a:pPr marL="0" indent="0">
              <a:buNone/>
            </a:pPr>
            <a:r>
              <a:rPr lang="en-US" sz="1800" dirty="0"/>
              <a:t>(Note: Simplified assumption used here - restricting the hours to sunlight hours, roughly 10 am to 3 pm because San Diego usually gets 5 hours of peak sunlight on an average over the entire year- ref: </a:t>
            </a:r>
            <a:r>
              <a:rPr lang="en-US" sz="1800" dirty="0">
                <a:hlinkClick r:id="rId3"/>
              </a:rPr>
              <a:t>https://www.wholesalesolar.com/solar-information/sun-hours-us-map</a:t>
            </a:r>
            <a:r>
              <a:rPr lang="en-US" sz="1800" dirty="0"/>
              <a:t>).</a:t>
            </a:r>
          </a:p>
        </p:txBody>
      </p:sp>
    </p:spTree>
    <p:extLst>
      <p:ext uri="{BB962C8B-B14F-4D97-AF65-F5344CB8AC3E}">
        <p14:creationId xmlns:p14="http://schemas.microsoft.com/office/powerpoint/2010/main" val="4229999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6BC1-6460-48E9-B39F-B4C434B2269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AEFAE80-916F-491B-AC9C-B3D99C3C56EA}"/>
              </a:ext>
            </a:extLst>
          </p:cNvPr>
          <p:cNvSpPr>
            <a:spLocks noGrp="1"/>
          </p:cNvSpPr>
          <p:nvPr>
            <p:ph idx="1"/>
          </p:nvPr>
        </p:nvSpPr>
        <p:spPr/>
        <p:txBody>
          <a:bodyPr/>
          <a:lstStyle/>
          <a:p>
            <a:r>
              <a:rPr lang="en-US" dirty="0"/>
              <a:t>Build a simple model to predict the energy consumption based on just the date and time features. Treat this as the baseline model.</a:t>
            </a:r>
          </a:p>
          <a:p>
            <a:r>
              <a:rPr lang="en-US" dirty="0"/>
              <a:t>Add in more features like the temperature and PV installed capacity data and check if the performance improves compared to the baseline.</a:t>
            </a:r>
          </a:p>
          <a:p>
            <a:endParaRPr lang="en-US" dirty="0"/>
          </a:p>
        </p:txBody>
      </p:sp>
    </p:spTree>
    <p:extLst>
      <p:ext uri="{BB962C8B-B14F-4D97-AF65-F5344CB8AC3E}">
        <p14:creationId xmlns:p14="http://schemas.microsoft.com/office/powerpoint/2010/main" val="20505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02DE-A0AF-4B8C-AC99-94121DC21553}"/>
              </a:ext>
            </a:extLst>
          </p:cNvPr>
          <p:cNvSpPr>
            <a:spLocks noGrp="1"/>
          </p:cNvSpPr>
          <p:nvPr>
            <p:ph type="title"/>
          </p:nvPr>
        </p:nvSpPr>
        <p:spPr/>
        <p:txBody>
          <a:bodyPr/>
          <a:lstStyle/>
          <a:p>
            <a:r>
              <a:rPr lang="en-US" dirty="0"/>
              <a:t>Process flowchart </a:t>
            </a:r>
          </a:p>
        </p:txBody>
      </p:sp>
      <p:sp>
        <p:nvSpPr>
          <p:cNvPr id="4" name="Flowchart: Data 3">
            <a:extLst>
              <a:ext uri="{FF2B5EF4-FFF2-40B4-BE49-F238E27FC236}">
                <a16:creationId xmlns:a16="http://schemas.microsoft.com/office/drawing/2014/main" id="{542C2EB5-DB09-442F-981C-FC3FFD505554}"/>
              </a:ext>
            </a:extLst>
          </p:cNvPr>
          <p:cNvSpPr/>
          <p:nvPr/>
        </p:nvSpPr>
        <p:spPr>
          <a:xfrm>
            <a:off x="5176157" y="2013124"/>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Hourly energy data</a:t>
            </a:r>
          </a:p>
        </p:txBody>
      </p:sp>
      <p:sp>
        <p:nvSpPr>
          <p:cNvPr id="5" name="Flowchart: Data 4">
            <a:extLst>
              <a:ext uri="{FF2B5EF4-FFF2-40B4-BE49-F238E27FC236}">
                <a16:creationId xmlns:a16="http://schemas.microsoft.com/office/drawing/2014/main" id="{BA5F4793-42C5-4984-95A3-7B022E7F5961}"/>
              </a:ext>
            </a:extLst>
          </p:cNvPr>
          <p:cNvSpPr/>
          <p:nvPr/>
        </p:nvSpPr>
        <p:spPr>
          <a:xfrm>
            <a:off x="1355270" y="2214851"/>
            <a:ext cx="1812473"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Sub-hourly weather data</a:t>
            </a:r>
          </a:p>
        </p:txBody>
      </p:sp>
      <p:sp>
        <p:nvSpPr>
          <p:cNvPr id="6" name="Flowchart: Data 5">
            <a:extLst>
              <a:ext uri="{FF2B5EF4-FFF2-40B4-BE49-F238E27FC236}">
                <a16:creationId xmlns:a16="http://schemas.microsoft.com/office/drawing/2014/main" id="{E943C949-721F-4E44-A5A4-42D3E718AB4E}"/>
              </a:ext>
            </a:extLst>
          </p:cNvPr>
          <p:cNvSpPr/>
          <p:nvPr/>
        </p:nvSpPr>
        <p:spPr>
          <a:xfrm>
            <a:off x="8847374" y="2214851"/>
            <a:ext cx="1779815"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PV installation data</a:t>
            </a:r>
          </a:p>
        </p:txBody>
      </p:sp>
      <p:sp>
        <p:nvSpPr>
          <p:cNvPr id="7" name="Flowchart: Preparation 6">
            <a:extLst>
              <a:ext uri="{FF2B5EF4-FFF2-40B4-BE49-F238E27FC236}">
                <a16:creationId xmlns:a16="http://schemas.microsoft.com/office/drawing/2014/main" id="{4085160E-5C52-4D31-A1EF-E85686DDF166}"/>
              </a:ext>
            </a:extLst>
          </p:cNvPr>
          <p:cNvSpPr/>
          <p:nvPr/>
        </p:nvSpPr>
        <p:spPr>
          <a:xfrm>
            <a:off x="5184643" y="2888696"/>
            <a:ext cx="1613838" cy="71596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Data /cleaning/wrangling</a:t>
            </a:r>
          </a:p>
          <a:p>
            <a:pPr algn="ctr"/>
            <a:endParaRPr lang="en-US" dirty="0"/>
          </a:p>
        </p:txBody>
      </p:sp>
      <p:sp>
        <p:nvSpPr>
          <p:cNvPr id="10" name="Flowchart: Preparation 9">
            <a:extLst>
              <a:ext uri="{FF2B5EF4-FFF2-40B4-BE49-F238E27FC236}">
                <a16:creationId xmlns:a16="http://schemas.microsoft.com/office/drawing/2014/main" id="{C7976223-8D8A-4AFF-B840-93AD01C6C72B}"/>
              </a:ext>
            </a:extLst>
          </p:cNvPr>
          <p:cNvSpPr/>
          <p:nvPr/>
        </p:nvSpPr>
        <p:spPr>
          <a:xfrm>
            <a:off x="8888186" y="3305745"/>
            <a:ext cx="1698191" cy="820966"/>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sp>
        <p:nvSpPr>
          <p:cNvPr id="11" name="Flowchart: Preparation 10">
            <a:extLst>
              <a:ext uri="{FF2B5EF4-FFF2-40B4-BE49-F238E27FC236}">
                <a16:creationId xmlns:a16="http://schemas.microsoft.com/office/drawing/2014/main" id="{FD77C0CF-1AED-429C-B1E2-DFDB083DF55A}"/>
              </a:ext>
            </a:extLst>
          </p:cNvPr>
          <p:cNvSpPr/>
          <p:nvPr/>
        </p:nvSpPr>
        <p:spPr>
          <a:xfrm>
            <a:off x="1433500" y="3305746"/>
            <a:ext cx="1661439" cy="82096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cxnSp>
        <p:nvCxnSpPr>
          <p:cNvPr id="13" name="Straight Arrow Connector 12">
            <a:extLst>
              <a:ext uri="{FF2B5EF4-FFF2-40B4-BE49-F238E27FC236}">
                <a16:creationId xmlns:a16="http://schemas.microsoft.com/office/drawing/2014/main" id="{53AB8296-B30B-420F-9C5E-9EAA6AAA7F8D}"/>
              </a:ext>
            </a:extLst>
          </p:cNvPr>
          <p:cNvCxnSpPr>
            <a:cxnSpLocks/>
            <a:stCxn id="5" idx="4"/>
            <a:endCxn id="11" idx="0"/>
          </p:cNvCxnSpPr>
          <p:nvPr/>
        </p:nvCxnSpPr>
        <p:spPr>
          <a:xfrm>
            <a:off x="2261507" y="2836071"/>
            <a:ext cx="2713" cy="4696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3A3EDE0-F774-4A3E-973F-DF71A96C8BDE}"/>
              </a:ext>
            </a:extLst>
          </p:cNvPr>
          <p:cNvCxnSpPr>
            <a:cxnSpLocks/>
            <a:stCxn id="4" idx="4"/>
            <a:endCxn id="7" idx="0"/>
          </p:cNvCxnSpPr>
          <p:nvPr/>
        </p:nvCxnSpPr>
        <p:spPr>
          <a:xfrm>
            <a:off x="5987144" y="2634343"/>
            <a:ext cx="4418" cy="2543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D5193E96-F3B7-4CE6-95DA-BC2B50A8AAB6}"/>
              </a:ext>
            </a:extLst>
          </p:cNvPr>
          <p:cNvCxnSpPr>
            <a:cxnSpLocks/>
            <a:stCxn id="6" idx="4"/>
            <a:endCxn id="10" idx="0"/>
          </p:cNvCxnSpPr>
          <p:nvPr/>
        </p:nvCxnSpPr>
        <p:spPr>
          <a:xfrm>
            <a:off x="9737282" y="2836071"/>
            <a:ext cx="0" cy="469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Flowchart: Merge 23">
            <a:extLst>
              <a:ext uri="{FF2B5EF4-FFF2-40B4-BE49-F238E27FC236}">
                <a16:creationId xmlns:a16="http://schemas.microsoft.com/office/drawing/2014/main" id="{DED9F20B-CFE2-4F62-898F-C2BFB8D69947}"/>
              </a:ext>
            </a:extLst>
          </p:cNvPr>
          <p:cNvSpPr/>
          <p:nvPr/>
        </p:nvSpPr>
        <p:spPr>
          <a:xfrm>
            <a:off x="5312775" y="4542152"/>
            <a:ext cx="1369551" cy="52852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Merge</a:t>
            </a:r>
          </a:p>
        </p:txBody>
      </p:sp>
      <p:cxnSp>
        <p:nvCxnSpPr>
          <p:cNvPr id="26" name="Connector: Elbow 25">
            <a:extLst>
              <a:ext uri="{FF2B5EF4-FFF2-40B4-BE49-F238E27FC236}">
                <a16:creationId xmlns:a16="http://schemas.microsoft.com/office/drawing/2014/main" id="{9A32DF8A-9314-4C6B-AEBD-F031AD56A8E4}"/>
              </a:ext>
            </a:extLst>
          </p:cNvPr>
          <p:cNvCxnSpPr>
            <a:cxnSpLocks/>
            <a:stCxn id="11" idx="3"/>
            <a:endCxn id="107" idx="1"/>
          </p:cNvCxnSpPr>
          <p:nvPr/>
        </p:nvCxnSpPr>
        <p:spPr>
          <a:xfrm flipV="1">
            <a:off x="3094939" y="3716228"/>
            <a:ext cx="435079" cy="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8A5022A9-BF53-4A9B-B3BB-6E9FE8C92E28}"/>
              </a:ext>
            </a:extLst>
          </p:cNvPr>
          <p:cNvCxnSpPr>
            <a:cxnSpLocks/>
            <a:stCxn id="10" idx="1"/>
            <a:endCxn id="106" idx="3"/>
          </p:cNvCxnSpPr>
          <p:nvPr/>
        </p:nvCxnSpPr>
        <p:spPr>
          <a:xfrm rot="10800000" flipV="1">
            <a:off x="8564504" y="3716228"/>
            <a:ext cx="323682" cy="5784"/>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033400E0-31A2-448C-93BA-6E08C5C2B449}"/>
              </a:ext>
            </a:extLst>
          </p:cNvPr>
          <p:cNvCxnSpPr>
            <a:cxnSpLocks/>
            <a:stCxn id="7" idx="2"/>
            <a:endCxn id="103" idx="0"/>
          </p:cNvCxnSpPr>
          <p:nvPr/>
        </p:nvCxnSpPr>
        <p:spPr>
          <a:xfrm flipH="1">
            <a:off x="5991233" y="3604656"/>
            <a:ext cx="329" cy="3066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DA4F5A75-BC2A-4F77-82EC-00B135768F1D}"/>
              </a:ext>
            </a:extLst>
          </p:cNvPr>
          <p:cNvCxnSpPr>
            <a:cxnSpLocks/>
            <a:stCxn id="103" idx="2"/>
            <a:endCxn id="24" idx="0"/>
          </p:cNvCxnSpPr>
          <p:nvPr/>
        </p:nvCxnSpPr>
        <p:spPr>
          <a:xfrm>
            <a:off x="5991233" y="4321800"/>
            <a:ext cx="6318" cy="220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3" name="Flowchart: Process 102">
            <a:extLst>
              <a:ext uri="{FF2B5EF4-FFF2-40B4-BE49-F238E27FC236}">
                <a16:creationId xmlns:a16="http://schemas.microsoft.com/office/drawing/2014/main" id="{5A91BF23-56ED-4606-9EBB-9BEAC0C54A71}"/>
              </a:ext>
            </a:extLst>
          </p:cNvPr>
          <p:cNvSpPr/>
          <p:nvPr/>
        </p:nvSpPr>
        <p:spPr>
          <a:xfrm>
            <a:off x="5390216" y="3911317"/>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Adding features</a:t>
            </a:r>
          </a:p>
        </p:txBody>
      </p:sp>
      <p:sp>
        <p:nvSpPr>
          <p:cNvPr id="106" name="Flowchart: Process 105">
            <a:extLst>
              <a:ext uri="{FF2B5EF4-FFF2-40B4-BE49-F238E27FC236}">
                <a16:creationId xmlns:a16="http://schemas.microsoft.com/office/drawing/2014/main" id="{A35F7464-88A9-48AF-B5DE-344768C45B63}"/>
              </a:ext>
            </a:extLst>
          </p:cNvPr>
          <p:cNvSpPr/>
          <p:nvPr/>
        </p:nvSpPr>
        <p:spPr>
          <a:xfrm>
            <a:off x="7362471" y="3516770"/>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sp>
        <p:nvSpPr>
          <p:cNvPr id="107" name="Flowchart: Process 106">
            <a:extLst>
              <a:ext uri="{FF2B5EF4-FFF2-40B4-BE49-F238E27FC236}">
                <a16:creationId xmlns:a16="http://schemas.microsoft.com/office/drawing/2014/main" id="{C8D5A44D-DB2A-4E2E-8625-569E99F05D16}"/>
              </a:ext>
            </a:extLst>
          </p:cNvPr>
          <p:cNvSpPr/>
          <p:nvPr/>
        </p:nvSpPr>
        <p:spPr>
          <a:xfrm>
            <a:off x="3530018" y="3510986"/>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cxnSp>
        <p:nvCxnSpPr>
          <p:cNvPr id="111" name="Connector: Elbow 110">
            <a:extLst>
              <a:ext uri="{FF2B5EF4-FFF2-40B4-BE49-F238E27FC236}">
                <a16:creationId xmlns:a16="http://schemas.microsoft.com/office/drawing/2014/main" id="{DFFA40A5-0EC5-43E7-A78F-6316F7CBFD51}"/>
              </a:ext>
            </a:extLst>
          </p:cNvPr>
          <p:cNvCxnSpPr>
            <a:cxnSpLocks/>
            <a:stCxn id="107" idx="2"/>
            <a:endCxn id="24" idx="1"/>
          </p:cNvCxnSpPr>
          <p:nvPr/>
        </p:nvCxnSpPr>
        <p:spPr>
          <a:xfrm rot="16200000" flipH="1">
            <a:off x="4450627" y="3601877"/>
            <a:ext cx="884945" cy="15241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0" name="Connector: Elbow 119">
            <a:extLst>
              <a:ext uri="{FF2B5EF4-FFF2-40B4-BE49-F238E27FC236}">
                <a16:creationId xmlns:a16="http://schemas.microsoft.com/office/drawing/2014/main" id="{05F1A00F-8D0F-47FC-B9E8-8A229CD93D28}"/>
              </a:ext>
            </a:extLst>
          </p:cNvPr>
          <p:cNvCxnSpPr>
            <a:cxnSpLocks/>
            <a:stCxn id="106" idx="2"/>
            <a:endCxn id="24" idx="3"/>
          </p:cNvCxnSpPr>
          <p:nvPr/>
        </p:nvCxnSpPr>
        <p:spPr>
          <a:xfrm rot="5400000">
            <a:off x="6712133" y="3555058"/>
            <a:ext cx="879161" cy="16235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Flowchart: Data 123">
            <a:extLst>
              <a:ext uri="{FF2B5EF4-FFF2-40B4-BE49-F238E27FC236}">
                <a16:creationId xmlns:a16="http://schemas.microsoft.com/office/drawing/2014/main" id="{20E745ED-5C95-4E23-A3CE-B6EF421FD853}"/>
              </a:ext>
            </a:extLst>
          </p:cNvPr>
          <p:cNvSpPr/>
          <p:nvPr/>
        </p:nvSpPr>
        <p:spPr>
          <a:xfrm>
            <a:off x="5388428" y="1173991"/>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Importing data </a:t>
            </a:r>
          </a:p>
        </p:txBody>
      </p:sp>
      <p:cxnSp>
        <p:nvCxnSpPr>
          <p:cNvPr id="125" name="Connector: Elbow 124">
            <a:extLst>
              <a:ext uri="{FF2B5EF4-FFF2-40B4-BE49-F238E27FC236}">
                <a16:creationId xmlns:a16="http://schemas.microsoft.com/office/drawing/2014/main" id="{D88EB8D5-690F-489C-A6E9-42019959F0EF}"/>
              </a:ext>
            </a:extLst>
          </p:cNvPr>
          <p:cNvCxnSpPr>
            <a:cxnSpLocks/>
            <a:stCxn id="124" idx="5"/>
            <a:endCxn id="6" idx="1"/>
          </p:cNvCxnSpPr>
          <p:nvPr/>
        </p:nvCxnSpPr>
        <p:spPr>
          <a:xfrm>
            <a:off x="6848204" y="1484601"/>
            <a:ext cx="2889078"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8" name="Connector: Elbow 127">
            <a:extLst>
              <a:ext uri="{FF2B5EF4-FFF2-40B4-BE49-F238E27FC236}">
                <a16:creationId xmlns:a16="http://schemas.microsoft.com/office/drawing/2014/main" id="{20799B0A-B866-409A-8058-CD3D46B56709}"/>
              </a:ext>
            </a:extLst>
          </p:cNvPr>
          <p:cNvCxnSpPr>
            <a:cxnSpLocks/>
            <a:stCxn id="124" idx="2"/>
            <a:endCxn id="5" idx="0"/>
          </p:cNvCxnSpPr>
          <p:nvPr/>
        </p:nvCxnSpPr>
        <p:spPr>
          <a:xfrm rot="10800000" flipV="1">
            <a:off x="2442755" y="1484601"/>
            <a:ext cx="3107871"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5" name="Connector: Elbow 144">
            <a:extLst>
              <a:ext uri="{FF2B5EF4-FFF2-40B4-BE49-F238E27FC236}">
                <a16:creationId xmlns:a16="http://schemas.microsoft.com/office/drawing/2014/main" id="{92FD45BF-42D4-4B8F-85CE-F376CBE24EC3}"/>
              </a:ext>
            </a:extLst>
          </p:cNvPr>
          <p:cNvCxnSpPr>
            <a:cxnSpLocks/>
            <a:stCxn id="124" idx="4"/>
            <a:endCxn id="4" idx="1"/>
          </p:cNvCxnSpPr>
          <p:nvPr/>
        </p:nvCxnSpPr>
        <p:spPr>
          <a:xfrm rot="5400000">
            <a:off x="5984323" y="1798032"/>
            <a:ext cx="217914" cy="21227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61" name="Flowchart: Process 160">
            <a:extLst>
              <a:ext uri="{FF2B5EF4-FFF2-40B4-BE49-F238E27FC236}">
                <a16:creationId xmlns:a16="http://schemas.microsoft.com/office/drawing/2014/main" id="{B31AEAC9-402B-440A-9862-8FF9DF966631}"/>
              </a:ext>
            </a:extLst>
          </p:cNvPr>
          <p:cNvSpPr/>
          <p:nvPr/>
        </p:nvSpPr>
        <p:spPr>
          <a:xfrm>
            <a:off x="5482071" y="5270779"/>
            <a:ext cx="1010143" cy="3194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EDA</a:t>
            </a:r>
          </a:p>
        </p:txBody>
      </p:sp>
      <p:cxnSp>
        <p:nvCxnSpPr>
          <p:cNvPr id="162" name="Straight Arrow Connector 161">
            <a:extLst>
              <a:ext uri="{FF2B5EF4-FFF2-40B4-BE49-F238E27FC236}">
                <a16:creationId xmlns:a16="http://schemas.microsoft.com/office/drawing/2014/main" id="{7BEE089D-D294-492E-8B82-B93BA4000533}"/>
              </a:ext>
            </a:extLst>
          </p:cNvPr>
          <p:cNvCxnSpPr>
            <a:cxnSpLocks/>
            <a:stCxn id="24" idx="2"/>
            <a:endCxn id="161" idx="0"/>
          </p:cNvCxnSpPr>
          <p:nvPr/>
        </p:nvCxnSpPr>
        <p:spPr>
          <a:xfrm flipH="1">
            <a:off x="5987143" y="5070675"/>
            <a:ext cx="10408" cy="2001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6" name="Connector: Elbow 165">
            <a:extLst>
              <a:ext uri="{FF2B5EF4-FFF2-40B4-BE49-F238E27FC236}">
                <a16:creationId xmlns:a16="http://schemas.microsoft.com/office/drawing/2014/main" id="{F8A0BE82-19D9-446A-BF9D-8D605779B376}"/>
              </a:ext>
            </a:extLst>
          </p:cNvPr>
          <p:cNvCxnSpPr>
            <a:cxnSpLocks/>
            <a:stCxn id="161" idx="3"/>
            <a:endCxn id="124" idx="0"/>
          </p:cNvCxnSpPr>
          <p:nvPr/>
        </p:nvCxnSpPr>
        <p:spPr>
          <a:xfrm flipH="1" flipV="1">
            <a:off x="6361612" y="1173991"/>
            <a:ext cx="130602" cy="4256500"/>
          </a:xfrm>
          <a:prstGeom prst="bentConnector4">
            <a:avLst>
              <a:gd name="adj1" fmla="val -3805795"/>
              <a:gd name="adj2" fmla="val 10537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169" name="Flowchart: Process 168">
            <a:extLst>
              <a:ext uri="{FF2B5EF4-FFF2-40B4-BE49-F238E27FC236}">
                <a16:creationId xmlns:a16="http://schemas.microsoft.com/office/drawing/2014/main" id="{BD5EEFA7-D75F-4882-BCBC-648839379886}"/>
              </a:ext>
            </a:extLst>
          </p:cNvPr>
          <p:cNvSpPr/>
          <p:nvPr/>
        </p:nvSpPr>
        <p:spPr>
          <a:xfrm>
            <a:off x="4832327" y="6029066"/>
            <a:ext cx="2324130" cy="5285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 for ML models</a:t>
            </a:r>
          </a:p>
        </p:txBody>
      </p:sp>
      <p:cxnSp>
        <p:nvCxnSpPr>
          <p:cNvPr id="176" name="Straight Arrow Connector 175">
            <a:extLst>
              <a:ext uri="{FF2B5EF4-FFF2-40B4-BE49-F238E27FC236}">
                <a16:creationId xmlns:a16="http://schemas.microsoft.com/office/drawing/2014/main" id="{48C52CB1-3CB1-4637-B297-ECDCC846A5E6}"/>
              </a:ext>
            </a:extLst>
          </p:cNvPr>
          <p:cNvCxnSpPr>
            <a:cxnSpLocks/>
            <a:stCxn id="161" idx="2"/>
            <a:endCxn id="169" idx="0"/>
          </p:cNvCxnSpPr>
          <p:nvPr/>
        </p:nvCxnSpPr>
        <p:spPr>
          <a:xfrm>
            <a:off x="5987143" y="5590203"/>
            <a:ext cx="7249" cy="4388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34985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E121-8B2F-439D-9DA6-3BAC1BAE52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FDDC85-F4EB-4FA8-AA58-18A2A6374463}"/>
              </a:ext>
            </a:extLst>
          </p:cNvPr>
          <p:cNvSpPr>
            <a:spLocks noGrp="1"/>
          </p:cNvSpPr>
          <p:nvPr>
            <p:ph idx="1"/>
          </p:nvPr>
        </p:nvSpPr>
        <p:spPr/>
        <p:txBody>
          <a:bodyPr/>
          <a:lstStyle/>
          <a:p>
            <a:r>
              <a:rPr lang="en-US" dirty="0">
                <a:hlinkClick r:id="rId2"/>
              </a:rPr>
              <a:t>https://en.wikipedia.org/wiki/Energy_forecasting</a:t>
            </a:r>
            <a:endParaRPr lang="en-US" dirty="0"/>
          </a:p>
          <a:p>
            <a:r>
              <a:rPr lang="en-US" dirty="0">
                <a:hlinkClick r:id="rId3"/>
              </a:rPr>
              <a:t>https://www.ge.com/power/transform/article.transform.articles.2017.dec.energy-demand-forecasting-in-a</a:t>
            </a:r>
            <a:endParaRPr lang="en-US" dirty="0"/>
          </a:p>
          <a:p>
            <a:r>
              <a:rPr lang="en-US" dirty="0">
                <a:hlinkClick r:id="rId4"/>
              </a:rPr>
              <a:t>http://www.caiso.com/TodaysOutlook/Pages/default.aspx</a:t>
            </a:r>
            <a:endParaRPr lang="en-US" dirty="0"/>
          </a:p>
          <a:p>
            <a:r>
              <a:rPr lang="en-US" dirty="0">
                <a:hlinkClick r:id="rId5"/>
              </a:rPr>
              <a:t>http://oasis.caiso.com/mrioasis/logon.do</a:t>
            </a:r>
            <a:endParaRPr lang="en-US" dirty="0"/>
          </a:p>
          <a:p>
            <a:r>
              <a:rPr lang="en-US" dirty="0">
                <a:hlinkClick r:id="rId6"/>
              </a:rPr>
              <a:t>https://en.wikipedia.org/wiki/California_Independent_System_Operator</a:t>
            </a:r>
            <a:endParaRPr lang="en-US" dirty="0"/>
          </a:p>
          <a:p>
            <a:endParaRPr lang="en-US" dirty="0"/>
          </a:p>
          <a:p>
            <a:endParaRPr lang="en-US" dirty="0"/>
          </a:p>
        </p:txBody>
      </p:sp>
    </p:spTree>
    <p:extLst>
      <p:ext uri="{BB962C8B-B14F-4D97-AF65-F5344CB8AC3E}">
        <p14:creationId xmlns:p14="http://schemas.microsoft.com/office/powerpoint/2010/main" val="242992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EE9B-109B-46C9-9C15-A386A4ED1A59}"/>
              </a:ext>
            </a:extLst>
          </p:cNvPr>
          <p:cNvSpPr>
            <a:spLocks noGrp="1"/>
          </p:cNvSpPr>
          <p:nvPr>
            <p:ph type="title"/>
          </p:nvPr>
        </p:nvSpPr>
        <p:spPr/>
        <p:txBody>
          <a:bodyPr/>
          <a:lstStyle/>
          <a:p>
            <a:r>
              <a:rPr lang="en-US" dirty="0"/>
              <a:t>Energy Data source</a:t>
            </a:r>
            <a:br>
              <a:rPr lang="en-US" dirty="0"/>
            </a:br>
            <a:endParaRPr lang="en-US" dirty="0"/>
          </a:p>
        </p:txBody>
      </p:sp>
      <p:sp>
        <p:nvSpPr>
          <p:cNvPr id="3" name="Content Placeholder 2">
            <a:extLst>
              <a:ext uri="{FF2B5EF4-FFF2-40B4-BE49-F238E27FC236}">
                <a16:creationId xmlns:a16="http://schemas.microsoft.com/office/drawing/2014/main" id="{A615BE83-D631-4A6A-9FEF-D4244DCD7AD2}"/>
              </a:ext>
            </a:extLst>
          </p:cNvPr>
          <p:cNvSpPr>
            <a:spLocks noGrp="1"/>
          </p:cNvSpPr>
          <p:nvPr>
            <p:ph idx="1"/>
          </p:nvPr>
        </p:nvSpPr>
        <p:spPr>
          <a:xfrm>
            <a:off x="838200" y="1420271"/>
            <a:ext cx="10515600" cy="5072603"/>
          </a:xfrm>
        </p:spPr>
        <p:txBody>
          <a:bodyPr>
            <a:normAutofit/>
          </a:bodyPr>
          <a:lstStyle/>
          <a:p>
            <a:r>
              <a:rPr lang="en-US" dirty="0"/>
              <a:t>California Independent System Operator (CAISO) is a non-profit Independent System Operator serving California. It oversees the operation of California's bulk electric power system, transmission lines, and electricity market generated and transmitted by its member utilities.</a:t>
            </a:r>
          </a:p>
          <a:p>
            <a:r>
              <a:rPr lang="en-US" dirty="0"/>
              <a:t>CAISO is one of the largest ISOs in the world, delivering 300 million megawatt-hours of electricity each year and managing about 80% of California's electric flow</a:t>
            </a:r>
            <a:r>
              <a:rPr lang="en-US" sz="2600" dirty="0"/>
              <a:t>.</a:t>
            </a:r>
          </a:p>
          <a:p>
            <a:endParaRPr lang="en-US" dirty="0"/>
          </a:p>
        </p:txBody>
      </p:sp>
    </p:spTree>
    <p:extLst>
      <p:ext uri="{BB962C8B-B14F-4D97-AF65-F5344CB8AC3E}">
        <p14:creationId xmlns:p14="http://schemas.microsoft.com/office/powerpoint/2010/main" val="15347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D4A5-D3CE-4A67-BBD2-04A307722037}"/>
              </a:ext>
            </a:extLst>
          </p:cNvPr>
          <p:cNvSpPr>
            <a:spLocks noGrp="1"/>
          </p:cNvSpPr>
          <p:nvPr>
            <p:ph type="title"/>
          </p:nvPr>
        </p:nvSpPr>
        <p:spPr/>
        <p:txBody>
          <a:bodyPr/>
          <a:lstStyle/>
          <a:p>
            <a:r>
              <a:rPr lang="en-US" dirty="0"/>
              <a:t>Energy data</a:t>
            </a:r>
          </a:p>
        </p:txBody>
      </p:sp>
      <p:sp>
        <p:nvSpPr>
          <p:cNvPr id="3" name="Content Placeholder 2">
            <a:extLst>
              <a:ext uri="{FF2B5EF4-FFF2-40B4-BE49-F238E27FC236}">
                <a16:creationId xmlns:a16="http://schemas.microsoft.com/office/drawing/2014/main" id="{73DBDD1A-416C-4F4B-8E97-C59F849B536F}"/>
              </a:ext>
            </a:extLst>
          </p:cNvPr>
          <p:cNvSpPr>
            <a:spLocks noGrp="1"/>
          </p:cNvSpPr>
          <p:nvPr>
            <p:ph idx="1"/>
          </p:nvPr>
        </p:nvSpPr>
        <p:spPr/>
        <p:txBody>
          <a:bodyPr>
            <a:normAutofit/>
          </a:bodyPr>
          <a:lstStyle/>
          <a:p>
            <a:r>
              <a:rPr lang="en-US" dirty="0"/>
              <a:t>The hourly energy consumption data for the 4 utilities- PGE (Pacific Gas and Electric), SCE (Southern California Edison), SDGE (San Diego Gas and Electric) and VEA (Valley Electric Association, which actually covers some parts of Nevada)- under the CAISO is available on CAISO’s website in the form of .csv files. The most recent data for 2019 and 2018 is available on </a:t>
            </a:r>
            <a:r>
              <a:rPr lang="en-US" dirty="0">
                <a:hlinkClick r:id="rId3"/>
              </a:rPr>
              <a:t>http://www.caiso.com/planning/Pages/ReliabilityRequirements/Default.aspx </a:t>
            </a:r>
            <a:r>
              <a:rPr lang="en-US" dirty="0"/>
              <a:t>and previous data up to 2014 is available in the archive folder here: </a:t>
            </a:r>
            <a:r>
              <a:rPr lang="en-US" dirty="0">
                <a:hlinkClick r:id="rId4"/>
              </a:rPr>
              <a:t>http://www.caiso.com/Pages/documentsbygroup.aspx?GroupID=8879C382-6EA8-4357-B752-D4F571388958.</a:t>
            </a:r>
            <a:endParaRPr lang="en-US" dirty="0"/>
          </a:p>
          <a:p>
            <a:endParaRPr lang="en-US" dirty="0"/>
          </a:p>
        </p:txBody>
      </p:sp>
    </p:spTree>
    <p:extLst>
      <p:ext uri="{BB962C8B-B14F-4D97-AF65-F5344CB8AC3E}">
        <p14:creationId xmlns:p14="http://schemas.microsoft.com/office/powerpoint/2010/main" val="40866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D1D8-1299-4909-93DA-3EE8D3D24081}"/>
              </a:ext>
            </a:extLst>
          </p:cNvPr>
          <p:cNvSpPr>
            <a:spLocks noGrp="1"/>
          </p:cNvSpPr>
          <p:nvPr>
            <p:ph type="title"/>
          </p:nvPr>
        </p:nvSpPr>
        <p:spPr>
          <a:xfrm>
            <a:off x="481014" y="327025"/>
            <a:ext cx="5167311" cy="1268311"/>
          </a:xfrm>
        </p:spPr>
        <p:txBody>
          <a:bodyPr anchor="b">
            <a:normAutofit/>
          </a:bodyPr>
          <a:lstStyle/>
          <a:p>
            <a:r>
              <a:rPr lang="en-US" sz="3600" dirty="0"/>
              <a:t>Energy data</a:t>
            </a:r>
          </a:p>
        </p:txBody>
      </p:sp>
      <p:sp>
        <p:nvSpPr>
          <p:cNvPr id="31" name="Content Placeholder 9">
            <a:extLst>
              <a:ext uri="{FF2B5EF4-FFF2-40B4-BE49-F238E27FC236}">
                <a16:creationId xmlns:a16="http://schemas.microsoft.com/office/drawing/2014/main" id="{D1E3BEE7-9AF2-4234-95D6-8E4EB6AD4B1F}"/>
              </a:ext>
            </a:extLst>
          </p:cNvPr>
          <p:cNvSpPr>
            <a:spLocks noGrp="1"/>
          </p:cNvSpPr>
          <p:nvPr>
            <p:ph idx="1"/>
          </p:nvPr>
        </p:nvSpPr>
        <p:spPr>
          <a:xfrm>
            <a:off x="481014" y="2081719"/>
            <a:ext cx="5167311" cy="4123819"/>
          </a:xfrm>
        </p:spPr>
        <p:txBody>
          <a:bodyPr>
            <a:normAutofit lnSpcReduction="10000"/>
          </a:bodyPr>
          <a:lstStyle/>
          <a:p>
            <a:r>
              <a:rPr lang="en-US" dirty="0"/>
              <a:t>CAISO map -&gt;</a:t>
            </a:r>
          </a:p>
          <a:p>
            <a:r>
              <a:rPr lang="en-US" dirty="0"/>
              <a:t>We’ll focus on San Diego Gas and Electric utility for this project.</a:t>
            </a:r>
          </a:p>
          <a:p>
            <a:r>
              <a:rPr lang="en-US" dirty="0"/>
              <a:t>Small area serves better chance to use uniform weather data.</a:t>
            </a:r>
          </a:p>
          <a:p>
            <a:r>
              <a:rPr lang="en-US" dirty="0"/>
              <a:t>San Diego area has high enough population and good distribution of residential and commercial customers.</a:t>
            </a:r>
          </a:p>
          <a:p>
            <a:endParaRPr lang="en-US" dirty="0"/>
          </a:p>
        </p:txBody>
      </p:sp>
      <p:pic>
        <p:nvPicPr>
          <p:cNvPr id="8" name="Content Placeholder 4">
            <a:extLst>
              <a:ext uri="{FF2B5EF4-FFF2-40B4-BE49-F238E27FC236}">
                <a16:creationId xmlns:a16="http://schemas.microsoft.com/office/drawing/2014/main" id="{442B9D53-92D9-489F-8D30-42011DFEC717}"/>
              </a:ext>
            </a:extLst>
          </p:cNvPr>
          <p:cNvPicPr>
            <a:picLocks noChangeAspect="1"/>
          </p:cNvPicPr>
          <p:nvPr/>
        </p:nvPicPr>
        <p:blipFill rotWithShape="1">
          <a:blip r:embed="rId2">
            <a:extLst>
              <a:ext uri="{28A0092B-C50C-407E-A947-70E740481C1C}">
                <a14:useLocalDpi xmlns:a14="http://schemas.microsoft.com/office/drawing/2010/main" val="0"/>
              </a:ext>
            </a:extLst>
          </a:blip>
          <a:srcRect l="4600" r="1" b="1"/>
          <a:stretch/>
        </p:blipFill>
        <p:spPr>
          <a:xfrm>
            <a:off x="5721536" y="1"/>
            <a:ext cx="6470464" cy="6856412"/>
          </a:xfrm>
          <a:custGeom>
            <a:avLst/>
            <a:gdLst>
              <a:gd name="connsiteX0" fmla="*/ 0 w 6470464"/>
              <a:gd name="connsiteY0" fmla="*/ 0 h 6856412"/>
              <a:gd name="connsiteX1" fmla="*/ 6470464 w 6470464"/>
              <a:gd name="connsiteY1" fmla="*/ 0 h 6856412"/>
              <a:gd name="connsiteX2" fmla="*/ 6470464 w 6470464"/>
              <a:gd name="connsiteY2" fmla="*/ 6856412 h 6856412"/>
              <a:gd name="connsiteX3" fmla="*/ 753 w 6470464"/>
              <a:gd name="connsiteY3" fmla="*/ 6856412 h 6856412"/>
              <a:gd name="connsiteX4" fmla="*/ 83736 w 6470464"/>
              <a:gd name="connsiteY4" fmla="*/ 6682434 h 6856412"/>
              <a:gd name="connsiteX5" fmla="*/ 777103 w 6470464"/>
              <a:gd name="connsiteY5" fmla="*/ 3428997 h 6856412"/>
              <a:gd name="connsiteX6" fmla="*/ 83736 w 6470464"/>
              <a:gd name="connsiteY6" fmla="*/ 175558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extLst>
      <p:ext uri="{BB962C8B-B14F-4D97-AF65-F5344CB8AC3E}">
        <p14:creationId xmlns:p14="http://schemas.microsoft.com/office/powerpoint/2010/main" val="25619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8DDB-A428-49DE-B339-DF1EAD1774EF}"/>
              </a:ext>
            </a:extLst>
          </p:cNvPr>
          <p:cNvSpPr>
            <a:spLocks noGrp="1"/>
          </p:cNvSpPr>
          <p:nvPr>
            <p:ph type="title"/>
          </p:nvPr>
        </p:nvSpPr>
        <p:spPr/>
        <p:txBody>
          <a:bodyPr/>
          <a:lstStyle/>
          <a:p>
            <a:r>
              <a:rPr lang="en-US" dirty="0"/>
              <a:t>Energy data cleaning</a:t>
            </a:r>
          </a:p>
        </p:txBody>
      </p:sp>
      <p:sp>
        <p:nvSpPr>
          <p:cNvPr id="3" name="Content Placeholder 2">
            <a:extLst>
              <a:ext uri="{FF2B5EF4-FFF2-40B4-BE49-F238E27FC236}">
                <a16:creationId xmlns:a16="http://schemas.microsoft.com/office/drawing/2014/main" id="{6DA1BB74-E7E5-409D-AF8C-89B36CA1FCF1}"/>
              </a:ext>
            </a:extLst>
          </p:cNvPr>
          <p:cNvSpPr>
            <a:spLocks noGrp="1"/>
          </p:cNvSpPr>
          <p:nvPr>
            <p:ph idx="1"/>
          </p:nvPr>
        </p:nvSpPr>
        <p:spPr/>
        <p:txBody>
          <a:bodyPr>
            <a:normAutofit/>
          </a:bodyPr>
          <a:lstStyle/>
          <a:p>
            <a:r>
              <a:rPr lang="en-US" dirty="0"/>
              <a:t>Importing data directly from URLs and storing it in pandas </a:t>
            </a:r>
            <a:r>
              <a:rPr lang="en-US" dirty="0" err="1"/>
              <a:t>dataframe</a:t>
            </a:r>
            <a:r>
              <a:rPr lang="en-US" dirty="0"/>
              <a:t>. </a:t>
            </a:r>
          </a:p>
          <a:p>
            <a:r>
              <a:rPr lang="en-US" dirty="0"/>
              <a:t>Cleaning the data and bringing it in uniform format by visualizing the data and using descriptive statistics to check for any potential errors.</a:t>
            </a:r>
          </a:p>
          <a:p>
            <a:r>
              <a:rPr lang="en-US" dirty="0"/>
              <a:t>Checking for and filling in any null values (the missing values were filled with the average values of the matching month and weekday for the same hours from the rest of the data for that year.)</a:t>
            </a:r>
          </a:p>
          <a:p>
            <a:endParaRPr lang="en-US" sz="1800" dirty="0"/>
          </a:p>
          <a:p>
            <a:endParaRPr lang="en-US" dirty="0"/>
          </a:p>
          <a:p>
            <a:endParaRPr lang="en-US" dirty="0"/>
          </a:p>
        </p:txBody>
      </p:sp>
    </p:spTree>
    <p:extLst>
      <p:ext uri="{BB962C8B-B14F-4D97-AF65-F5344CB8AC3E}">
        <p14:creationId xmlns:p14="http://schemas.microsoft.com/office/powerpoint/2010/main" val="239208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ED7B-06BE-4E1E-9B4D-379F4CD85CEE}"/>
              </a:ext>
            </a:extLst>
          </p:cNvPr>
          <p:cNvSpPr>
            <a:spLocks noGrp="1"/>
          </p:cNvSpPr>
          <p:nvPr>
            <p:ph type="title"/>
          </p:nvPr>
        </p:nvSpPr>
        <p:spPr/>
        <p:txBody>
          <a:bodyPr/>
          <a:lstStyle/>
          <a:p>
            <a:r>
              <a:rPr lang="en-US" dirty="0"/>
              <a:t>Historical energy data plot for CAISO</a:t>
            </a:r>
          </a:p>
        </p:txBody>
      </p:sp>
      <p:pic>
        <p:nvPicPr>
          <p:cNvPr id="5" name="Content Placeholder 4">
            <a:extLst>
              <a:ext uri="{FF2B5EF4-FFF2-40B4-BE49-F238E27FC236}">
                <a16:creationId xmlns:a16="http://schemas.microsoft.com/office/drawing/2014/main" id="{DD1A75DB-FB9B-4F5B-BA0F-8055B0765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458" y="1835053"/>
            <a:ext cx="8331798" cy="4837504"/>
          </a:xfrm>
        </p:spPr>
      </p:pic>
    </p:spTree>
    <p:extLst>
      <p:ext uri="{BB962C8B-B14F-4D97-AF65-F5344CB8AC3E}">
        <p14:creationId xmlns:p14="http://schemas.microsoft.com/office/powerpoint/2010/main" val="80292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3540</Words>
  <Application>Microsoft Office PowerPoint</Application>
  <PresentationFormat>Widescreen</PresentationFormat>
  <Paragraphs>402</Paragraphs>
  <Slides>40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Yu Gothic UI</vt:lpstr>
      <vt:lpstr>Arial</vt:lpstr>
      <vt:lpstr>Calibri</vt:lpstr>
      <vt:lpstr>Calibri Light</vt:lpstr>
      <vt:lpstr>Office Theme</vt:lpstr>
      <vt:lpstr>Predicting energy consumption at an hourly frequency for San Diego Gas &amp; Electric (SDGE) utility region</vt:lpstr>
      <vt:lpstr>Problem statement</vt:lpstr>
      <vt:lpstr>Load forecasting (electric load forecasting, electric demand forecasting)</vt:lpstr>
      <vt:lpstr>Process flowchart </vt:lpstr>
      <vt:lpstr>Energy Data source </vt:lpstr>
      <vt:lpstr>Energy data</vt:lpstr>
      <vt:lpstr>Energy data</vt:lpstr>
      <vt:lpstr>Energy data cleaning</vt:lpstr>
      <vt:lpstr>Historical energy data plot for CAISO</vt:lpstr>
      <vt:lpstr>Adding features to energy data</vt:lpstr>
      <vt:lpstr>Energy data </vt:lpstr>
      <vt:lpstr>Weather data</vt:lpstr>
      <vt:lpstr>Features from weather data</vt:lpstr>
      <vt:lpstr>Resampling weather data</vt:lpstr>
      <vt:lpstr>Merging energy and weather data</vt:lpstr>
      <vt:lpstr>PV installation data</vt:lpstr>
      <vt:lpstr>PV installation data source</vt:lpstr>
      <vt:lpstr>PV installation data</vt:lpstr>
      <vt:lpstr>PV installation data modification </vt:lpstr>
      <vt:lpstr>Merging PV installation data with the previous weather and energy data</vt:lpstr>
      <vt:lpstr>Cleaning the merged dataset</vt:lpstr>
      <vt:lpstr>Cleaning the merged dataset</vt:lpstr>
      <vt:lpstr> Data wrangling, Exploration and Stats </vt:lpstr>
      <vt:lpstr>Hourly energy consumption</vt:lpstr>
      <vt:lpstr>Monthly load profile </vt:lpstr>
      <vt:lpstr>Average monthly energy consumption observed for each month over the past 5 years</vt:lpstr>
      <vt:lpstr>A map of hourly vs weekdays energy consumption</vt:lpstr>
      <vt:lpstr>A map of hourly vs weekdays energy consumption (Contd.)</vt:lpstr>
      <vt:lpstr>Overall distribution of the energy consumption for SDGE territory</vt:lpstr>
      <vt:lpstr>Energy distribution using box plots</vt:lpstr>
      <vt:lpstr>Distribution of energy consumption over different years</vt:lpstr>
      <vt:lpstr>Distribution plots hourly </vt:lpstr>
      <vt:lpstr>Exploring energy and weather data together</vt:lpstr>
      <vt:lpstr>Exploring energy and weather data together</vt:lpstr>
      <vt:lpstr>Linear regression plot between the energy consumption and temperature</vt:lpstr>
      <vt:lpstr>Correlation between energy and weather data</vt:lpstr>
      <vt:lpstr>Exploring PV installations data together </vt:lpstr>
      <vt:lpstr>Exploring energy and PV installations data together </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energy consumption at an hourly frequency for San Diego Gas &amp; Electric (SDGE) utility region</dc:title>
  <dc:creator>Prathamesh Pawar</dc:creator>
  <cp:lastModifiedBy>Prathamesh Pawar</cp:lastModifiedBy>
  <cp:revision>129</cp:revision>
  <dcterms:created xsi:type="dcterms:W3CDTF">2019-07-25T05:30:42Z</dcterms:created>
  <dcterms:modified xsi:type="dcterms:W3CDTF">2019-07-25T07:56:39Z</dcterms:modified>
</cp:coreProperties>
</file>