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2"/>
    <p:restoredTop sz="94684"/>
  </p:normalViewPr>
  <p:slideViewPr>
    <p:cSldViewPr snapToGrid="0">
      <p:cViewPr varScale="1">
        <p:scale>
          <a:sx n="106" d="100"/>
          <a:sy n="106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19DC6-B6DC-3E54-63F5-4B778D1A9C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sz="2700" b="1" dirty="0">
                <a:solidFill>
                  <a:schemeClr val="bg1"/>
                </a:solidFill>
              </a:rPr>
              <a:t>Oasis Journal</a:t>
            </a:r>
            <a:br>
              <a:rPr lang="en-CA" sz="2700" dirty="0">
                <a:solidFill>
                  <a:schemeClr val="bg1"/>
                </a:solidFill>
              </a:rPr>
            </a:br>
            <a:r>
              <a:rPr lang="en-CA" sz="2700" b="1" dirty="0">
                <a:solidFill>
                  <a:schemeClr val="bg1"/>
                </a:solidFill>
              </a:rPr>
              <a:t>Discovering Relationships via Exploratory Analysis of</a:t>
            </a:r>
            <a:br>
              <a:rPr lang="en-CA" sz="2700" dirty="0">
                <a:solidFill>
                  <a:schemeClr val="bg1"/>
                </a:solidFill>
              </a:rPr>
            </a:br>
            <a:r>
              <a:rPr lang="en-CA" sz="2700" b="1" dirty="0">
                <a:solidFill>
                  <a:schemeClr val="bg1"/>
                </a:solidFill>
              </a:rPr>
              <a:t>Mood and Sleep using LLMs and Statistical Models</a:t>
            </a:r>
            <a:br>
              <a:rPr lang="en-CA" sz="2700" dirty="0">
                <a:solidFill>
                  <a:schemeClr val="bg1"/>
                </a:solidFill>
              </a:rPr>
            </a:br>
            <a:r>
              <a:rPr lang="en-CA" sz="2700" b="1" dirty="0">
                <a:solidFill>
                  <a:schemeClr val="bg1"/>
                </a:solidFill>
              </a:rPr>
              <a:t>(DREAMS (LLMs))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5DE4-C941-E308-F44F-EFDE1E735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By: Darian Hamel</a:t>
            </a:r>
          </a:p>
          <a:p>
            <a:r>
              <a:rPr lang="en-US" dirty="0">
                <a:solidFill>
                  <a:schemeClr val="bg1"/>
                </a:solidFill>
              </a:rPr>
              <a:t>Instructor: Robert Guderian</a:t>
            </a:r>
          </a:p>
          <a:p>
            <a:r>
              <a:rPr lang="en-US" dirty="0">
                <a:solidFill>
                  <a:schemeClr val="bg1"/>
                </a:solidFill>
              </a:rPr>
              <a:t>Course: COMP 4560: Industrial Project</a:t>
            </a:r>
          </a:p>
        </p:txBody>
      </p:sp>
    </p:spTree>
    <p:extLst>
      <p:ext uri="{BB962C8B-B14F-4D97-AF65-F5344CB8AC3E}">
        <p14:creationId xmlns:p14="http://schemas.microsoft.com/office/powerpoint/2010/main" val="1837938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0A25F-AFA7-4EAF-9F91-A1B9C1386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0A478-0B64-1540-BDD8-6EB00C1B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 preprocessing improves neural network performance</a:t>
            </a:r>
          </a:p>
          <a:p>
            <a:r>
              <a:rPr lang="en-US" dirty="0"/>
              <a:t>Utilizing neural networks </a:t>
            </a:r>
            <a:r>
              <a:rPr lang="en-US" i="1" dirty="0"/>
              <a:t>seems</a:t>
            </a:r>
            <a:r>
              <a:rPr lang="en-US" dirty="0"/>
              <a:t> to be an effective way to predict emotion</a:t>
            </a:r>
          </a:p>
          <a:p>
            <a:pPr lvl="1"/>
            <a:r>
              <a:rPr lang="en-US" dirty="0"/>
              <a:t>(They’re modeled after our brains! –</a:t>
            </a:r>
            <a:r>
              <a:rPr lang="en-US" i="1" dirty="0"/>
              <a:t> kind of</a:t>
            </a:r>
            <a:r>
              <a:rPr lang="en-US" dirty="0"/>
              <a:t>)</a:t>
            </a:r>
          </a:p>
          <a:p>
            <a:r>
              <a:rPr lang="en-US" dirty="0"/>
              <a:t>Future</a:t>
            </a:r>
          </a:p>
          <a:p>
            <a:pPr lvl="1"/>
            <a:r>
              <a:rPr lang="en-US" dirty="0"/>
              <a:t>Personalize the generalized neural network for each individual</a:t>
            </a:r>
          </a:p>
          <a:p>
            <a:pPr lvl="1"/>
            <a:r>
              <a:rPr lang="en-US" dirty="0"/>
              <a:t>Incorporate habit and to-dos to improve model predictions</a:t>
            </a:r>
          </a:p>
          <a:p>
            <a:pPr lvl="1"/>
            <a:r>
              <a:rPr lang="en-US" dirty="0"/>
              <a:t>When enough data is present, switch model to LSTM for improved trend sensitivity</a:t>
            </a:r>
          </a:p>
        </p:txBody>
      </p:sp>
    </p:spTree>
    <p:extLst>
      <p:ext uri="{BB962C8B-B14F-4D97-AF65-F5344CB8AC3E}">
        <p14:creationId xmlns:p14="http://schemas.microsoft.com/office/powerpoint/2010/main" val="4289780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56F73-DF03-AE55-4C88-73D62DE4B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273A-19B4-78EB-DED7-2F7AB114C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Forecast mood using </a:t>
            </a:r>
            <a:r>
              <a:rPr lang="en-US" dirty="0" err="1"/>
              <a:t>behavioural</a:t>
            </a:r>
            <a:r>
              <a:rPr lang="en-US" dirty="0"/>
              <a:t> data and AI/ML/Statistical models</a:t>
            </a:r>
          </a:p>
          <a:p>
            <a:endParaRPr lang="en-US" dirty="0"/>
          </a:p>
          <a:p>
            <a:r>
              <a:rPr lang="en-US" dirty="0"/>
              <a:t>Core Question:</a:t>
            </a:r>
          </a:p>
          <a:p>
            <a:pPr lvl="1"/>
            <a:r>
              <a:rPr lang="en-US" dirty="0"/>
              <a:t>Can sleep, habits and journal entries reliably predict next day mood, and does emotional and event extraction improve accuracy?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4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112-BED7-FBE1-7900-31C784D73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F3592-927C-432E-F094-9DFB0CEB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predict mood on a scale of 0-4 (0 being worst and 4 being best)</a:t>
            </a:r>
          </a:p>
          <a:p>
            <a:r>
              <a:rPr lang="en-US" dirty="0"/>
              <a:t>We have:</a:t>
            </a:r>
          </a:p>
          <a:p>
            <a:pPr lvl="1"/>
            <a:r>
              <a:rPr lang="en-US" dirty="0"/>
              <a:t>Journal Entries</a:t>
            </a:r>
          </a:p>
          <a:p>
            <a:pPr lvl="1"/>
            <a:r>
              <a:rPr lang="en-US" dirty="0"/>
              <a:t>Sleep Scores</a:t>
            </a:r>
          </a:p>
          <a:p>
            <a:pPr lvl="1"/>
            <a:r>
              <a:rPr lang="en-US" dirty="0"/>
              <a:t>Mood Scores</a:t>
            </a:r>
          </a:p>
        </p:txBody>
      </p:sp>
    </p:spTree>
    <p:extLst>
      <p:ext uri="{BB962C8B-B14F-4D97-AF65-F5344CB8AC3E}">
        <p14:creationId xmlns:p14="http://schemas.microsoft.com/office/powerpoint/2010/main" val="179787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B27C-0D20-E82C-ADC1-AF6D28CC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15593-5B6C-3FD0-F38A-561713E07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Synthetic Dataset</a:t>
            </a:r>
          </a:p>
          <a:p>
            <a:pPr lvl="1"/>
            <a:r>
              <a:rPr lang="en-US" dirty="0"/>
              <a:t>Utilized for training and validation</a:t>
            </a:r>
          </a:p>
          <a:p>
            <a:pPr lvl="1"/>
            <a:r>
              <a:rPr lang="en-US" dirty="0"/>
              <a:t>7 Personas – 1 with 100 entries, 6 with 50 each</a:t>
            </a:r>
          </a:p>
          <a:p>
            <a:pPr lvl="1"/>
            <a:endParaRPr lang="en-US" dirty="0"/>
          </a:p>
          <a:p>
            <a:r>
              <a:rPr lang="en-US" dirty="0"/>
              <a:t>Real Dataset</a:t>
            </a:r>
          </a:p>
          <a:p>
            <a:pPr lvl="1"/>
            <a:r>
              <a:rPr lang="en-US" dirty="0"/>
              <a:t>3681 Entries</a:t>
            </a:r>
          </a:p>
          <a:p>
            <a:pPr lvl="1"/>
            <a:r>
              <a:rPr lang="en-US" dirty="0"/>
              <a:t>377 Unique users</a:t>
            </a:r>
          </a:p>
        </p:txBody>
      </p:sp>
    </p:spTree>
    <p:extLst>
      <p:ext uri="{BB962C8B-B14F-4D97-AF65-F5344CB8AC3E}">
        <p14:creationId xmlns:p14="http://schemas.microsoft.com/office/powerpoint/2010/main" val="3600848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5401AE-E7FD-8612-CDE3-15FF3E4E4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D0CB-4D6F-AA8B-B530-2F1058477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87" y="2157749"/>
            <a:ext cx="3044347" cy="3957302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Perform emotion and event extraction on journal entries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Combine the data</a:t>
            </a:r>
          </a:p>
          <a:p>
            <a:pPr lvl="1"/>
            <a:r>
              <a:rPr lang="en-US" sz="1050" dirty="0">
                <a:solidFill>
                  <a:srgbClr val="FFFFFF"/>
                </a:solidFill>
              </a:rPr>
              <a:t>For neural networks and random forest, data is combined into a sequence of 2 day window with t and t-1 data, e.g. today mood/sleep/events/emotion and yesterday’s mood/sleep/events/emotion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Train the models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Take trained model and predict next mood (validation and prediction)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A screenshot of a diagram&#10;&#10;AI-generated content may be incorrect.">
            <a:extLst>
              <a:ext uri="{FF2B5EF4-FFF2-40B4-BE49-F238E27FC236}">
                <a16:creationId xmlns:a16="http://schemas.microsoft.com/office/drawing/2014/main" id="{52C17F89-B6E9-F200-FC07-AA377C1108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761" y="643467"/>
            <a:ext cx="4648078" cy="55665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85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F4CC-BD16-90C5-0F80-ABCAFBC47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CCEE4-79F1-2EDA-E211-9E467315F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LLM Prompting: </a:t>
            </a:r>
          </a:p>
          <a:p>
            <a:pPr lvl="1"/>
            <a:r>
              <a:rPr lang="en-US" dirty="0"/>
              <a:t>Near random (20% on 5 classes, 30% on 3 classes)</a:t>
            </a:r>
          </a:p>
          <a:p>
            <a:r>
              <a:rPr lang="en-US" dirty="0"/>
              <a:t>Random Forest: Was promising but could not improve results</a:t>
            </a:r>
          </a:p>
          <a:p>
            <a:pPr lvl="1"/>
            <a:r>
              <a:rPr lang="en-US" dirty="0"/>
              <a:t>16% accuracy on 5 classes of emotions, 28% on 3 classes, still worse than random</a:t>
            </a:r>
          </a:p>
          <a:p>
            <a:r>
              <a:rPr lang="en-US" dirty="0"/>
              <a:t>Simple Neural Network (No emotion or event extraction)</a:t>
            </a:r>
          </a:p>
          <a:p>
            <a:pPr lvl="1"/>
            <a:r>
              <a:rPr lang="en-US" dirty="0"/>
              <a:t>29% on 5 classes, 54% on 3 classes</a:t>
            </a:r>
          </a:p>
          <a:p>
            <a:r>
              <a:rPr lang="en-US" dirty="0"/>
              <a:t>Neural Network with emotion and event extraction</a:t>
            </a:r>
          </a:p>
          <a:p>
            <a:pPr lvl="1"/>
            <a:r>
              <a:rPr lang="en-US" dirty="0"/>
              <a:t>72% on 5 classes, 77% on 3 classes</a:t>
            </a:r>
          </a:p>
        </p:txBody>
      </p:sp>
    </p:spTree>
    <p:extLst>
      <p:ext uri="{BB962C8B-B14F-4D97-AF65-F5344CB8AC3E}">
        <p14:creationId xmlns:p14="http://schemas.microsoft.com/office/powerpoint/2010/main" val="17463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8599B-161E-68A0-6C18-0330C7B4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vs simple Neural Network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F68276-E695-5B2D-0514-CB169F2ED5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2626173"/>
              </p:ext>
            </p:extLst>
          </p:nvPr>
        </p:nvGraphicFramePr>
        <p:xfrm>
          <a:off x="398034" y="4235929"/>
          <a:ext cx="5242537" cy="2003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761">
                  <a:extLst>
                    <a:ext uri="{9D8B030D-6E8A-4147-A177-3AD203B41FA5}">
                      <a16:colId xmlns:a16="http://schemas.microsoft.com/office/drawing/2014/main" val="1330195328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284212240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2691836185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113121350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4024545071"/>
                    </a:ext>
                  </a:extLst>
                </a:gridCol>
              </a:tblGrid>
              <a:tr h="1974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Precision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Recall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F1-Score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Support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3342418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Worst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1074964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Bad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0.75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9446796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Neutral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0.91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897313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Good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0.82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753622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Best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0.65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0.83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1024641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Accuracy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1592220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Macro Average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48455301"/>
                  </a:ext>
                </a:extLst>
              </a:tr>
              <a:tr h="1975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Weighted Average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0.67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96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268734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053C3E-37DC-C11E-804B-0790C795D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657895"/>
              </p:ext>
            </p:extLst>
          </p:nvPr>
        </p:nvGraphicFramePr>
        <p:xfrm>
          <a:off x="398034" y="2204058"/>
          <a:ext cx="5168110" cy="16047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410">
                  <a:extLst>
                    <a:ext uri="{9D8B030D-6E8A-4147-A177-3AD203B41FA5}">
                      <a16:colId xmlns:a16="http://schemas.microsoft.com/office/drawing/2014/main" val="2964433982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1157456903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3860957674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1621516198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2228742255"/>
                    </a:ext>
                  </a:extLst>
                </a:gridCol>
              </a:tblGrid>
              <a:tr h="17494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Precision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Recall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F1-Score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Support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924733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Negative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0.46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2833667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Neutral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0.90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4381298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Positive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0.83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52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7813455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Accuracy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0.77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4635572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Macro Average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0.87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3940252"/>
                  </a:ext>
                </a:extLst>
              </a:tr>
              <a:tr h="1750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Weighted Average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0.83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0.77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0.75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96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833648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E783E7C-09A5-2326-2E4E-203856588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06996" y="-11164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Non-Mapped Report: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Mapped Sentiment Report: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63E161-B5C5-56DD-0A0D-21C29B250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28111"/>
              </p:ext>
            </p:extLst>
          </p:nvPr>
        </p:nvGraphicFramePr>
        <p:xfrm>
          <a:off x="6138898" y="4206259"/>
          <a:ext cx="5242538" cy="2018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1762">
                  <a:extLst>
                    <a:ext uri="{9D8B030D-6E8A-4147-A177-3AD203B41FA5}">
                      <a16:colId xmlns:a16="http://schemas.microsoft.com/office/drawing/2014/main" val="3866420846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4272831666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120911287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4263385994"/>
                    </a:ext>
                  </a:extLst>
                </a:gridCol>
                <a:gridCol w="1022694">
                  <a:extLst>
                    <a:ext uri="{9D8B030D-6E8A-4147-A177-3AD203B41FA5}">
                      <a16:colId xmlns:a16="http://schemas.microsoft.com/office/drawing/2014/main" val="1001937098"/>
                    </a:ext>
                  </a:extLst>
                </a:gridCol>
              </a:tblGrid>
              <a:tr h="1843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 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Precision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Recall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F1-Score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Support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246091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Worst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4137617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Bad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0.12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0.11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0.11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3607336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Neutral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0.12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4532851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Good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0.68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0.40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1718641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Best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0.21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0.30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612220"/>
                  </a:ext>
                </a:extLst>
              </a:tr>
              <a:tr h="1844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Accuracy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1034845"/>
                  </a:ext>
                </a:extLst>
              </a:tr>
              <a:tr h="21409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Macro Average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3843674"/>
                  </a:ext>
                </a:extLst>
              </a:tr>
              <a:tr h="3550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Weighted Average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0.33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0.29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0.25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96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74866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D0C5C-A249-8FF8-A289-E5D2D56DD2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542103"/>
              </p:ext>
            </p:extLst>
          </p:nvPr>
        </p:nvGraphicFramePr>
        <p:xfrm>
          <a:off x="6176112" y="2177109"/>
          <a:ext cx="5168110" cy="1631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410">
                  <a:extLst>
                    <a:ext uri="{9D8B030D-6E8A-4147-A177-3AD203B41FA5}">
                      <a16:colId xmlns:a16="http://schemas.microsoft.com/office/drawing/2014/main" val="2289591168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2974256243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3726370622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829306251"/>
                    </a:ext>
                  </a:extLst>
                </a:gridCol>
                <a:gridCol w="1008175">
                  <a:extLst>
                    <a:ext uri="{9D8B030D-6E8A-4147-A177-3AD203B41FA5}">
                      <a16:colId xmlns:a16="http://schemas.microsoft.com/office/drawing/2014/main" val="1748015548"/>
                    </a:ext>
                  </a:extLst>
                </a:gridCol>
              </a:tblGrid>
              <a:tr h="2036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 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Precision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Recall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F1-Score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Support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4716207"/>
                  </a:ext>
                </a:extLst>
              </a:tr>
              <a:tr h="20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Negative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      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0.00      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28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0028325"/>
                  </a:ext>
                </a:extLst>
              </a:tr>
              <a:tr h="20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Neutral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038989"/>
                  </a:ext>
                </a:extLst>
              </a:tr>
              <a:tr h="20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Positive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1.00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0.70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52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3702294"/>
                  </a:ext>
                </a:extLst>
              </a:tr>
              <a:tr h="20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Accuracy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 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485826"/>
                  </a:ext>
                </a:extLst>
              </a:tr>
              <a:tr h="2037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Macro Average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0.18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0.33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0.23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96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484833"/>
                  </a:ext>
                </a:extLst>
              </a:tr>
              <a:tr h="382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Weighted Average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0.29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>
                          <a:effectLst/>
                        </a:rPr>
                        <a:t>0.54</a:t>
                      </a:r>
                      <a:endParaRPr lang="en-CA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0.38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CA" sz="1200" kern="100" dirty="0">
                          <a:effectLst/>
                        </a:rPr>
                        <a:t>96</a:t>
                      </a:r>
                      <a:endParaRPr lang="en-CA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5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3219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08FA-1512-B56C-4265-65076E5EB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4A33C-DFDF-C9B9-2AAE-0FF16901B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emotional classes to Negative/Neutral/Positive over the 5 classes improved predictions</a:t>
            </a:r>
          </a:p>
          <a:p>
            <a:r>
              <a:rPr lang="en-US" dirty="0"/>
              <a:t>Emotion and events are important factors of mood</a:t>
            </a:r>
          </a:p>
          <a:p>
            <a:r>
              <a:rPr lang="en-US" dirty="0"/>
              <a:t>More context, more better</a:t>
            </a:r>
          </a:p>
        </p:txBody>
      </p:sp>
    </p:spTree>
    <p:extLst>
      <p:ext uri="{BB962C8B-B14F-4D97-AF65-F5344CB8AC3E}">
        <p14:creationId xmlns:p14="http://schemas.microsoft.com/office/powerpoint/2010/main" val="27424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0E9F-87F7-33D3-36B4-0D9BB6FB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41815-F4C9-E946-9EED-856A9ED8C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real data to get real world feedback</a:t>
            </a:r>
          </a:p>
          <a:p>
            <a:r>
              <a:rPr lang="en-US" dirty="0"/>
              <a:t>Moods are subjective</a:t>
            </a:r>
          </a:p>
          <a:p>
            <a:r>
              <a:rPr lang="en-US" dirty="0"/>
              <a:t>Overfitting is easy to accomplish as neural networks get more complex</a:t>
            </a:r>
          </a:p>
        </p:txBody>
      </p:sp>
    </p:spTree>
    <p:extLst>
      <p:ext uri="{BB962C8B-B14F-4D97-AF65-F5344CB8AC3E}">
        <p14:creationId xmlns:p14="http://schemas.microsoft.com/office/powerpoint/2010/main" val="1108317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67</TotalTime>
  <Words>589</Words>
  <Application>Microsoft Macintosh PowerPoint</Application>
  <PresentationFormat>Widescreen</PresentationFormat>
  <Paragraphs>217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Tw Cen MT</vt:lpstr>
      <vt:lpstr>Circuit</vt:lpstr>
      <vt:lpstr>Oasis Journal Discovering Relationships via Exploratory Analysis of Mood and Sleep using LLMs and Statistical Models (DREAMS (LLMs)) </vt:lpstr>
      <vt:lpstr>Introduction</vt:lpstr>
      <vt:lpstr>Problem Statement</vt:lpstr>
      <vt:lpstr>Data Overview</vt:lpstr>
      <vt:lpstr>Methodology</vt:lpstr>
      <vt:lpstr>Results</vt:lpstr>
      <vt:lpstr>Neural Network vs simple Neural Network</vt:lpstr>
      <vt:lpstr>Key Findings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Darian Hamel</dc:creator>
  <cp:lastModifiedBy>Darian Hamel</cp:lastModifiedBy>
  <cp:revision>3</cp:revision>
  <dcterms:created xsi:type="dcterms:W3CDTF">2025-08-13T18:05:05Z</dcterms:created>
  <dcterms:modified xsi:type="dcterms:W3CDTF">2025-08-15T22:38:38Z</dcterms:modified>
</cp:coreProperties>
</file>