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27" r:id="rId2"/>
    <p:sldId id="282" r:id="rId3"/>
    <p:sldId id="286" r:id="rId4"/>
    <p:sldId id="325" r:id="rId5"/>
    <p:sldId id="289" r:id="rId6"/>
    <p:sldId id="319" r:id="rId7"/>
    <p:sldId id="32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4E6D6-00D0-4221-BCB0-223727F4B16F}" type="datetimeFigureOut">
              <a:rPr lang="en-US" smtClean="0"/>
              <a:t>02/04/2025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1A7AE-E683-4634-B8DB-040ABDB9C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19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logo_couv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6000" y="1990800"/>
            <a:ext cx="9600000" cy="2880000"/>
          </a:xfrm>
          <a:prstGeom prst="rect">
            <a:avLst/>
          </a:prstGeom>
        </p:spPr>
      </p:pic>
      <p:pic>
        <p:nvPicPr>
          <p:cNvPr id="3" name="Image 14" descr="logo_couv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96000" y="1990800"/>
            <a:ext cx="96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8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4468800" y="1098000"/>
            <a:ext cx="7483200" cy="3564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300"/>
              </a:spcAft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400"/>
              </a:spcBef>
              <a:spcAft>
                <a:spcPts val="0"/>
              </a:spcAft>
              <a:buFont typeface="Arial" pitchFamily="34" charset="0"/>
              <a:buNone/>
              <a:defRPr sz="260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25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SzPct val="80000"/>
              <a:buNone/>
              <a:defRPr sz="1750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5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969600" y="1098000"/>
            <a:ext cx="3432000" cy="3564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7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970251" y="764704"/>
            <a:ext cx="10982400" cy="540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300"/>
              </a:spcAft>
              <a:buSzPct val="80000"/>
              <a:defRPr/>
            </a:lvl4pPr>
            <a:lvl5pPr>
              <a:spcAft>
                <a:spcPts val="3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18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impor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ESRF COLOUR PALETTE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2334965" y="1016733"/>
            <a:ext cx="8561569" cy="4780955"/>
            <a:chOff x="977503" y="761588"/>
            <a:chExt cx="6421177" cy="4780955"/>
          </a:xfrm>
        </p:grpSpPr>
        <p:sp>
          <p:nvSpPr>
            <p:cNvPr id="6" name="Oval 5"/>
            <p:cNvSpPr/>
            <p:nvPr/>
          </p:nvSpPr>
          <p:spPr>
            <a:xfrm>
              <a:off x="2803893" y="1812730"/>
              <a:ext cx="2628292" cy="262829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7" name="Oval 6"/>
            <p:cNvSpPr/>
            <p:nvPr/>
          </p:nvSpPr>
          <p:spPr>
            <a:xfrm>
              <a:off x="4175956" y="1016392"/>
              <a:ext cx="576404" cy="576404"/>
            </a:xfrm>
            <a:prstGeom prst="ellipse">
              <a:avLst/>
            </a:prstGeom>
            <a:solidFill>
              <a:srgbClr val="ED77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8" name="Oval 7"/>
            <p:cNvSpPr/>
            <p:nvPr/>
          </p:nvSpPr>
          <p:spPr>
            <a:xfrm>
              <a:off x="5003708" y="1393465"/>
              <a:ext cx="576404" cy="576404"/>
            </a:xfrm>
            <a:prstGeom prst="ellipse">
              <a:avLst/>
            </a:prstGeom>
            <a:solidFill>
              <a:srgbClr val="F4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9" name="Oval 8"/>
            <p:cNvSpPr/>
            <p:nvPr/>
          </p:nvSpPr>
          <p:spPr>
            <a:xfrm>
              <a:off x="5507764" y="1980062"/>
              <a:ext cx="576404" cy="576404"/>
            </a:xfrm>
            <a:prstGeom prst="ellipse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5688124" y="2740535"/>
              <a:ext cx="576404" cy="576404"/>
            </a:xfrm>
            <a:prstGeom prst="ellipse">
              <a:avLst/>
            </a:prstGeom>
            <a:solidFill>
              <a:srgbClr val="51A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Oval 10"/>
            <p:cNvSpPr/>
            <p:nvPr/>
          </p:nvSpPr>
          <p:spPr>
            <a:xfrm>
              <a:off x="5580282" y="3501008"/>
              <a:ext cx="576404" cy="576404"/>
            </a:xfrm>
            <a:prstGeom prst="ellipse">
              <a:avLst/>
            </a:prstGeom>
            <a:solidFill>
              <a:srgbClr val="009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l 11"/>
            <p:cNvSpPr/>
            <p:nvPr/>
          </p:nvSpPr>
          <p:spPr>
            <a:xfrm>
              <a:off x="5148064" y="4169035"/>
              <a:ext cx="576404" cy="576404"/>
            </a:xfrm>
            <a:prstGeom prst="ellipse">
              <a:avLst/>
            </a:prstGeom>
            <a:solidFill>
              <a:srgbClr val="AF00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l 12"/>
            <p:cNvSpPr/>
            <p:nvPr/>
          </p:nvSpPr>
          <p:spPr>
            <a:xfrm>
              <a:off x="2367594" y="1709154"/>
              <a:ext cx="576404" cy="576404"/>
            </a:xfrm>
            <a:prstGeom prst="ellipse">
              <a:avLst/>
            </a:prstGeom>
            <a:solidFill>
              <a:srgbClr val="132577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4" name="Oval 13"/>
            <p:cNvSpPr/>
            <p:nvPr/>
          </p:nvSpPr>
          <p:spPr>
            <a:xfrm>
              <a:off x="2079392" y="2433493"/>
              <a:ext cx="576404" cy="576404"/>
            </a:xfrm>
            <a:prstGeom prst="ellipse">
              <a:avLst/>
            </a:prstGeom>
            <a:solidFill>
              <a:srgbClr val="13257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3491370" y="4689140"/>
              <a:ext cx="576404" cy="576404"/>
            </a:xfrm>
            <a:prstGeom prst="ellipse">
              <a:avLst/>
            </a:prstGeom>
            <a:solidFill>
              <a:srgbClr val="B7B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Oval 15"/>
            <p:cNvSpPr/>
            <p:nvPr/>
          </p:nvSpPr>
          <p:spPr>
            <a:xfrm>
              <a:off x="2706262" y="4329100"/>
              <a:ext cx="576404" cy="576404"/>
            </a:xfrm>
            <a:prstGeom prst="ellipse">
              <a:avLst/>
            </a:prstGeom>
            <a:solidFill>
              <a:srgbClr val="D1D2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13415" y="3746995"/>
              <a:ext cx="576404" cy="576404"/>
            </a:xfrm>
            <a:prstGeom prst="ellipse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5461" y="3053707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R019G037B119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39537" y="761588"/>
              <a:ext cx="1260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R237G119B003</a:t>
              </a:r>
              <a:endParaRPr lang="en-GB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73712" y="116293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R244G163B000</a:t>
              </a:r>
              <a:endParaRPr lang="en-GB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95966" y="1756869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R255G221B000</a:t>
              </a:r>
              <a:endParaRPr lang="en-GB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84168" y="2570541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R081G160B038</a:t>
              </a:r>
              <a:endParaRPr lang="en-GB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84168" y="3409385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R000G152B212</a:t>
              </a:r>
              <a:endParaRPr lang="en-GB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7172" y="4159448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R175G000B124</a:t>
              </a:r>
              <a:endParaRPr lang="en-GB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12568" y="1497250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75%</a:t>
              </a:r>
              <a:endParaRPr lang="en-GB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77503" y="227946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ESRF </a:t>
              </a:r>
              <a:r>
                <a:rPr lang="fr-FR" sz="1200" dirty="0" err="1"/>
                <a:t>blue</a:t>
              </a:r>
              <a:r>
                <a:rPr lang="fr-FR" sz="1200" dirty="0"/>
                <a:t> 50%</a:t>
              </a:r>
              <a:endParaRPr lang="en-GB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8263" y="5265544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R183G185B186</a:t>
              </a:r>
              <a:endParaRPr lang="en-GB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968154" y="4899336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R209G210B212</a:t>
              </a:r>
              <a:endParaRPr lang="en-GB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38010" y="4311927"/>
              <a:ext cx="13145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R244G244B244</a:t>
              </a:r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721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A0DD-F8C0-4127-BBCF-4D61AC97DF11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DA03-972C-4F4D-B379-BE757BF2CD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logo_text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969600" y="126000"/>
            <a:ext cx="10982400" cy="49680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0" rtlCol="0" anchor="ctr" anchorCtr="0">
            <a:noAutofit/>
          </a:bodyPr>
          <a:lstStyle/>
          <a:p>
            <a:r>
              <a:rPr lang="fr-FR" dirty="0"/>
              <a:t>CLICK TO MODIFY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969600" y="764704"/>
            <a:ext cx="109824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dirty="0"/>
              <a:t>Click to </a:t>
            </a:r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attributes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 err="1"/>
              <a:t>Fourth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959429" y="6483350"/>
            <a:ext cx="8160000" cy="21248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l </a:t>
            </a:r>
            <a:r>
              <a:rPr lang="en-US" dirty="0" err="1"/>
              <a:t>Titre</a:t>
            </a:r>
            <a:r>
              <a:rPr lang="en-US" dirty="0"/>
              <a:t> de la presentation l Date de la presentation l Auteur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39350" y="6483438"/>
            <a:ext cx="551412" cy="2124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8" descr="logo_texte.jp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552000" y="6210000"/>
            <a:ext cx="2634592" cy="64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40000" y="126000"/>
            <a:ext cx="662400" cy="49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9831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16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Font typeface="Arial" pitchFamily="34" charset="0"/>
        <a:buNone/>
        <a:defRPr sz="1800" b="1" kern="1200" baseline="0">
          <a:solidFill>
            <a:schemeClr val="accent6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500"/>
        </a:spcAft>
        <a:buFont typeface="Arial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5000"/>
        </a:lnSpc>
        <a:spcBef>
          <a:spcPts val="0"/>
        </a:spcBef>
        <a:spcAft>
          <a:spcPts val="500"/>
        </a:spcAft>
        <a:buFont typeface="Arial" pitchFamily="34" charset="0"/>
        <a:buNone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57188" indent="-174625" algn="l" defTabSz="914400" rtl="0" eaLnBrk="1" latinLnBrk="0" hangingPunct="1">
        <a:lnSpc>
          <a:spcPct val="110000"/>
        </a:lnSpc>
        <a:spcBef>
          <a:spcPts val="0"/>
        </a:spcBef>
        <a:spcAft>
          <a:spcPts val="400"/>
        </a:spcAft>
        <a:buClr>
          <a:schemeClr val="accent6"/>
        </a:buClr>
        <a:buFont typeface="Wingdings" pitchFamily="2" charset="2"/>
        <a:buChar char="l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62050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ITCOfficinaSans LT Book" pitchFamily="2" charset="0"/>
        <a:buChar char="&gt;"/>
        <a:defRPr sz="12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>
          <p15:clr>
            <a:srgbClr val="F26B43"/>
          </p15:clr>
        </p15:guide>
        <p15:guide id="2" pos="113">
          <p15:clr>
            <a:srgbClr val="F26B43"/>
          </p15:clr>
        </p15:guide>
        <p15:guide id="3" orient="horz" pos="482">
          <p15:clr>
            <a:srgbClr val="F26B43"/>
          </p15:clr>
        </p15:guide>
        <p15:guide id="4" pos="453">
          <p15:clr>
            <a:srgbClr val="F26B43"/>
          </p15:clr>
        </p15:guide>
        <p15:guide id="5" pos="56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00967" y="1750466"/>
            <a:ext cx="3888181" cy="1200576"/>
            <a:chOff x="1536862" y="1016539"/>
            <a:chExt cx="3888181" cy="1200576"/>
          </a:xfrm>
        </p:grpSpPr>
        <p:sp>
          <p:nvSpPr>
            <p:cNvPr id="66" name="Cube 29"/>
            <p:cNvSpPr/>
            <p:nvPr/>
          </p:nvSpPr>
          <p:spPr>
            <a:xfrm>
              <a:off x="4233473" y="1732048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Cube 29"/>
            <p:cNvSpPr/>
            <p:nvPr/>
          </p:nvSpPr>
          <p:spPr>
            <a:xfrm>
              <a:off x="4267972" y="1573087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Cube 7"/>
            <p:cNvSpPr/>
            <p:nvPr/>
          </p:nvSpPr>
          <p:spPr>
            <a:xfrm rot="19705693">
              <a:off x="3482443" y="1637287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Cube 8"/>
            <p:cNvSpPr/>
            <p:nvPr/>
          </p:nvSpPr>
          <p:spPr>
            <a:xfrm rot="20838084">
              <a:off x="4735273" y="1709303"/>
              <a:ext cx="409168" cy="117684"/>
            </a:xfrm>
            <a:prstGeom prst="cube">
              <a:avLst>
                <a:gd name="adj" fmla="val 66159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upo 12"/>
            <p:cNvGrpSpPr/>
            <p:nvPr/>
          </p:nvGrpSpPr>
          <p:grpSpPr>
            <a:xfrm>
              <a:off x="2003788" y="1623051"/>
              <a:ext cx="478522" cy="113267"/>
              <a:chOff x="286423" y="1753548"/>
              <a:chExt cx="1470437" cy="290218"/>
            </a:xfrm>
          </p:grpSpPr>
          <p:sp>
            <p:nvSpPr>
              <p:cNvPr id="5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Cube 27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Cube 28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upo 13"/>
            <p:cNvGrpSpPr/>
            <p:nvPr/>
          </p:nvGrpSpPr>
          <p:grpSpPr>
            <a:xfrm>
              <a:off x="2005178" y="1768263"/>
              <a:ext cx="489773" cy="121787"/>
              <a:chOff x="286423" y="1753548"/>
              <a:chExt cx="1470437" cy="290218"/>
            </a:xfrm>
          </p:grpSpPr>
          <p:sp>
            <p:nvSpPr>
              <p:cNvPr id="4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 flipV="1">
              <a:off x="2185396" y="1750594"/>
              <a:ext cx="2061753" cy="1579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7"/>
            <p:cNvSpPr/>
            <p:nvPr/>
          </p:nvSpPr>
          <p:spPr>
            <a:xfrm>
              <a:off x="1536862" y="1358070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V="1">
              <a:off x="4890253" y="1647465"/>
              <a:ext cx="266622" cy="10340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ube 32"/>
            <p:cNvSpPr/>
            <p:nvPr/>
          </p:nvSpPr>
          <p:spPr>
            <a:xfrm rot="19705693">
              <a:off x="3129930" y="1637288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ángulo 17"/>
            <p:cNvSpPr/>
            <p:nvPr/>
          </p:nvSpPr>
          <p:spPr>
            <a:xfrm>
              <a:off x="3072350" y="1358070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DWM</a:t>
              </a:r>
            </a:p>
          </p:txBody>
        </p:sp>
        <p:sp>
          <p:nvSpPr>
            <p:cNvPr id="35" name="Rectángulo 17"/>
            <p:cNvSpPr/>
            <p:nvPr/>
          </p:nvSpPr>
          <p:spPr>
            <a:xfrm>
              <a:off x="4879701" y="1156072"/>
              <a:ext cx="5453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DCM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4233945" y="1753139"/>
              <a:ext cx="651805" cy="985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be 42"/>
            <p:cNvSpPr/>
            <p:nvPr/>
          </p:nvSpPr>
          <p:spPr>
            <a:xfrm rot="20838084">
              <a:off x="4995169" y="1561984"/>
              <a:ext cx="409168" cy="117684"/>
            </a:xfrm>
            <a:prstGeom prst="cube">
              <a:avLst>
                <a:gd name="adj" fmla="val 66159"/>
              </a:avLst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ángulo 17"/>
            <p:cNvSpPr/>
            <p:nvPr/>
          </p:nvSpPr>
          <p:spPr>
            <a:xfrm>
              <a:off x="3870595" y="1016539"/>
              <a:ext cx="9455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Secondary</a:t>
              </a:r>
            </a:p>
            <a:p>
              <a:pPr algn="ctr"/>
              <a:r>
                <a:rPr lang="en-US" sz="1400" dirty="0"/>
                <a:t>Slits</a:t>
              </a:r>
            </a:p>
          </p:txBody>
        </p:sp>
        <p:sp>
          <p:nvSpPr>
            <p:cNvPr id="74" name="Rectángulo 17"/>
            <p:cNvSpPr/>
            <p:nvPr/>
          </p:nvSpPr>
          <p:spPr>
            <a:xfrm>
              <a:off x="4725862" y="1909338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35 m</a:t>
              </a:r>
            </a:p>
          </p:txBody>
        </p:sp>
        <p:sp>
          <p:nvSpPr>
            <p:cNvPr id="67" name="Cube 22"/>
            <p:cNvSpPr/>
            <p:nvPr/>
          </p:nvSpPr>
          <p:spPr>
            <a:xfrm>
              <a:off x="4186463" y="1661189"/>
              <a:ext cx="104698" cy="24521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Cube 29"/>
            <p:cNvSpPr/>
            <p:nvPr/>
          </p:nvSpPr>
          <p:spPr>
            <a:xfrm>
              <a:off x="4219459" y="1492989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ángulo 17"/>
            <p:cNvSpPr/>
            <p:nvPr/>
          </p:nvSpPr>
          <p:spPr>
            <a:xfrm>
              <a:off x="3127249" y="1906403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30 m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ID16B</a:t>
            </a:r>
          </a:p>
        </p:txBody>
      </p:sp>
    </p:spTree>
    <p:extLst>
      <p:ext uri="{BB962C8B-B14F-4D97-AF65-F5344CB8AC3E}">
        <p14:creationId xmlns:p14="http://schemas.microsoft.com/office/powerpoint/2010/main" val="22169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77" y="2054135"/>
            <a:ext cx="451951" cy="887632"/>
          </a:xfrm>
          <a:prstGeom prst="rect">
            <a:avLst/>
          </a:prstGeom>
        </p:spPr>
      </p:pic>
      <p:sp>
        <p:nvSpPr>
          <p:cNvPr id="113" name="Cube 29"/>
          <p:cNvSpPr/>
          <p:nvPr/>
        </p:nvSpPr>
        <p:spPr>
          <a:xfrm rot="16200000">
            <a:off x="4073038" y="3949794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278">
            <a:off x="5394203" y="3479695"/>
            <a:ext cx="1389592" cy="436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Layout ID09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noProof="0"/>
              <a:t>ID09-Toroidal mirror l Juan Reyes-Herrera</a:t>
            </a:r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444187" y="5232254"/>
            <a:ext cx="1148258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 err="1"/>
              <a:t>Configs</a:t>
            </a:r>
            <a:r>
              <a:rPr lang="en-US" sz="1680" dirty="0"/>
              <a:t>: 19.905 keV, Toroidal mirror: </a:t>
            </a:r>
            <a:r>
              <a:rPr lang="en-US" sz="1680" dirty="0" err="1"/>
              <a:t>Pd</a:t>
            </a:r>
            <a:r>
              <a:rPr lang="en-US" sz="1680" dirty="0"/>
              <a:t>, 2.489 mrad &amp; 2.989 mrad, Sagittal radius: 46.07 mm, Meridional radius: 14 km </a:t>
            </a:r>
            <a:endParaRPr lang="en-GB" sz="1680" dirty="0"/>
          </a:p>
        </p:txBody>
      </p:sp>
      <p:grpSp>
        <p:nvGrpSpPr>
          <p:cNvPr id="10" name="Group 6"/>
          <p:cNvGrpSpPr/>
          <p:nvPr/>
        </p:nvGrpSpPr>
        <p:grpSpPr>
          <a:xfrm rot="10800000">
            <a:off x="1980177" y="3629366"/>
            <a:ext cx="557414" cy="348260"/>
            <a:chOff x="1535485" y="1771014"/>
            <a:chExt cx="464512" cy="290217"/>
          </a:xfrm>
        </p:grpSpPr>
        <p:sp>
          <p:nvSpPr>
            <p:cNvPr id="11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2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3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29" name="Straight Arrow Connector 24"/>
          <p:cNvCxnSpPr/>
          <p:nvPr/>
        </p:nvCxnSpPr>
        <p:spPr>
          <a:xfrm flipV="1">
            <a:off x="5999695" y="2532525"/>
            <a:ext cx="3466279" cy="112660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/>
          <p:cNvSpPr txBox="1"/>
          <p:nvPr/>
        </p:nvSpPr>
        <p:spPr>
          <a:xfrm>
            <a:off x="5117711" y="2959400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Toroidal mirror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8943535" y="313497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55.84 m</a:t>
            </a:r>
          </a:p>
        </p:txBody>
      </p:sp>
      <p:sp>
        <p:nvSpPr>
          <p:cNvPr id="55" name="TextBox 14"/>
          <p:cNvSpPr txBox="1"/>
          <p:nvPr/>
        </p:nvSpPr>
        <p:spPr>
          <a:xfrm>
            <a:off x="5784318" y="395781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44.54 m</a:t>
            </a:r>
          </a:p>
        </p:txBody>
      </p:sp>
      <p:sp>
        <p:nvSpPr>
          <p:cNvPr id="59" name="Cube 29"/>
          <p:cNvSpPr/>
          <p:nvPr/>
        </p:nvSpPr>
        <p:spPr>
          <a:xfrm rot="16200000">
            <a:off x="3971092" y="361003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60" name="TextBox 14"/>
          <p:cNvSpPr txBox="1"/>
          <p:nvPr/>
        </p:nvSpPr>
        <p:spPr>
          <a:xfrm>
            <a:off x="1314154" y="3161785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HPI27</a:t>
            </a:r>
          </a:p>
        </p:txBody>
      </p:sp>
      <p:sp>
        <p:nvSpPr>
          <p:cNvPr id="62" name="TextBox 14"/>
          <p:cNvSpPr txBox="1"/>
          <p:nvPr/>
        </p:nvSpPr>
        <p:spPr>
          <a:xfrm>
            <a:off x="2820813" y="4274018"/>
            <a:ext cx="30765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27.066 m</a:t>
            </a:r>
          </a:p>
          <a:p>
            <a:pPr algn="ctr"/>
            <a:r>
              <a:rPr lang="en-US" sz="1680" dirty="0"/>
              <a:t>H - 1.0 mm x V - 1.0 mm</a:t>
            </a:r>
          </a:p>
        </p:txBody>
      </p:sp>
      <p:sp>
        <p:nvSpPr>
          <p:cNvPr id="71" name="TextBox 14"/>
          <p:cNvSpPr txBox="1"/>
          <p:nvPr/>
        </p:nvSpPr>
        <p:spPr>
          <a:xfrm>
            <a:off x="1590451" y="4331079"/>
            <a:ext cx="130531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Source</a:t>
            </a:r>
          </a:p>
          <a:p>
            <a:pPr algn="ctr"/>
            <a:r>
              <a:rPr lang="en-US" sz="1680" dirty="0"/>
              <a:t>0 m</a:t>
            </a:r>
          </a:p>
        </p:txBody>
      </p:sp>
      <p:sp>
        <p:nvSpPr>
          <p:cNvPr id="78" name="TextBox 14"/>
          <p:cNvSpPr txBox="1"/>
          <p:nvPr/>
        </p:nvSpPr>
        <p:spPr>
          <a:xfrm>
            <a:off x="3291472" y="3037267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Primary slits</a:t>
            </a:r>
          </a:p>
        </p:txBody>
      </p:sp>
      <p:cxnSp>
        <p:nvCxnSpPr>
          <p:cNvPr id="101" name="Straight Connector 67"/>
          <p:cNvCxnSpPr/>
          <p:nvPr/>
        </p:nvCxnSpPr>
        <p:spPr>
          <a:xfrm>
            <a:off x="3643945" y="1811002"/>
            <a:ext cx="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4"/>
          <p:cNvCxnSpPr/>
          <p:nvPr/>
        </p:nvCxnSpPr>
        <p:spPr>
          <a:xfrm flipV="1">
            <a:off x="5902428" y="2485735"/>
            <a:ext cx="3563048" cy="117339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4"/>
          <p:cNvCxnSpPr/>
          <p:nvPr/>
        </p:nvCxnSpPr>
        <p:spPr>
          <a:xfrm flipV="1">
            <a:off x="6310284" y="2570837"/>
            <a:ext cx="3225349" cy="10581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0800000">
            <a:off x="1973944" y="4009003"/>
            <a:ext cx="557414" cy="348260"/>
            <a:chOff x="1527197" y="2101336"/>
            <a:chExt cx="464512" cy="290217"/>
          </a:xfrm>
        </p:grpSpPr>
        <p:sp>
          <p:nvSpPr>
            <p:cNvPr id="16" name="Cube 15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30" name="Straight Arrow Connector 24"/>
          <p:cNvCxnSpPr>
            <a:stCxn id="12" idx="0"/>
          </p:cNvCxnSpPr>
          <p:nvPr/>
        </p:nvCxnSpPr>
        <p:spPr>
          <a:xfrm flipV="1">
            <a:off x="2243107" y="3655852"/>
            <a:ext cx="3766484" cy="32093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4"/>
          <p:cNvCxnSpPr/>
          <p:nvPr/>
        </p:nvCxnSpPr>
        <p:spPr>
          <a:xfrm flipV="1">
            <a:off x="2257402" y="3584192"/>
            <a:ext cx="4203398" cy="43090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"/>
          <p:cNvCxnSpPr/>
          <p:nvPr/>
        </p:nvCxnSpPr>
        <p:spPr>
          <a:xfrm flipV="1">
            <a:off x="2231722" y="3726623"/>
            <a:ext cx="3371198" cy="26608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be 29"/>
          <p:cNvSpPr/>
          <p:nvPr/>
        </p:nvSpPr>
        <p:spPr>
          <a:xfrm rot="16200000">
            <a:off x="4175905" y="3819408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14" name="Cube 29"/>
          <p:cNvSpPr/>
          <p:nvPr/>
        </p:nvSpPr>
        <p:spPr>
          <a:xfrm rot="16200000">
            <a:off x="4085436" y="350626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38" name="TextBox 14"/>
          <p:cNvSpPr txBox="1"/>
          <p:nvPr/>
        </p:nvSpPr>
        <p:spPr>
          <a:xfrm>
            <a:off x="8662355" y="1450311"/>
            <a:ext cx="18676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Screen</a:t>
            </a:r>
          </a:p>
          <a:p>
            <a:pPr algn="ctr"/>
            <a:r>
              <a:rPr lang="en-US" sz="1680" dirty="0" err="1"/>
              <a:t>xeye</a:t>
            </a:r>
            <a:endParaRPr lang="en-US" sz="1680" dirty="0"/>
          </a:p>
        </p:txBody>
      </p:sp>
    </p:spTree>
    <p:extLst>
      <p:ext uri="{BB962C8B-B14F-4D97-AF65-F5344CB8AC3E}">
        <p14:creationId xmlns:p14="http://schemas.microsoft.com/office/powerpoint/2010/main" val="17407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be 34">
            <a:extLst>
              <a:ext uri="{FF2B5EF4-FFF2-40B4-BE49-F238E27FC236}">
                <a16:creationId xmlns:a16="http://schemas.microsoft.com/office/drawing/2014/main" id="{15562322-C930-4965-B69A-1646CCE7C237}"/>
              </a:ext>
            </a:extLst>
          </p:cNvPr>
          <p:cNvSpPr/>
          <p:nvPr/>
        </p:nvSpPr>
        <p:spPr>
          <a:xfrm rot="20838084">
            <a:off x="4958952" y="3690112"/>
            <a:ext cx="718721" cy="201916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pic>
        <p:nvPicPr>
          <p:cNvPr id="137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977" y="2054135"/>
            <a:ext cx="451951" cy="887632"/>
          </a:xfrm>
          <a:prstGeom prst="rect">
            <a:avLst/>
          </a:prstGeom>
        </p:spPr>
      </p:pic>
      <p:sp>
        <p:nvSpPr>
          <p:cNvPr id="113" name="Cube 29"/>
          <p:cNvSpPr/>
          <p:nvPr/>
        </p:nvSpPr>
        <p:spPr>
          <a:xfrm rot="16200000">
            <a:off x="4073038" y="3949794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4520">
            <a:off x="6536378" y="3220188"/>
            <a:ext cx="1389592" cy="436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Layout – ID09	</a:t>
            </a: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s-ES" noProof="0"/>
              <a:t>ID09-Toroidal mirror l Juan Reyes-Herrera</a:t>
            </a:r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444187" y="5232254"/>
            <a:ext cx="1148258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0" dirty="0" err="1"/>
              <a:t>Configs</a:t>
            </a:r>
            <a:r>
              <a:rPr lang="en-US" sz="1680" dirty="0"/>
              <a:t>: 19.905 keV, Toroidal mirror: </a:t>
            </a:r>
            <a:r>
              <a:rPr lang="en-US" sz="1680" dirty="0" err="1"/>
              <a:t>Pd</a:t>
            </a:r>
            <a:r>
              <a:rPr lang="en-US" sz="1680" dirty="0"/>
              <a:t>, 2.489 mrad &amp; 2.989 mrad, Sagittal radius: 46.07 mm, Meridional radius: 14 km </a:t>
            </a:r>
            <a:endParaRPr lang="en-GB" sz="1680" dirty="0"/>
          </a:p>
        </p:txBody>
      </p:sp>
      <p:grpSp>
        <p:nvGrpSpPr>
          <p:cNvPr id="10" name="Group 6"/>
          <p:cNvGrpSpPr/>
          <p:nvPr/>
        </p:nvGrpSpPr>
        <p:grpSpPr>
          <a:xfrm rot="10800000">
            <a:off x="1980177" y="3629366"/>
            <a:ext cx="557414" cy="348260"/>
            <a:chOff x="1535485" y="1771014"/>
            <a:chExt cx="464512" cy="290217"/>
          </a:xfrm>
        </p:grpSpPr>
        <p:sp>
          <p:nvSpPr>
            <p:cNvPr id="11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2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3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29" name="Straight Arrow Connector 24"/>
          <p:cNvCxnSpPr/>
          <p:nvPr/>
        </p:nvCxnSpPr>
        <p:spPr>
          <a:xfrm flipV="1">
            <a:off x="7117296" y="2532526"/>
            <a:ext cx="2348678" cy="88257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4"/>
          <p:cNvSpPr txBox="1"/>
          <p:nvPr/>
        </p:nvSpPr>
        <p:spPr>
          <a:xfrm>
            <a:off x="5928068" y="2704291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Toroidal mirror</a:t>
            </a:r>
          </a:p>
        </p:txBody>
      </p:sp>
      <p:sp>
        <p:nvSpPr>
          <p:cNvPr id="34" name="TextBox 14"/>
          <p:cNvSpPr txBox="1"/>
          <p:nvPr/>
        </p:nvSpPr>
        <p:spPr>
          <a:xfrm>
            <a:off x="8943535" y="3134975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55.84 m</a:t>
            </a:r>
          </a:p>
        </p:txBody>
      </p:sp>
      <p:sp>
        <p:nvSpPr>
          <p:cNvPr id="55" name="TextBox 14"/>
          <p:cNvSpPr txBox="1"/>
          <p:nvPr/>
        </p:nvSpPr>
        <p:spPr>
          <a:xfrm>
            <a:off x="6913643" y="3618093"/>
            <a:ext cx="130531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44.54 m</a:t>
            </a:r>
          </a:p>
        </p:txBody>
      </p:sp>
      <p:sp>
        <p:nvSpPr>
          <p:cNvPr id="59" name="Cube 29"/>
          <p:cNvSpPr/>
          <p:nvPr/>
        </p:nvSpPr>
        <p:spPr>
          <a:xfrm rot="16200000">
            <a:off x="3971092" y="361003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60" name="TextBox 14"/>
          <p:cNvSpPr txBox="1"/>
          <p:nvPr/>
        </p:nvSpPr>
        <p:spPr>
          <a:xfrm>
            <a:off x="1314154" y="3161785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IVU17</a:t>
            </a:r>
          </a:p>
        </p:txBody>
      </p:sp>
      <p:sp>
        <p:nvSpPr>
          <p:cNvPr id="62" name="TextBox 14"/>
          <p:cNvSpPr txBox="1"/>
          <p:nvPr/>
        </p:nvSpPr>
        <p:spPr>
          <a:xfrm>
            <a:off x="3463039" y="4299952"/>
            <a:ext cx="16604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27.066 m</a:t>
            </a:r>
          </a:p>
        </p:txBody>
      </p:sp>
      <p:sp>
        <p:nvSpPr>
          <p:cNvPr id="71" name="TextBox 14"/>
          <p:cNvSpPr txBox="1"/>
          <p:nvPr/>
        </p:nvSpPr>
        <p:spPr>
          <a:xfrm>
            <a:off x="1590451" y="4331079"/>
            <a:ext cx="1305310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Source</a:t>
            </a:r>
          </a:p>
          <a:p>
            <a:pPr algn="ctr"/>
            <a:r>
              <a:rPr lang="en-US" sz="1680" dirty="0"/>
              <a:t>0 m</a:t>
            </a:r>
          </a:p>
        </p:txBody>
      </p:sp>
      <p:sp>
        <p:nvSpPr>
          <p:cNvPr id="78" name="TextBox 14"/>
          <p:cNvSpPr txBox="1"/>
          <p:nvPr/>
        </p:nvSpPr>
        <p:spPr>
          <a:xfrm>
            <a:off x="3291472" y="3037267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Primary slits</a:t>
            </a:r>
          </a:p>
        </p:txBody>
      </p:sp>
      <p:cxnSp>
        <p:nvCxnSpPr>
          <p:cNvPr id="101" name="Straight Connector 67"/>
          <p:cNvCxnSpPr/>
          <p:nvPr/>
        </p:nvCxnSpPr>
        <p:spPr>
          <a:xfrm>
            <a:off x="3643945" y="1811002"/>
            <a:ext cx="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24"/>
          <p:cNvCxnSpPr/>
          <p:nvPr/>
        </p:nvCxnSpPr>
        <p:spPr>
          <a:xfrm flipV="1">
            <a:off x="7117296" y="2485735"/>
            <a:ext cx="2348179" cy="90435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4"/>
          <p:cNvCxnSpPr/>
          <p:nvPr/>
        </p:nvCxnSpPr>
        <p:spPr>
          <a:xfrm flipV="1">
            <a:off x="7184921" y="2528121"/>
            <a:ext cx="2307498" cy="86196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 rot="10800000">
            <a:off x="1973944" y="4009003"/>
            <a:ext cx="557414" cy="348260"/>
            <a:chOff x="1527197" y="2101336"/>
            <a:chExt cx="464512" cy="290217"/>
          </a:xfrm>
        </p:grpSpPr>
        <p:sp>
          <p:nvSpPr>
            <p:cNvPr id="16" name="Cube 15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7" name="Cube 16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  <p:sp>
          <p:nvSpPr>
            <p:cNvPr id="18" name="Cube 17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60" dirty="0"/>
            </a:p>
          </p:txBody>
        </p:sp>
      </p:grpSp>
      <p:cxnSp>
        <p:nvCxnSpPr>
          <p:cNvPr id="30" name="Straight Arrow Connector 24"/>
          <p:cNvCxnSpPr>
            <a:stCxn id="12" idx="0"/>
          </p:cNvCxnSpPr>
          <p:nvPr/>
        </p:nvCxnSpPr>
        <p:spPr>
          <a:xfrm flipV="1">
            <a:off x="2243106" y="3724776"/>
            <a:ext cx="3075208" cy="25200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24"/>
          <p:cNvCxnSpPr/>
          <p:nvPr/>
        </p:nvCxnSpPr>
        <p:spPr>
          <a:xfrm flipV="1">
            <a:off x="2257402" y="3697430"/>
            <a:ext cx="3060912" cy="31766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"/>
          <p:cNvCxnSpPr/>
          <p:nvPr/>
        </p:nvCxnSpPr>
        <p:spPr>
          <a:xfrm flipV="1">
            <a:off x="2231722" y="3765604"/>
            <a:ext cx="3086592" cy="22710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be 29"/>
          <p:cNvSpPr/>
          <p:nvPr/>
        </p:nvSpPr>
        <p:spPr>
          <a:xfrm rot="16200000">
            <a:off x="4175905" y="3819408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14" name="Cube 29"/>
          <p:cNvSpPr/>
          <p:nvPr/>
        </p:nvSpPr>
        <p:spPr>
          <a:xfrm rot="16200000">
            <a:off x="4085436" y="3506269"/>
            <a:ext cx="405072" cy="205735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 dirty="0"/>
          </a:p>
        </p:txBody>
      </p:sp>
      <p:sp>
        <p:nvSpPr>
          <p:cNvPr id="138" name="TextBox 14"/>
          <p:cNvSpPr txBox="1"/>
          <p:nvPr/>
        </p:nvSpPr>
        <p:spPr>
          <a:xfrm>
            <a:off x="8662355" y="1450311"/>
            <a:ext cx="1867672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Screen</a:t>
            </a:r>
          </a:p>
          <a:p>
            <a:pPr algn="ctr"/>
            <a:r>
              <a:rPr lang="en-US" sz="1680" dirty="0" err="1"/>
              <a:t>xeye</a:t>
            </a:r>
            <a:endParaRPr lang="en-US" sz="1680" dirty="0"/>
          </a:p>
        </p:txBody>
      </p:sp>
      <p:sp>
        <p:nvSpPr>
          <p:cNvPr id="43" name="TextBox 14"/>
          <p:cNvSpPr txBox="1"/>
          <p:nvPr/>
        </p:nvSpPr>
        <p:spPr>
          <a:xfrm>
            <a:off x="4865163" y="3007412"/>
            <a:ext cx="1867672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Monochromator</a:t>
            </a:r>
          </a:p>
        </p:txBody>
      </p:sp>
      <p:cxnSp>
        <p:nvCxnSpPr>
          <p:cNvPr id="44" name="Straight Arrow Connector 16"/>
          <p:cNvCxnSpPr/>
          <p:nvPr/>
        </p:nvCxnSpPr>
        <p:spPr>
          <a:xfrm flipV="1">
            <a:off x="5394120" y="3394453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6"/>
          <p:cNvCxnSpPr/>
          <p:nvPr/>
        </p:nvCxnSpPr>
        <p:spPr>
          <a:xfrm flipV="1">
            <a:off x="5427932" y="3428314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6"/>
          <p:cNvCxnSpPr/>
          <p:nvPr/>
        </p:nvCxnSpPr>
        <p:spPr>
          <a:xfrm flipV="1">
            <a:off x="5427931" y="3415105"/>
            <a:ext cx="1723177" cy="27715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882F7662-B86F-4ADB-8E50-CCB264E003D8}"/>
              </a:ext>
            </a:extLst>
          </p:cNvPr>
          <p:cNvSpPr/>
          <p:nvPr/>
        </p:nvSpPr>
        <p:spPr>
          <a:xfrm rot="20838084">
            <a:off x="5222044" y="3464385"/>
            <a:ext cx="782724" cy="225246"/>
          </a:xfrm>
          <a:prstGeom prst="cube">
            <a:avLst>
              <a:gd name="adj" fmla="val 66159"/>
            </a:avLst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60"/>
          </a:p>
        </p:txBody>
      </p:sp>
      <p:sp>
        <p:nvSpPr>
          <p:cNvPr id="48" name="TextBox 14"/>
          <p:cNvSpPr txBox="1"/>
          <p:nvPr/>
        </p:nvSpPr>
        <p:spPr>
          <a:xfrm>
            <a:off x="4678057" y="3948047"/>
            <a:ext cx="166049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31.4 m</a:t>
            </a:r>
          </a:p>
        </p:txBody>
      </p:sp>
    </p:spTree>
    <p:extLst>
      <p:ext uri="{BB962C8B-B14F-4D97-AF65-F5344CB8AC3E}">
        <p14:creationId xmlns:p14="http://schemas.microsoft.com/office/powerpoint/2010/main" val="10770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be 115"/>
          <p:cNvSpPr/>
          <p:nvPr/>
        </p:nvSpPr>
        <p:spPr>
          <a:xfrm rot="19705693">
            <a:off x="6613839" y="2440484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1200" y="121343"/>
            <a:ext cx="8236800" cy="534236"/>
          </a:xfrm>
        </p:spPr>
        <p:txBody>
          <a:bodyPr/>
          <a:lstStyle/>
          <a:p>
            <a:r>
              <a:rPr lang="en-US" cap="none" dirty="0"/>
              <a:t>Layout - PANOSC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Heat-load Transport PANOSC-WP5 Sprint | J. Reyes-Herrera</a:t>
            </a:r>
            <a:endParaRPr lang="fr-FR" dirty="0"/>
          </a:p>
        </p:txBody>
      </p:sp>
      <p:sp>
        <p:nvSpPr>
          <p:cNvPr id="86" name="Rectangle 85"/>
          <p:cNvSpPr/>
          <p:nvPr/>
        </p:nvSpPr>
        <p:spPr>
          <a:xfrm>
            <a:off x="4354266" y="2398062"/>
            <a:ext cx="152575" cy="2707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4392213" y="2568124"/>
            <a:ext cx="323346" cy="964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5" name="Grupo 12"/>
          <p:cNvGrpSpPr/>
          <p:nvPr/>
        </p:nvGrpSpPr>
        <p:grpSpPr>
          <a:xfrm>
            <a:off x="2455473" y="2403297"/>
            <a:ext cx="506961" cy="137059"/>
            <a:chOff x="286423" y="1753548"/>
            <a:chExt cx="1470437" cy="290218"/>
          </a:xfrm>
        </p:grpSpPr>
        <p:sp>
          <p:nvSpPr>
            <p:cNvPr id="135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6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7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8" name="Cube 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Cube 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0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1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2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3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4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6" name="Grupo 13"/>
          <p:cNvGrpSpPr/>
          <p:nvPr/>
        </p:nvGrpSpPr>
        <p:grpSpPr>
          <a:xfrm>
            <a:off x="2456945" y="2579011"/>
            <a:ext cx="518881" cy="147369"/>
            <a:chOff x="286423" y="1753548"/>
            <a:chExt cx="1470437" cy="290218"/>
          </a:xfrm>
        </p:grpSpPr>
        <p:sp>
          <p:nvSpPr>
            <p:cNvPr id="125" name="Cube 26"/>
            <p:cNvSpPr/>
            <p:nvPr/>
          </p:nvSpPr>
          <p:spPr>
            <a:xfrm>
              <a:off x="286423" y="175354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" name="Cube 27"/>
            <p:cNvSpPr/>
            <p:nvPr/>
          </p:nvSpPr>
          <p:spPr>
            <a:xfrm>
              <a:off x="431887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" name="Cube 28"/>
            <p:cNvSpPr/>
            <p:nvPr/>
          </p:nvSpPr>
          <p:spPr>
            <a:xfrm>
              <a:off x="578485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8" name="Cube 127"/>
            <p:cNvSpPr/>
            <p:nvPr/>
          </p:nvSpPr>
          <p:spPr>
            <a:xfrm>
              <a:off x="720016" y="175425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9" name="Cube 128"/>
            <p:cNvSpPr/>
            <p:nvPr/>
          </p:nvSpPr>
          <p:spPr>
            <a:xfrm>
              <a:off x="866614" y="175477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0" name="Cube 27"/>
            <p:cNvSpPr/>
            <p:nvPr/>
          </p:nvSpPr>
          <p:spPr>
            <a:xfrm>
              <a:off x="1008152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1" name="Cube 28"/>
            <p:cNvSpPr/>
            <p:nvPr/>
          </p:nvSpPr>
          <p:spPr>
            <a:xfrm>
              <a:off x="1154750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2" name="Cube 27"/>
            <p:cNvSpPr/>
            <p:nvPr/>
          </p:nvSpPr>
          <p:spPr>
            <a:xfrm>
              <a:off x="1296281" y="1754251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3" name="Cube 28"/>
            <p:cNvSpPr/>
            <p:nvPr/>
          </p:nvSpPr>
          <p:spPr>
            <a:xfrm>
              <a:off x="1442879" y="1754775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accent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4" name="Cube 27"/>
            <p:cNvSpPr/>
            <p:nvPr/>
          </p:nvSpPr>
          <p:spPr>
            <a:xfrm>
              <a:off x="1584410" y="1754163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97" name="Straight Connector 96"/>
          <p:cNvCxnSpPr/>
          <p:nvPr/>
        </p:nvCxnSpPr>
        <p:spPr>
          <a:xfrm>
            <a:off x="2711624" y="2564904"/>
            <a:ext cx="315048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ángulo 17"/>
          <p:cNvSpPr/>
          <p:nvPr/>
        </p:nvSpPr>
        <p:spPr>
          <a:xfrm>
            <a:off x="1960797" y="2082655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Source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40598" y="2449755"/>
            <a:ext cx="152575" cy="2707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/>
          <p:cNvSpPr/>
          <p:nvPr/>
        </p:nvSpPr>
        <p:spPr>
          <a:xfrm>
            <a:off x="4403060" y="2429512"/>
            <a:ext cx="323346" cy="9643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Cube 103"/>
          <p:cNvSpPr/>
          <p:nvPr/>
        </p:nvSpPr>
        <p:spPr>
          <a:xfrm>
            <a:off x="3916595" y="2419145"/>
            <a:ext cx="60452" cy="261401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Arrow Connector 107"/>
          <p:cNvCxnSpPr/>
          <p:nvPr/>
        </p:nvCxnSpPr>
        <p:spPr>
          <a:xfrm flipH="1" flipV="1">
            <a:off x="3938905" y="2767839"/>
            <a:ext cx="101571" cy="30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ángulo 17"/>
          <p:cNvSpPr/>
          <p:nvPr/>
        </p:nvSpPr>
        <p:spPr>
          <a:xfrm>
            <a:off x="2793781" y="3096355"/>
            <a:ext cx="2615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FE-diamond window (0.3 mm)</a:t>
            </a:r>
          </a:p>
        </p:txBody>
      </p:sp>
      <p:sp>
        <p:nvSpPr>
          <p:cNvPr id="112" name="Rectángulo 17"/>
          <p:cNvSpPr/>
          <p:nvPr/>
        </p:nvSpPr>
        <p:spPr>
          <a:xfrm>
            <a:off x="3787635" y="1699496"/>
            <a:ext cx="9300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HPPS @</a:t>
            </a:r>
          </a:p>
          <a:p>
            <a:r>
              <a:rPr lang="en-US" sz="1400" dirty="0"/>
              <a:t>27.340 m</a:t>
            </a:r>
          </a:p>
        </p:txBody>
      </p:sp>
      <p:sp>
        <p:nvSpPr>
          <p:cNvPr id="145" name="Cube 144"/>
          <p:cNvSpPr/>
          <p:nvPr/>
        </p:nvSpPr>
        <p:spPr>
          <a:xfrm>
            <a:off x="5009239" y="2122228"/>
            <a:ext cx="76288" cy="261401"/>
          </a:xfrm>
          <a:prstGeom prst="cube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ángulo 17"/>
          <p:cNvSpPr/>
          <p:nvPr/>
        </p:nvSpPr>
        <p:spPr>
          <a:xfrm>
            <a:off x="5221659" y="1729177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Diamond filter @ 28.190 m</a:t>
            </a:r>
          </a:p>
          <a:p>
            <a:r>
              <a:rPr lang="en-US" sz="1400" dirty="0"/>
              <a:t>0.5 mm</a:t>
            </a:r>
          </a:p>
        </p:txBody>
      </p:sp>
      <p:cxnSp>
        <p:nvCxnSpPr>
          <p:cNvPr id="234" name="Straight Arrow Connector 233"/>
          <p:cNvCxnSpPr/>
          <p:nvPr/>
        </p:nvCxnSpPr>
        <p:spPr>
          <a:xfrm flipH="1">
            <a:off x="5099568" y="2188981"/>
            <a:ext cx="244180" cy="166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756635" y="2560188"/>
            <a:ext cx="2245014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7"/>
          <p:cNvSpPr/>
          <p:nvPr/>
        </p:nvSpPr>
        <p:spPr>
          <a:xfrm>
            <a:off x="6835877" y="2588538"/>
            <a:ext cx="1390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HHLM @ 31 m</a:t>
            </a:r>
          </a:p>
        </p:txBody>
      </p:sp>
      <p:sp>
        <p:nvSpPr>
          <p:cNvPr id="109" name="Cube 108"/>
          <p:cNvSpPr/>
          <p:nvPr/>
        </p:nvSpPr>
        <p:spPr>
          <a:xfrm>
            <a:off x="5003055" y="2451509"/>
            <a:ext cx="76288" cy="261401"/>
          </a:xfrm>
          <a:prstGeom prst="cub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5803962" y="2430242"/>
            <a:ext cx="152575" cy="270768"/>
            <a:chOff x="5526683" y="2871716"/>
            <a:chExt cx="152575" cy="270768"/>
          </a:xfrm>
        </p:grpSpPr>
        <p:sp>
          <p:nvSpPr>
            <p:cNvPr id="110" name="Rectangle 109"/>
            <p:cNvSpPr/>
            <p:nvPr/>
          </p:nvSpPr>
          <p:spPr>
            <a:xfrm>
              <a:off x="5526683" y="2871716"/>
              <a:ext cx="152575" cy="2707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/>
            <p:cNvSpPr/>
            <p:nvPr/>
          </p:nvSpPr>
          <p:spPr>
            <a:xfrm>
              <a:off x="5580112" y="2971096"/>
              <a:ext cx="45719" cy="7200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3" name="Straight Connector 112"/>
          <p:cNvCxnSpPr>
            <a:stCxn id="8" idx="2"/>
          </p:cNvCxnSpPr>
          <p:nvPr/>
        </p:nvCxnSpPr>
        <p:spPr>
          <a:xfrm flipV="1">
            <a:off x="5857390" y="2562818"/>
            <a:ext cx="916586" cy="28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 flipV="1">
            <a:off x="5867530" y="2717065"/>
            <a:ext cx="140215" cy="198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ángulo 17"/>
          <p:cNvSpPr/>
          <p:nvPr/>
        </p:nvSpPr>
        <p:spPr>
          <a:xfrm>
            <a:off x="5640652" y="2931113"/>
            <a:ext cx="2214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WB transfocator entrance</a:t>
            </a:r>
          </a:p>
          <a:p>
            <a:r>
              <a:rPr lang="en-US" sz="1400" dirty="0"/>
              <a:t>@ 28.525 m</a:t>
            </a:r>
          </a:p>
        </p:txBody>
      </p:sp>
      <p:sp>
        <p:nvSpPr>
          <p:cNvPr id="117" name="Cube 116"/>
          <p:cNvSpPr/>
          <p:nvPr/>
        </p:nvSpPr>
        <p:spPr>
          <a:xfrm rot="19705693">
            <a:off x="6821255" y="2468806"/>
            <a:ext cx="330811" cy="197102"/>
          </a:xfrm>
          <a:prstGeom prst="cube">
            <a:avLst>
              <a:gd name="adj" fmla="val 10970"/>
            </a:avLst>
          </a:prstGeom>
          <a:solidFill>
            <a:srgbClr val="FFC000"/>
          </a:solidFill>
          <a:ln w="3175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Cube 93"/>
          <p:cNvSpPr/>
          <p:nvPr/>
        </p:nvSpPr>
        <p:spPr>
          <a:xfrm>
            <a:off x="8221702" y="2000750"/>
            <a:ext cx="381744" cy="340710"/>
          </a:xfrm>
          <a:prstGeom prst="cube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ángulo 17"/>
          <p:cNvSpPr/>
          <p:nvPr/>
        </p:nvSpPr>
        <p:spPr>
          <a:xfrm>
            <a:off x="7879143" y="3089475"/>
            <a:ext cx="1920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WB Stop @ 32.375 m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 flipH="1" flipV="1">
            <a:off x="8368460" y="2818929"/>
            <a:ext cx="40250" cy="28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e 100"/>
          <p:cNvSpPr/>
          <p:nvPr/>
        </p:nvSpPr>
        <p:spPr>
          <a:xfrm>
            <a:off x="8201437" y="2402014"/>
            <a:ext cx="387928" cy="328733"/>
          </a:xfrm>
          <a:prstGeom prst="cube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Arrow Connector 104"/>
          <p:cNvCxnSpPr>
            <a:stCxn id="112" idx="2"/>
          </p:cNvCxnSpPr>
          <p:nvPr/>
        </p:nvCxnSpPr>
        <p:spPr>
          <a:xfrm>
            <a:off x="4252666" y="2222717"/>
            <a:ext cx="193090" cy="148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93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be 29"/>
          <p:cNvSpPr/>
          <p:nvPr/>
        </p:nvSpPr>
        <p:spPr>
          <a:xfrm>
            <a:off x="7192676" y="3103532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3" name="Cube 29"/>
          <p:cNvSpPr/>
          <p:nvPr/>
        </p:nvSpPr>
        <p:spPr>
          <a:xfrm>
            <a:off x="7346459" y="2709720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Cube 37"/>
          <p:cNvSpPr/>
          <p:nvPr/>
        </p:nvSpPr>
        <p:spPr>
          <a:xfrm>
            <a:off x="5504381" y="27700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9" name="Cube 37"/>
          <p:cNvSpPr/>
          <p:nvPr/>
        </p:nvSpPr>
        <p:spPr>
          <a:xfrm>
            <a:off x="6437086" y="27700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66" name="Cube 37"/>
          <p:cNvSpPr/>
          <p:nvPr/>
        </p:nvSpPr>
        <p:spPr>
          <a:xfrm>
            <a:off x="3603758" y="2786435"/>
            <a:ext cx="143713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considered for this study – ID17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ID17 Heat-Load Filter Sat. Build. | J. Reyes-Herrera</a:t>
            </a:r>
            <a:endParaRPr lang="fr-FR" dirty="0"/>
          </a:p>
        </p:txBody>
      </p:sp>
      <p:cxnSp>
        <p:nvCxnSpPr>
          <p:cNvPr id="8" name="Straight Arrow Connector 24"/>
          <p:cNvCxnSpPr>
            <a:stCxn id="16" idx="1"/>
          </p:cNvCxnSpPr>
          <p:nvPr/>
        </p:nvCxnSpPr>
        <p:spPr>
          <a:xfrm flipV="1">
            <a:off x="2920383" y="2932095"/>
            <a:ext cx="6987787" cy="18601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37"/>
          <p:cNvSpPr/>
          <p:nvPr/>
        </p:nvSpPr>
        <p:spPr>
          <a:xfrm>
            <a:off x="4667231" y="5091847"/>
            <a:ext cx="299682" cy="694656"/>
          </a:xfrm>
          <a:prstGeom prst="cube">
            <a:avLst>
              <a:gd name="adj" fmla="val 525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Cube 37"/>
          <p:cNvSpPr/>
          <p:nvPr/>
        </p:nvSpPr>
        <p:spPr>
          <a:xfrm>
            <a:off x="4476459" y="2789719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grpSp>
        <p:nvGrpSpPr>
          <p:cNvPr id="14" name="Group 6"/>
          <p:cNvGrpSpPr/>
          <p:nvPr/>
        </p:nvGrpSpPr>
        <p:grpSpPr>
          <a:xfrm>
            <a:off x="2702408" y="3089978"/>
            <a:ext cx="464512" cy="290217"/>
            <a:chOff x="1535485" y="1771014"/>
            <a:chExt cx="464512" cy="290217"/>
          </a:xfrm>
        </p:grpSpPr>
        <p:sp>
          <p:nvSpPr>
            <p:cNvPr id="15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TextBox 14"/>
          <p:cNvSpPr txBox="1"/>
          <p:nvPr/>
        </p:nvSpPr>
        <p:spPr>
          <a:xfrm>
            <a:off x="1700875" y="2600994"/>
            <a:ext cx="1087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Source</a:t>
            </a:r>
          </a:p>
        </p:txBody>
      </p:sp>
      <p:cxnSp>
        <p:nvCxnSpPr>
          <p:cNvPr id="19" name="Straight Arrow Connector 15"/>
          <p:cNvCxnSpPr>
            <a:stCxn id="27" idx="3"/>
          </p:cNvCxnSpPr>
          <p:nvPr/>
        </p:nvCxnSpPr>
        <p:spPr>
          <a:xfrm>
            <a:off x="2879831" y="3062576"/>
            <a:ext cx="2711514" cy="58596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/>
          <p:cNvCxnSpPr>
            <a:stCxn id="27" idx="3"/>
          </p:cNvCxnSpPr>
          <p:nvPr/>
        </p:nvCxnSpPr>
        <p:spPr>
          <a:xfrm>
            <a:off x="2879831" y="3062576"/>
            <a:ext cx="5349290" cy="9033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7"/>
          <p:cNvCxnSpPr>
            <a:stCxn id="27" idx="3"/>
          </p:cNvCxnSpPr>
          <p:nvPr/>
        </p:nvCxnSpPr>
        <p:spPr>
          <a:xfrm flipV="1">
            <a:off x="2879831" y="2932096"/>
            <a:ext cx="5311548" cy="130481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0"/>
          <p:cNvCxnSpPr/>
          <p:nvPr/>
        </p:nvCxnSpPr>
        <p:spPr>
          <a:xfrm>
            <a:off x="2874858" y="3007147"/>
            <a:ext cx="6842078" cy="89207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1"/>
          <p:cNvCxnSpPr>
            <a:stCxn id="27" idx="3"/>
          </p:cNvCxnSpPr>
          <p:nvPr/>
        </p:nvCxnSpPr>
        <p:spPr>
          <a:xfrm>
            <a:off x="2879832" y="3062576"/>
            <a:ext cx="6818393" cy="9033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4"/>
          <p:cNvCxnSpPr>
            <a:stCxn id="27" idx="3"/>
          </p:cNvCxnSpPr>
          <p:nvPr/>
        </p:nvCxnSpPr>
        <p:spPr>
          <a:xfrm flipV="1">
            <a:off x="2879832" y="3054330"/>
            <a:ext cx="6818393" cy="8246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5"/>
          <p:cNvGrpSpPr/>
          <p:nvPr/>
        </p:nvGrpSpPr>
        <p:grpSpPr>
          <a:xfrm>
            <a:off x="2661857" y="2772884"/>
            <a:ext cx="464512" cy="290217"/>
            <a:chOff x="1527197" y="2101336"/>
            <a:chExt cx="464512" cy="290217"/>
          </a:xfrm>
        </p:grpSpPr>
        <p:sp>
          <p:nvSpPr>
            <p:cNvPr id="26" name="Cube 26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Cube 27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Cube 28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9" name="TextBox 40"/>
          <p:cNvSpPr txBox="1"/>
          <p:nvPr/>
        </p:nvSpPr>
        <p:spPr>
          <a:xfrm>
            <a:off x="4139361" y="4597619"/>
            <a:ext cx="966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Vitreous</a:t>
            </a:r>
          </a:p>
          <a:p>
            <a:pPr algn="ctr"/>
            <a:r>
              <a:rPr lang="en-US" sz="1200" b="1" dirty="0"/>
              <a:t> Carbon (</a:t>
            </a:r>
            <a:r>
              <a:rPr lang="en-US" sz="1200" b="1" dirty="0" err="1"/>
              <a:t>Cv</a:t>
            </a:r>
            <a:r>
              <a:rPr lang="en-US" sz="1200" b="1" dirty="0"/>
              <a:t>)</a:t>
            </a:r>
          </a:p>
        </p:txBody>
      </p:sp>
      <p:sp>
        <p:nvSpPr>
          <p:cNvPr id="30" name="TextBox 12"/>
          <p:cNvSpPr txBox="1"/>
          <p:nvPr/>
        </p:nvSpPr>
        <p:spPr>
          <a:xfrm>
            <a:off x="3168225" y="2544667"/>
            <a:ext cx="106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Filter</a:t>
            </a:r>
          </a:p>
        </p:txBody>
      </p:sp>
      <p:sp>
        <p:nvSpPr>
          <p:cNvPr id="34" name="TextBox 12"/>
          <p:cNvSpPr txBox="1"/>
          <p:nvPr/>
        </p:nvSpPr>
        <p:spPr>
          <a:xfrm>
            <a:off x="3271492" y="1518025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Front End</a:t>
            </a:r>
          </a:p>
        </p:txBody>
      </p:sp>
      <p:sp>
        <p:nvSpPr>
          <p:cNvPr id="35" name="TextBox 18"/>
          <p:cNvSpPr txBox="1"/>
          <p:nvPr/>
        </p:nvSpPr>
        <p:spPr>
          <a:xfrm>
            <a:off x="4298800" y="6022700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/>
              <a:t>1.51 g/cm</a:t>
            </a:r>
            <a:r>
              <a:rPr lang="en-US" sz="1200" b="1" i="1" baseline="30000" dirty="0"/>
              <a:t>3</a:t>
            </a:r>
            <a:endParaRPr lang="en-GB" sz="1200" b="1" i="1" baseline="30000" dirty="0"/>
          </a:p>
        </p:txBody>
      </p:sp>
      <p:sp>
        <p:nvSpPr>
          <p:cNvPr id="59" name="TextBox 18"/>
          <p:cNvSpPr txBox="1"/>
          <p:nvPr/>
        </p:nvSpPr>
        <p:spPr>
          <a:xfrm>
            <a:off x="3212931" y="3416352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0.3 mm</a:t>
            </a:r>
            <a:endParaRPr lang="en-GB" sz="1200" b="1" dirty="0"/>
          </a:p>
        </p:txBody>
      </p:sp>
      <p:sp>
        <p:nvSpPr>
          <p:cNvPr id="60" name="TextBox 18"/>
          <p:cNvSpPr txBox="1"/>
          <p:nvPr/>
        </p:nvSpPr>
        <p:spPr>
          <a:xfrm>
            <a:off x="4106112" y="342111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61" name="TextBox 49"/>
          <p:cNvSpPr txBox="1"/>
          <p:nvPr/>
        </p:nvSpPr>
        <p:spPr>
          <a:xfrm>
            <a:off x="2525779" y="2130082"/>
            <a:ext cx="1161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Side View</a:t>
            </a:r>
            <a:endParaRPr lang="en-GB" sz="1050" b="1" i="1" dirty="0"/>
          </a:p>
        </p:txBody>
      </p:sp>
      <p:sp>
        <p:nvSpPr>
          <p:cNvPr id="67" name="TextBox 12"/>
          <p:cNvSpPr txBox="1"/>
          <p:nvPr/>
        </p:nvSpPr>
        <p:spPr>
          <a:xfrm>
            <a:off x="4064070" y="2544261"/>
            <a:ext cx="106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</p:txBody>
      </p:sp>
      <p:sp>
        <p:nvSpPr>
          <p:cNvPr id="70" name="TextBox 12"/>
          <p:cNvSpPr txBox="1"/>
          <p:nvPr/>
        </p:nvSpPr>
        <p:spPr>
          <a:xfrm>
            <a:off x="5086750" y="2148876"/>
            <a:ext cx="1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  <a:p>
            <a:pPr algn="ctr"/>
            <a:r>
              <a:rPr lang="en-US" sz="1200" b="1" dirty="0"/>
              <a:t>COOLED CF100</a:t>
            </a:r>
          </a:p>
        </p:txBody>
      </p:sp>
      <p:sp>
        <p:nvSpPr>
          <p:cNvPr id="72" name="TextBox 12"/>
          <p:cNvSpPr txBox="1"/>
          <p:nvPr/>
        </p:nvSpPr>
        <p:spPr>
          <a:xfrm>
            <a:off x="6037548" y="2147157"/>
            <a:ext cx="106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Be Window</a:t>
            </a:r>
          </a:p>
          <a:p>
            <a:pPr algn="ctr"/>
            <a:r>
              <a:rPr lang="en-US" sz="1200" b="1" dirty="0"/>
              <a:t>COOLED CF100</a:t>
            </a:r>
          </a:p>
        </p:txBody>
      </p:sp>
      <p:sp>
        <p:nvSpPr>
          <p:cNvPr id="73" name="TextBox 18"/>
          <p:cNvSpPr txBox="1"/>
          <p:nvPr/>
        </p:nvSpPr>
        <p:spPr>
          <a:xfrm>
            <a:off x="5151645" y="343404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74" name="TextBox 12"/>
          <p:cNvSpPr txBox="1"/>
          <p:nvPr/>
        </p:nvSpPr>
        <p:spPr>
          <a:xfrm>
            <a:off x="6382322" y="1488310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OH1</a:t>
            </a:r>
          </a:p>
        </p:txBody>
      </p:sp>
      <p:sp>
        <p:nvSpPr>
          <p:cNvPr id="75" name="TextBox 18"/>
          <p:cNvSpPr txBox="1"/>
          <p:nvPr/>
        </p:nvSpPr>
        <p:spPr>
          <a:xfrm>
            <a:off x="6110315" y="3433449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cxnSp>
        <p:nvCxnSpPr>
          <p:cNvPr id="106" name="Straight Arrow Connector 17"/>
          <p:cNvCxnSpPr/>
          <p:nvPr/>
        </p:nvCxnSpPr>
        <p:spPr>
          <a:xfrm>
            <a:off x="5239440" y="1163134"/>
            <a:ext cx="0" cy="2219389"/>
          </a:xfrm>
          <a:prstGeom prst="straightConnector1">
            <a:avLst/>
          </a:prstGeom>
          <a:ln w="19050"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7"/>
          <p:cNvCxnSpPr/>
          <p:nvPr/>
        </p:nvCxnSpPr>
        <p:spPr>
          <a:xfrm>
            <a:off x="9719987" y="1148785"/>
            <a:ext cx="0" cy="2219389"/>
          </a:xfrm>
          <a:prstGeom prst="straightConnector1">
            <a:avLst/>
          </a:prstGeom>
          <a:ln w="19050"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40"/>
          <p:cNvSpPr txBox="1"/>
          <p:nvPr/>
        </p:nvSpPr>
        <p:spPr>
          <a:xfrm>
            <a:off x="1524283" y="835208"/>
            <a:ext cx="5411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LOW ENERGIES CONFIGURATION (30-50 </a:t>
            </a:r>
            <a:r>
              <a:rPr lang="en-US" sz="1600" b="1" dirty="0" err="1"/>
              <a:t>keV</a:t>
            </a:r>
            <a:r>
              <a:rPr lang="en-US" sz="1600" b="1" dirty="0"/>
              <a:t>)</a:t>
            </a:r>
          </a:p>
        </p:txBody>
      </p:sp>
      <p:sp>
        <p:nvSpPr>
          <p:cNvPr id="124" name="TextBox 41"/>
          <p:cNvSpPr txBox="1"/>
          <p:nvPr/>
        </p:nvSpPr>
        <p:spPr>
          <a:xfrm>
            <a:off x="3157975" y="3855676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23.3 m</a:t>
            </a:r>
            <a:endParaRPr lang="en-GB" sz="1200" b="1" dirty="0"/>
          </a:p>
        </p:txBody>
      </p:sp>
      <p:sp>
        <p:nvSpPr>
          <p:cNvPr id="125" name="TextBox 41"/>
          <p:cNvSpPr txBox="1"/>
          <p:nvPr/>
        </p:nvSpPr>
        <p:spPr>
          <a:xfrm>
            <a:off x="4038457" y="3854032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23.7 m</a:t>
            </a:r>
            <a:endParaRPr lang="en-GB" sz="1200" b="1" dirty="0"/>
          </a:p>
        </p:txBody>
      </p:sp>
      <p:sp>
        <p:nvSpPr>
          <p:cNvPr id="126" name="TextBox 41"/>
          <p:cNvSpPr txBox="1"/>
          <p:nvPr/>
        </p:nvSpPr>
        <p:spPr>
          <a:xfrm>
            <a:off x="5066340" y="3864387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28.1 m</a:t>
            </a:r>
            <a:endParaRPr lang="en-GB" sz="1200" b="1" dirty="0"/>
          </a:p>
        </p:txBody>
      </p:sp>
      <p:sp>
        <p:nvSpPr>
          <p:cNvPr id="127" name="TextBox 41"/>
          <p:cNvSpPr txBox="1"/>
          <p:nvPr/>
        </p:nvSpPr>
        <p:spPr>
          <a:xfrm>
            <a:off x="6005440" y="3861625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30.3 m</a:t>
            </a:r>
            <a:endParaRPr lang="en-GB" sz="1200" b="1" dirty="0"/>
          </a:p>
        </p:txBody>
      </p:sp>
      <p:sp>
        <p:nvSpPr>
          <p:cNvPr id="97" name="Cube 22"/>
          <p:cNvSpPr/>
          <p:nvPr/>
        </p:nvSpPr>
        <p:spPr>
          <a:xfrm>
            <a:off x="7104814" y="3007146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Cube 29"/>
          <p:cNvSpPr/>
          <p:nvPr/>
        </p:nvSpPr>
        <p:spPr>
          <a:xfrm>
            <a:off x="7204632" y="2618108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TextBox 41"/>
          <p:cNvSpPr txBox="1"/>
          <p:nvPr/>
        </p:nvSpPr>
        <p:spPr>
          <a:xfrm>
            <a:off x="6852328" y="3856607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30.5 m</a:t>
            </a:r>
            <a:endParaRPr lang="en-GB" sz="1200" b="1" dirty="0"/>
          </a:p>
        </p:txBody>
      </p:sp>
      <p:sp>
        <p:nvSpPr>
          <p:cNvPr id="100" name="TextBox 18"/>
          <p:cNvSpPr txBox="1"/>
          <p:nvPr/>
        </p:nvSpPr>
        <p:spPr>
          <a:xfrm>
            <a:off x="6338068" y="4141501"/>
            <a:ext cx="2239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PS: H 35 mm / V 1.5 mm</a:t>
            </a:r>
            <a:endParaRPr lang="en-GB" sz="1200" b="1" dirty="0"/>
          </a:p>
        </p:txBody>
      </p:sp>
      <p:sp>
        <p:nvSpPr>
          <p:cNvPr id="102" name="TextBox 40"/>
          <p:cNvSpPr txBox="1"/>
          <p:nvPr/>
        </p:nvSpPr>
        <p:spPr>
          <a:xfrm>
            <a:off x="6960578" y="2173734"/>
            <a:ext cx="102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Primary</a:t>
            </a:r>
          </a:p>
          <a:p>
            <a:pPr algn="ctr"/>
            <a:r>
              <a:rPr lang="en-US" sz="1200" b="1" dirty="0"/>
              <a:t>Slits</a:t>
            </a:r>
          </a:p>
        </p:txBody>
      </p:sp>
      <p:sp>
        <p:nvSpPr>
          <p:cNvPr id="62" name="TextBox 41"/>
          <p:cNvSpPr txBox="1"/>
          <p:nvPr/>
        </p:nvSpPr>
        <p:spPr>
          <a:xfrm>
            <a:off x="2989663" y="6155191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137.6 m</a:t>
            </a:r>
            <a:endParaRPr lang="en-GB" sz="1200" b="1" dirty="0"/>
          </a:p>
        </p:txBody>
      </p:sp>
      <p:sp>
        <p:nvSpPr>
          <p:cNvPr id="63" name="TextBox 18"/>
          <p:cNvSpPr txBox="1"/>
          <p:nvPr/>
        </p:nvSpPr>
        <p:spPr>
          <a:xfrm>
            <a:off x="2454234" y="5849667"/>
            <a:ext cx="206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SS: H 150 mm / V 5 mm</a:t>
            </a:r>
            <a:endParaRPr lang="en-GB" sz="1200" b="1" dirty="0"/>
          </a:p>
        </p:txBody>
      </p:sp>
      <p:sp>
        <p:nvSpPr>
          <p:cNvPr id="64" name="Cube 29"/>
          <p:cNvSpPr/>
          <p:nvPr/>
        </p:nvSpPr>
        <p:spPr>
          <a:xfrm>
            <a:off x="3602528" y="5091848"/>
            <a:ext cx="213603" cy="40719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Cube 29"/>
          <p:cNvSpPr/>
          <p:nvPr/>
        </p:nvSpPr>
        <p:spPr>
          <a:xfrm>
            <a:off x="3449915" y="5430858"/>
            <a:ext cx="213603" cy="39290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TextBox 40"/>
          <p:cNvSpPr txBox="1"/>
          <p:nvPr/>
        </p:nvSpPr>
        <p:spPr>
          <a:xfrm>
            <a:off x="3088937" y="4527206"/>
            <a:ext cx="102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Secondary</a:t>
            </a:r>
          </a:p>
          <a:p>
            <a:pPr algn="ctr"/>
            <a:r>
              <a:rPr lang="en-US" sz="1200" b="1" dirty="0"/>
              <a:t>Slits</a:t>
            </a:r>
          </a:p>
        </p:txBody>
      </p:sp>
      <p:sp>
        <p:nvSpPr>
          <p:cNvPr id="82" name="TextBox 49"/>
          <p:cNvSpPr txBox="1"/>
          <p:nvPr/>
        </p:nvSpPr>
        <p:spPr>
          <a:xfrm>
            <a:off x="2136031" y="5026431"/>
            <a:ext cx="1161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/>
              <a:t>Continuation</a:t>
            </a:r>
            <a:endParaRPr lang="en-GB" sz="1050" b="1" i="1" dirty="0"/>
          </a:p>
        </p:txBody>
      </p:sp>
      <p:cxnSp>
        <p:nvCxnSpPr>
          <p:cNvPr id="85" name="Straight Arrow Connector 24"/>
          <p:cNvCxnSpPr/>
          <p:nvPr/>
        </p:nvCxnSpPr>
        <p:spPr>
          <a:xfrm flipV="1">
            <a:off x="3035671" y="5484515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24"/>
          <p:cNvCxnSpPr/>
          <p:nvPr/>
        </p:nvCxnSpPr>
        <p:spPr>
          <a:xfrm flipV="1">
            <a:off x="3119530" y="5370111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24"/>
          <p:cNvCxnSpPr/>
          <p:nvPr/>
        </p:nvCxnSpPr>
        <p:spPr>
          <a:xfrm flipV="1">
            <a:off x="3119530" y="5430834"/>
            <a:ext cx="3625241" cy="23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4"/>
          <p:cNvCxnSpPr/>
          <p:nvPr/>
        </p:nvCxnSpPr>
        <p:spPr>
          <a:xfrm flipV="1">
            <a:off x="3275486" y="5501642"/>
            <a:ext cx="3457234" cy="5897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8"/>
          <p:cNvSpPr txBox="1"/>
          <p:nvPr/>
        </p:nvSpPr>
        <p:spPr>
          <a:xfrm>
            <a:off x="4456334" y="5821294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0.8 mm</a:t>
            </a:r>
            <a:endParaRPr lang="en-GB" sz="1200" b="1" dirty="0"/>
          </a:p>
        </p:txBody>
      </p:sp>
      <p:sp>
        <p:nvSpPr>
          <p:cNvPr id="104" name="TextBox 41"/>
          <p:cNvSpPr txBox="1"/>
          <p:nvPr/>
        </p:nvSpPr>
        <p:spPr>
          <a:xfrm>
            <a:off x="5081794" y="6165942"/>
            <a:ext cx="1035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138.5 m</a:t>
            </a:r>
            <a:endParaRPr lang="en-GB" sz="1200" b="1" dirty="0"/>
          </a:p>
        </p:txBody>
      </p:sp>
      <p:sp>
        <p:nvSpPr>
          <p:cNvPr id="105" name="Cube 29"/>
          <p:cNvSpPr/>
          <p:nvPr/>
        </p:nvSpPr>
        <p:spPr>
          <a:xfrm>
            <a:off x="3455168" y="5021039"/>
            <a:ext cx="213603" cy="39290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Cube 22"/>
          <p:cNvSpPr/>
          <p:nvPr/>
        </p:nvSpPr>
        <p:spPr>
          <a:xfrm>
            <a:off x="3313251" y="5359104"/>
            <a:ext cx="208159" cy="39861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2"/>
          <p:cNvSpPr txBox="1"/>
          <p:nvPr/>
        </p:nvSpPr>
        <p:spPr>
          <a:xfrm>
            <a:off x="4374221" y="4250350"/>
            <a:ext cx="1669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Sat. Build.</a:t>
            </a:r>
          </a:p>
        </p:txBody>
      </p:sp>
      <p:sp>
        <p:nvSpPr>
          <p:cNvPr id="109" name="TextBox 14"/>
          <p:cNvSpPr txBox="1"/>
          <p:nvPr/>
        </p:nvSpPr>
        <p:spPr>
          <a:xfrm>
            <a:off x="1784267" y="3788327"/>
            <a:ext cx="1087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Distance to source:</a:t>
            </a:r>
          </a:p>
        </p:txBody>
      </p:sp>
      <p:sp>
        <p:nvSpPr>
          <p:cNvPr id="110" name="Cube 37"/>
          <p:cNvSpPr/>
          <p:nvPr/>
        </p:nvSpPr>
        <p:spPr>
          <a:xfrm>
            <a:off x="5561658" y="5069376"/>
            <a:ext cx="245925" cy="694656"/>
          </a:xfrm>
          <a:prstGeom prst="cube">
            <a:avLst>
              <a:gd name="adj" fmla="val 525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TextBox 40"/>
          <p:cNvSpPr txBox="1"/>
          <p:nvPr/>
        </p:nvSpPr>
        <p:spPr>
          <a:xfrm>
            <a:off x="5215287" y="4763993"/>
            <a:ext cx="10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</a:t>
            </a:r>
          </a:p>
        </p:txBody>
      </p:sp>
      <p:sp>
        <p:nvSpPr>
          <p:cNvPr id="113" name="TextBox 18"/>
          <p:cNvSpPr txBox="1"/>
          <p:nvPr/>
        </p:nvSpPr>
        <p:spPr>
          <a:xfrm>
            <a:off x="5203610" y="5812473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0.5 mm</a:t>
            </a:r>
            <a:endParaRPr lang="en-GB" sz="1200" b="1" dirty="0"/>
          </a:p>
        </p:txBody>
      </p:sp>
      <p:sp>
        <p:nvSpPr>
          <p:cNvPr id="114" name="TextBox 40"/>
          <p:cNvSpPr txBox="1"/>
          <p:nvPr/>
        </p:nvSpPr>
        <p:spPr>
          <a:xfrm>
            <a:off x="8448352" y="2115270"/>
            <a:ext cx="10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 attenuators on OH1</a:t>
            </a:r>
          </a:p>
        </p:txBody>
      </p:sp>
      <p:sp>
        <p:nvSpPr>
          <p:cNvPr id="115" name="Cube 37"/>
          <p:cNvSpPr/>
          <p:nvPr/>
        </p:nvSpPr>
        <p:spPr>
          <a:xfrm>
            <a:off x="6288305" y="5077342"/>
            <a:ext cx="372607" cy="694656"/>
          </a:xfrm>
          <a:prstGeom prst="cube">
            <a:avLst>
              <a:gd name="adj" fmla="val 525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6" name="TextBox 40"/>
          <p:cNvSpPr txBox="1"/>
          <p:nvPr/>
        </p:nvSpPr>
        <p:spPr>
          <a:xfrm>
            <a:off x="6053290" y="4774284"/>
            <a:ext cx="1029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</a:t>
            </a:r>
          </a:p>
        </p:txBody>
      </p:sp>
      <p:sp>
        <p:nvSpPr>
          <p:cNvPr id="117" name="TextBox 18"/>
          <p:cNvSpPr txBox="1"/>
          <p:nvPr/>
        </p:nvSpPr>
        <p:spPr>
          <a:xfrm>
            <a:off x="6097813" y="5835884"/>
            <a:ext cx="82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 mm</a:t>
            </a:r>
            <a:endParaRPr lang="en-GB" sz="1200" b="1" dirty="0"/>
          </a:p>
        </p:txBody>
      </p:sp>
      <p:sp>
        <p:nvSpPr>
          <p:cNvPr id="3" name="Rectangle 2"/>
          <p:cNvSpPr/>
          <p:nvPr/>
        </p:nvSpPr>
        <p:spPr>
          <a:xfrm>
            <a:off x="7188140" y="4829226"/>
            <a:ext cx="31563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Attenuators in Satellite building</a:t>
            </a:r>
          </a:p>
          <a:p>
            <a:r>
              <a:rPr lang="en-US" sz="1400" dirty="0"/>
              <a:t> @ 138.5 m from source: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1: Carbon 0.8 mm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2: Al 0.5 mm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dirty="0"/>
              <a:t> Filter 3: Al 2.0 mm      </a:t>
            </a:r>
          </a:p>
        </p:txBody>
      </p:sp>
    </p:spTree>
    <p:extLst>
      <p:ext uri="{BB962C8B-B14F-4D97-AF65-F5344CB8AC3E}">
        <p14:creationId xmlns:p14="http://schemas.microsoft.com/office/powerpoint/2010/main" val="6728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be 29"/>
          <p:cNvSpPr/>
          <p:nvPr/>
        </p:nvSpPr>
        <p:spPr>
          <a:xfrm>
            <a:off x="10130699" y="2527453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Cube 29"/>
          <p:cNvSpPr/>
          <p:nvPr/>
        </p:nvSpPr>
        <p:spPr>
          <a:xfrm>
            <a:off x="4465438" y="2507624"/>
            <a:ext cx="213603" cy="449253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51200" y="111252"/>
            <a:ext cx="8236800" cy="496800"/>
          </a:xfrm>
        </p:spPr>
        <p:txBody>
          <a:bodyPr/>
          <a:lstStyle/>
          <a:p>
            <a:r>
              <a:rPr lang="en-US" dirty="0"/>
              <a:t>ID19 In-line Monochromator layout</a:t>
            </a:r>
          </a:p>
        </p:txBody>
      </p:sp>
      <p:sp>
        <p:nvSpPr>
          <p:cNvPr id="17" name="Marcador de pie de página 5"/>
          <p:cNvSpPr>
            <a:spLocks noGrp="1"/>
          </p:cNvSpPr>
          <p:nvPr>
            <p:ph type="ftr" sz="quarter" idx="16"/>
          </p:nvPr>
        </p:nvSpPr>
        <p:spPr>
          <a:xfrm>
            <a:off x="2117071" y="6498258"/>
            <a:ext cx="6120000" cy="212489"/>
          </a:xfrm>
        </p:spPr>
        <p:txBody>
          <a:bodyPr/>
          <a:lstStyle/>
          <a:p>
            <a:r>
              <a:rPr lang="en-US" sz="1000" dirty="0"/>
              <a:t>ID19 In-line Mono | J. Reyes-Herrera</a:t>
            </a:r>
            <a:endParaRPr lang="fr-FR" sz="1000" dirty="0"/>
          </a:p>
        </p:txBody>
      </p:sp>
      <p:grpSp>
        <p:nvGrpSpPr>
          <p:cNvPr id="12" name="Group 6"/>
          <p:cNvGrpSpPr/>
          <p:nvPr/>
        </p:nvGrpSpPr>
        <p:grpSpPr>
          <a:xfrm>
            <a:off x="1698551" y="2880338"/>
            <a:ext cx="464512" cy="290217"/>
            <a:chOff x="1535485" y="1771014"/>
            <a:chExt cx="464512" cy="290217"/>
          </a:xfrm>
        </p:grpSpPr>
        <p:sp>
          <p:nvSpPr>
            <p:cNvPr id="13" name="Cube 7"/>
            <p:cNvSpPr/>
            <p:nvPr/>
          </p:nvSpPr>
          <p:spPr>
            <a:xfrm>
              <a:off x="1535485" y="1771014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Cube 8"/>
            <p:cNvSpPr/>
            <p:nvPr/>
          </p:nvSpPr>
          <p:spPr>
            <a:xfrm>
              <a:off x="1680949" y="177171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Cube 9"/>
            <p:cNvSpPr/>
            <p:nvPr/>
          </p:nvSpPr>
          <p:spPr>
            <a:xfrm>
              <a:off x="1827547" y="1772240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Straight Arrow Connector 24"/>
          <p:cNvCxnSpPr>
            <a:stCxn id="28" idx="3"/>
          </p:cNvCxnSpPr>
          <p:nvPr/>
        </p:nvCxnSpPr>
        <p:spPr>
          <a:xfrm>
            <a:off x="1875975" y="2852936"/>
            <a:ext cx="8551761" cy="9580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658000" y="2563244"/>
            <a:ext cx="464512" cy="290217"/>
            <a:chOff x="1527197" y="2101336"/>
            <a:chExt cx="464512" cy="290217"/>
          </a:xfrm>
        </p:grpSpPr>
        <p:sp>
          <p:nvSpPr>
            <p:cNvPr id="27" name="Cube 26"/>
            <p:cNvSpPr/>
            <p:nvPr/>
          </p:nvSpPr>
          <p:spPr>
            <a:xfrm>
              <a:off x="1527197" y="2101336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Cube 27"/>
            <p:cNvSpPr/>
            <p:nvPr/>
          </p:nvSpPr>
          <p:spPr>
            <a:xfrm>
              <a:off x="1672661" y="2102038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Cube 28"/>
            <p:cNvSpPr/>
            <p:nvPr/>
          </p:nvSpPr>
          <p:spPr>
            <a:xfrm>
              <a:off x="1819259" y="2102562"/>
              <a:ext cx="172450" cy="288991"/>
            </a:xfrm>
            <a:prstGeom prst="cube">
              <a:avLst>
                <a:gd name="adj" fmla="val 15906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2" name="Group 57"/>
          <p:cNvGrpSpPr/>
          <p:nvPr/>
        </p:nvGrpSpPr>
        <p:grpSpPr>
          <a:xfrm>
            <a:off x="5707487" y="2548081"/>
            <a:ext cx="522485" cy="650262"/>
            <a:chOff x="3779912" y="4701219"/>
            <a:chExt cx="716663" cy="960029"/>
          </a:xfrm>
          <a:noFill/>
        </p:grpSpPr>
        <p:sp>
          <p:nvSpPr>
            <p:cNvPr id="33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34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35" name="Straight Connector 67"/>
            <p:cNvCxnSpPr>
              <a:stCxn id="33" idx="0"/>
              <a:endCxn id="34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68"/>
            <p:cNvCxnSpPr>
              <a:stCxn id="33" idx="2"/>
              <a:endCxn id="34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74"/>
            <p:cNvCxnSpPr>
              <a:stCxn id="33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cxnSp>
        <p:nvCxnSpPr>
          <p:cNvPr id="62" name="Straight Arrow Connector 24"/>
          <p:cNvCxnSpPr>
            <a:stCxn id="14" idx="0"/>
          </p:cNvCxnSpPr>
          <p:nvPr/>
        </p:nvCxnSpPr>
        <p:spPr>
          <a:xfrm>
            <a:off x="1943956" y="2881040"/>
            <a:ext cx="3973651" cy="125885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24"/>
          <p:cNvCxnSpPr/>
          <p:nvPr/>
        </p:nvCxnSpPr>
        <p:spPr>
          <a:xfrm flipV="1">
            <a:off x="2038206" y="2771508"/>
            <a:ext cx="3879401" cy="7096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24"/>
          <p:cNvCxnSpPr/>
          <p:nvPr/>
        </p:nvCxnSpPr>
        <p:spPr>
          <a:xfrm>
            <a:off x="5910936" y="2762607"/>
            <a:ext cx="4575519" cy="19751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24"/>
          <p:cNvCxnSpPr/>
          <p:nvPr/>
        </p:nvCxnSpPr>
        <p:spPr>
          <a:xfrm flipV="1">
            <a:off x="6008558" y="2895806"/>
            <a:ext cx="4477896" cy="13140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14"/>
          <p:cNvSpPr txBox="1"/>
          <p:nvPr/>
        </p:nvSpPr>
        <p:spPr>
          <a:xfrm>
            <a:off x="1384153" y="3262254"/>
            <a:ext cx="108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U22</a:t>
            </a:r>
          </a:p>
        </p:txBody>
      </p:sp>
      <p:sp>
        <p:nvSpPr>
          <p:cNvPr id="76" name="TextBox 14"/>
          <p:cNvSpPr txBox="1"/>
          <p:nvPr/>
        </p:nvSpPr>
        <p:spPr>
          <a:xfrm>
            <a:off x="5500639" y="2144448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Transfocator</a:t>
            </a:r>
          </a:p>
        </p:txBody>
      </p:sp>
      <p:sp>
        <p:nvSpPr>
          <p:cNvPr id="77" name="TextBox 14"/>
          <p:cNvSpPr txBox="1"/>
          <p:nvPr/>
        </p:nvSpPr>
        <p:spPr>
          <a:xfrm>
            <a:off x="9554009" y="3338290"/>
            <a:ext cx="1087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Pinhole</a:t>
            </a:r>
          </a:p>
          <a:p>
            <a:pPr algn="ctr"/>
            <a:r>
              <a:rPr lang="en-US" sz="1600" b="1" dirty="0"/>
              <a:t>37.075 m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5"/>
          </p:nvPr>
        </p:nvSpPr>
        <p:spPr>
          <a:xfrm>
            <a:off x="1637236" y="6500553"/>
            <a:ext cx="413559" cy="212400"/>
          </a:xfrm>
        </p:spPr>
        <p:txBody>
          <a:bodyPr/>
          <a:lstStyle/>
          <a:p>
            <a:r>
              <a:rPr lang="fr-FR" dirty="0"/>
              <a:t>Page </a:t>
            </a:r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grpSp>
        <p:nvGrpSpPr>
          <p:cNvPr id="66" name="Group 57"/>
          <p:cNvGrpSpPr/>
          <p:nvPr/>
        </p:nvGrpSpPr>
        <p:grpSpPr>
          <a:xfrm>
            <a:off x="5934032" y="2551923"/>
            <a:ext cx="522485" cy="650262"/>
            <a:chOff x="3779912" y="4701219"/>
            <a:chExt cx="716663" cy="960029"/>
          </a:xfrm>
          <a:noFill/>
        </p:grpSpPr>
        <p:sp>
          <p:nvSpPr>
            <p:cNvPr id="67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69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74" name="Straight Connector 67"/>
            <p:cNvCxnSpPr>
              <a:stCxn id="67" idx="0"/>
              <a:endCxn id="69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68"/>
            <p:cNvCxnSpPr>
              <a:stCxn id="67" idx="2"/>
              <a:endCxn id="69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74"/>
            <p:cNvCxnSpPr>
              <a:stCxn id="67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grpSp>
        <p:nvGrpSpPr>
          <p:cNvPr id="86" name="Group 57"/>
          <p:cNvGrpSpPr/>
          <p:nvPr/>
        </p:nvGrpSpPr>
        <p:grpSpPr>
          <a:xfrm>
            <a:off x="6177112" y="2542360"/>
            <a:ext cx="522485" cy="650262"/>
            <a:chOff x="3779912" y="4701219"/>
            <a:chExt cx="716663" cy="960029"/>
          </a:xfrm>
          <a:noFill/>
        </p:grpSpPr>
        <p:sp>
          <p:nvSpPr>
            <p:cNvPr id="87" name="Arc 63"/>
            <p:cNvSpPr/>
            <p:nvPr/>
          </p:nvSpPr>
          <p:spPr>
            <a:xfrm>
              <a:off x="3779912" y="4797152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88" name="Arc 64"/>
            <p:cNvSpPr/>
            <p:nvPr/>
          </p:nvSpPr>
          <p:spPr>
            <a:xfrm rot="10800000">
              <a:off x="4144992" y="479129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cxnSp>
          <p:nvCxnSpPr>
            <p:cNvPr id="89" name="Straight Connector 67"/>
            <p:cNvCxnSpPr>
              <a:stCxn id="87" idx="0"/>
              <a:endCxn id="88" idx="2"/>
            </p:cNvCxnSpPr>
            <p:nvPr/>
          </p:nvCxnSpPr>
          <p:spPr>
            <a:xfrm flipV="1">
              <a:off x="3919442" y="479431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68"/>
            <p:cNvCxnSpPr>
              <a:stCxn id="87" idx="2"/>
              <a:endCxn id="88" idx="0"/>
            </p:cNvCxnSpPr>
            <p:nvPr/>
          </p:nvCxnSpPr>
          <p:spPr>
            <a:xfrm flipV="1">
              <a:off x="3935927" y="5655386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72"/>
            <p:cNvCxnSpPr/>
            <p:nvPr/>
          </p:nvCxnSpPr>
          <p:spPr>
            <a:xfrm flipV="1">
              <a:off x="3991360" y="4701219"/>
              <a:ext cx="348595" cy="2836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74"/>
            <p:cNvCxnSpPr>
              <a:stCxn id="87" idx="0"/>
            </p:cNvCxnSpPr>
            <p:nvPr/>
          </p:nvCxnSpPr>
          <p:spPr>
            <a:xfrm flipV="1">
              <a:off x="3919442" y="4706891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75"/>
            <p:cNvCxnSpPr/>
            <p:nvPr/>
          </p:nvCxnSpPr>
          <p:spPr>
            <a:xfrm flipV="1">
              <a:off x="4259907" y="470547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76"/>
            <p:cNvCxnSpPr/>
            <p:nvPr/>
          </p:nvCxnSpPr>
          <p:spPr>
            <a:xfrm flipV="1">
              <a:off x="4277793" y="5566393"/>
              <a:ext cx="76494" cy="90261"/>
            </a:xfrm>
            <a:prstGeom prst="line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80"/>
            <p:cNvSpPr/>
            <p:nvPr/>
          </p:nvSpPr>
          <p:spPr>
            <a:xfrm rot="10800000">
              <a:off x="4217515" y="4708960"/>
              <a:ext cx="279060" cy="864096"/>
            </a:xfrm>
            <a:prstGeom prst="arc">
              <a:avLst>
                <a:gd name="adj1" fmla="val 16200000"/>
                <a:gd name="adj2" fmla="val 5267968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</p:grpSp>
      <p:sp>
        <p:nvSpPr>
          <p:cNvPr id="96" name="TextBox 14"/>
          <p:cNvSpPr txBox="1"/>
          <p:nvPr/>
        </p:nvSpPr>
        <p:spPr>
          <a:xfrm>
            <a:off x="5656314" y="3292123"/>
            <a:ext cx="108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30.075 m</a:t>
            </a:r>
          </a:p>
        </p:txBody>
      </p:sp>
      <p:sp>
        <p:nvSpPr>
          <p:cNvPr id="97" name="Cube 29"/>
          <p:cNvSpPr/>
          <p:nvPr/>
        </p:nvSpPr>
        <p:spPr>
          <a:xfrm>
            <a:off x="4311655" y="2901436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0" name="Straight Arrow Connector 16"/>
          <p:cNvCxnSpPr/>
          <p:nvPr/>
        </p:nvCxnSpPr>
        <p:spPr>
          <a:xfrm>
            <a:off x="1875975" y="2852936"/>
            <a:ext cx="4072327" cy="94304"/>
          </a:xfrm>
          <a:prstGeom prst="straightConnector1">
            <a:avLst/>
          </a:prstGeom>
          <a:ln>
            <a:solidFill>
              <a:srgbClr val="B7B9B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be 22"/>
          <p:cNvSpPr/>
          <p:nvPr/>
        </p:nvSpPr>
        <p:spPr>
          <a:xfrm>
            <a:off x="4223793" y="2805050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Cube 29"/>
          <p:cNvSpPr/>
          <p:nvPr/>
        </p:nvSpPr>
        <p:spPr>
          <a:xfrm>
            <a:off x="4323611" y="2416012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4"/>
          <p:cNvSpPr txBox="1"/>
          <p:nvPr/>
        </p:nvSpPr>
        <p:spPr>
          <a:xfrm>
            <a:off x="3687241" y="2094362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HPPS</a:t>
            </a:r>
          </a:p>
        </p:txBody>
      </p:sp>
      <p:sp>
        <p:nvSpPr>
          <p:cNvPr id="104" name="TextBox 14"/>
          <p:cNvSpPr txBox="1"/>
          <p:nvPr/>
        </p:nvSpPr>
        <p:spPr>
          <a:xfrm>
            <a:off x="2288665" y="2017438"/>
            <a:ext cx="1556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Diamond</a:t>
            </a:r>
          </a:p>
          <a:p>
            <a:pPr algn="ctr"/>
            <a:r>
              <a:rPr lang="en-US" sz="1600" b="1" dirty="0"/>
              <a:t>Window</a:t>
            </a:r>
          </a:p>
        </p:txBody>
      </p:sp>
      <p:sp>
        <p:nvSpPr>
          <p:cNvPr id="105" name="TextBox 14"/>
          <p:cNvSpPr txBox="1"/>
          <p:nvPr/>
        </p:nvSpPr>
        <p:spPr>
          <a:xfrm>
            <a:off x="3124224" y="3408862"/>
            <a:ext cx="2563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28.58 m</a:t>
            </a:r>
          </a:p>
          <a:p>
            <a:pPr algn="ctr"/>
            <a:r>
              <a:rPr lang="en-US" sz="1600" b="1" dirty="0"/>
              <a:t>H - 1.34 m x V - 1.34 m</a:t>
            </a:r>
          </a:p>
        </p:txBody>
      </p:sp>
      <p:sp>
        <p:nvSpPr>
          <p:cNvPr id="106" name="TextBox 14"/>
          <p:cNvSpPr txBox="1"/>
          <p:nvPr/>
        </p:nvSpPr>
        <p:spPr>
          <a:xfrm>
            <a:off x="2288665" y="1748399"/>
            <a:ext cx="1556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0.8 mm</a:t>
            </a:r>
          </a:p>
        </p:txBody>
      </p:sp>
      <p:sp>
        <p:nvSpPr>
          <p:cNvPr id="107" name="TextBox 14"/>
          <p:cNvSpPr txBox="1"/>
          <p:nvPr/>
        </p:nvSpPr>
        <p:spPr>
          <a:xfrm>
            <a:off x="9727254" y="2128783"/>
            <a:ext cx="806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Image</a:t>
            </a:r>
          </a:p>
        </p:txBody>
      </p:sp>
      <p:sp>
        <p:nvSpPr>
          <p:cNvPr id="70" name="Cube 29"/>
          <p:cNvSpPr/>
          <p:nvPr/>
        </p:nvSpPr>
        <p:spPr>
          <a:xfrm>
            <a:off x="9963474" y="2905210"/>
            <a:ext cx="268831" cy="468181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Cube 22"/>
          <p:cNvSpPr/>
          <p:nvPr/>
        </p:nvSpPr>
        <p:spPr>
          <a:xfrm>
            <a:off x="9914622" y="2759196"/>
            <a:ext cx="208159" cy="442958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Cube 37"/>
          <p:cNvSpPr/>
          <p:nvPr/>
        </p:nvSpPr>
        <p:spPr>
          <a:xfrm>
            <a:off x="2947078" y="2578537"/>
            <a:ext cx="225628" cy="625842"/>
          </a:xfrm>
          <a:prstGeom prst="cube">
            <a:avLst>
              <a:gd name="adj" fmla="val 525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72" name="Cube 29"/>
          <p:cNvSpPr/>
          <p:nvPr/>
        </p:nvSpPr>
        <p:spPr>
          <a:xfrm>
            <a:off x="9973192" y="2429480"/>
            <a:ext cx="250434" cy="436222"/>
          </a:xfrm>
          <a:prstGeom prst="cube">
            <a:avLst>
              <a:gd name="adj" fmla="val 719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82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ID29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317168-23CA-4435-8D2F-08FBED8D5790}"/>
              </a:ext>
            </a:extLst>
          </p:cNvPr>
          <p:cNvGrpSpPr/>
          <p:nvPr/>
        </p:nvGrpSpPr>
        <p:grpSpPr>
          <a:xfrm>
            <a:off x="1774784" y="1243754"/>
            <a:ext cx="10024812" cy="2216665"/>
            <a:chOff x="1774784" y="1243754"/>
            <a:chExt cx="10024812" cy="2216665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B6021DD5-C217-4C3A-BC4D-D2CC806400AF}"/>
                </a:ext>
              </a:extLst>
            </p:cNvPr>
            <p:cNvSpPr/>
            <p:nvPr/>
          </p:nvSpPr>
          <p:spPr>
            <a:xfrm rot="8536698">
              <a:off x="10456346" y="2424144"/>
              <a:ext cx="330811" cy="173131"/>
            </a:xfrm>
            <a:prstGeom prst="cube">
              <a:avLst>
                <a:gd name="adj" fmla="val 10970"/>
              </a:avLst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Cube 29"/>
            <p:cNvSpPr/>
            <p:nvPr/>
          </p:nvSpPr>
          <p:spPr>
            <a:xfrm>
              <a:off x="5797578" y="2465975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Cube 29"/>
            <p:cNvSpPr/>
            <p:nvPr/>
          </p:nvSpPr>
          <p:spPr>
            <a:xfrm>
              <a:off x="5832077" y="2307014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Cube 7"/>
            <p:cNvSpPr/>
            <p:nvPr/>
          </p:nvSpPr>
          <p:spPr>
            <a:xfrm rot="19705693">
              <a:off x="5046548" y="2371214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upo 12"/>
            <p:cNvGrpSpPr/>
            <p:nvPr/>
          </p:nvGrpSpPr>
          <p:grpSpPr>
            <a:xfrm>
              <a:off x="2241710" y="2356978"/>
              <a:ext cx="478522" cy="113267"/>
              <a:chOff x="286423" y="1753548"/>
              <a:chExt cx="1470437" cy="290218"/>
            </a:xfrm>
          </p:grpSpPr>
          <p:sp>
            <p:nvSpPr>
              <p:cNvPr id="5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" name="Cube 27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Cube 28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5" name="Grupo 13"/>
            <p:cNvGrpSpPr/>
            <p:nvPr/>
          </p:nvGrpSpPr>
          <p:grpSpPr>
            <a:xfrm>
              <a:off x="2243100" y="2502190"/>
              <a:ext cx="489773" cy="121787"/>
              <a:chOff x="286423" y="1753548"/>
              <a:chExt cx="1470437" cy="290218"/>
            </a:xfrm>
          </p:grpSpPr>
          <p:sp>
            <p:nvSpPr>
              <p:cNvPr id="44" name="Cube 26"/>
              <p:cNvSpPr/>
              <p:nvPr/>
            </p:nvSpPr>
            <p:spPr>
              <a:xfrm>
                <a:off x="286423" y="1753548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5" name="Cube 27"/>
              <p:cNvSpPr/>
              <p:nvPr/>
            </p:nvSpPr>
            <p:spPr>
              <a:xfrm>
                <a:off x="431887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6" name="Cube 28"/>
              <p:cNvSpPr/>
              <p:nvPr/>
            </p:nvSpPr>
            <p:spPr>
              <a:xfrm>
                <a:off x="578485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Cube 46"/>
              <p:cNvSpPr/>
              <p:nvPr/>
            </p:nvSpPr>
            <p:spPr>
              <a:xfrm>
                <a:off x="720016" y="1754250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Cube 47"/>
              <p:cNvSpPr/>
              <p:nvPr/>
            </p:nvSpPr>
            <p:spPr>
              <a:xfrm>
                <a:off x="866614" y="1754774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9" name="Cube 27"/>
              <p:cNvSpPr/>
              <p:nvPr/>
            </p:nvSpPr>
            <p:spPr>
              <a:xfrm>
                <a:off x="1008152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0" name="Cube 28"/>
              <p:cNvSpPr/>
              <p:nvPr/>
            </p:nvSpPr>
            <p:spPr>
              <a:xfrm>
                <a:off x="1154750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Cube 27"/>
              <p:cNvSpPr/>
              <p:nvPr/>
            </p:nvSpPr>
            <p:spPr>
              <a:xfrm>
                <a:off x="1296281" y="1754251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2" name="Cube 28"/>
              <p:cNvSpPr/>
              <p:nvPr/>
            </p:nvSpPr>
            <p:spPr>
              <a:xfrm>
                <a:off x="1442879" y="1754775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3" name="Cube 27"/>
              <p:cNvSpPr/>
              <p:nvPr/>
            </p:nvSpPr>
            <p:spPr>
              <a:xfrm>
                <a:off x="1584410" y="1754163"/>
                <a:ext cx="172450" cy="288991"/>
              </a:xfrm>
              <a:prstGeom prst="cube">
                <a:avLst>
                  <a:gd name="adj" fmla="val 15906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2445544" y="2484522"/>
              <a:ext cx="336571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17"/>
            <p:cNvSpPr/>
            <p:nvPr/>
          </p:nvSpPr>
          <p:spPr>
            <a:xfrm>
              <a:off x="1774784" y="2091997"/>
              <a:ext cx="75212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Source</a:t>
              </a:r>
            </a:p>
          </p:txBody>
        </p:sp>
        <p:sp>
          <p:nvSpPr>
            <p:cNvPr id="33" name="Cube 32"/>
            <p:cNvSpPr/>
            <p:nvPr/>
          </p:nvSpPr>
          <p:spPr>
            <a:xfrm rot="19705693">
              <a:off x="4694035" y="2371215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Rectángulo 17"/>
            <p:cNvSpPr/>
            <p:nvPr/>
          </p:nvSpPr>
          <p:spPr>
            <a:xfrm>
              <a:off x="4636455" y="2091997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DMM</a:t>
              </a:r>
            </a:p>
          </p:txBody>
        </p:sp>
        <p:sp>
          <p:nvSpPr>
            <p:cNvPr id="35" name="Rectángulo 17"/>
            <p:cNvSpPr/>
            <p:nvPr/>
          </p:nvSpPr>
          <p:spPr>
            <a:xfrm>
              <a:off x="10415346" y="1858187"/>
              <a:ext cx="5148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KBs</a:t>
              </a:r>
            </a:p>
          </p:txBody>
        </p:sp>
        <p:cxnSp>
          <p:nvCxnSpPr>
            <p:cNvPr id="42" name="Straight Connector 41"/>
            <p:cNvCxnSpPr>
              <a:cxnSpLocks/>
            </p:cNvCxnSpPr>
            <p:nvPr/>
          </p:nvCxnSpPr>
          <p:spPr>
            <a:xfrm>
              <a:off x="5798050" y="2487066"/>
              <a:ext cx="542303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ángulo 17"/>
            <p:cNvSpPr/>
            <p:nvPr/>
          </p:nvSpPr>
          <p:spPr>
            <a:xfrm>
              <a:off x="5365459" y="1513714"/>
              <a:ext cx="10406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Secondary</a:t>
              </a:r>
            </a:p>
            <a:p>
              <a:pPr algn="ctr"/>
              <a:r>
                <a:rPr lang="en-US" sz="1400" dirty="0"/>
                <a:t>Slits ? </a:t>
              </a:r>
            </a:p>
          </p:txBody>
        </p:sp>
        <p:sp>
          <p:nvSpPr>
            <p:cNvPr id="74" name="Rectángulo 17"/>
            <p:cNvSpPr/>
            <p:nvPr/>
          </p:nvSpPr>
          <p:spPr>
            <a:xfrm>
              <a:off x="10233142" y="2678259"/>
              <a:ext cx="156645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105m (10-20keV)</a:t>
              </a:r>
            </a:p>
            <a:p>
              <a:r>
                <a:rPr lang="en-US" sz="1400" dirty="0"/>
                <a:t>112.3m (35keV)</a:t>
              </a:r>
            </a:p>
          </p:txBody>
        </p:sp>
        <p:sp>
          <p:nvSpPr>
            <p:cNvPr id="67" name="Cube 22"/>
            <p:cNvSpPr/>
            <p:nvPr/>
          </p:nvSpPr>
          <p:spPr>
            <a:xfrm>
              <a:off x="5750568" y="2395116"/>
              <a:ext cx="104698" cy="24521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Cube 29"/>
            <p:cNvSpPr/>
            <p:nvPr/>
          </p:nvSpPr>
          <p:spPr>
            <a:xfrm>
              <a:off x="5783564" y="2226916"/>
              <a:ext cx="107436" cy="217504"/>
            </a:xfrm>
            <a:prstGeom prst="cube">
              <a:avLst>
                <a:gd name="adj" fmla="val 7193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Rectángulo 17"/>
            <p:cNvSpPr/>
            <p:nvPr/>
          </p:nvSpPr>
          <p:spPr>
            <a:xfrm>
              <a:off x="4691354" y="2640330"/>
              <a:ext cx="73129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31.5 m</a:t>
              </a:r>
            </a:p>
          </p:txBody>
        </p:sp>
        <p:sp>
          <p:nvSpPr>
            <p:cNvPr id="71" name="TextBox 14">
              <a:extLst>
                <a:ext uri="{FF2B5EF4-FFF2-40B4-BE49-F238E27FC236}">
                  <a16:creationId xmlns:a16="http://schemas.microsoft.com/office/drawing/2014/main" id="{6AEB019E-F8A8-4DAF-986D-F06F2318F38A}"/>
                </a:ext>
              </a:extLst>
            </p:cNvPr>
            <p:cNvSpPr txBox="1"/>
            <p:nvPr/>
          </p:nvSpPr>
          <p:spPr>
            <a:xfrm>
              <a:off x="3130859" y="1513714"/>
              <a:ext cx="901209" cy="738664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0.3 mm</a:t>
              </a:r>
            </a:p>
            <a:p>
              <a:r>
                <a:rPr lang="en-US" dirty="0"/>
                <a:t>Diamond</a:t>
              </a:r>
            </a:p>
            <a:p>
              <a:r>
                <a:rPr lang="en-US" dirty="0"/>
                <a:t>Window</a:t>
              </a:r>
            </a:p>
          </p:txBody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1A5BBC74-ACD8-4310-A85C-153EF92CB31D}"/>
                </a:ext>
              </a:extLst>
            </p:cNvPr>
            <p:cNvSpPr txBox="1"/>
            <p:nvPr/>
          </p:nvSpPr>
          <p:spPr>
            <a:xfrm>
              <a:off x="2831780" y="1243754"/>
              <a:ext cx="15563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Front End </a:t>
              </a:r>
            </a:p>
          </p:txBody>
        </p:sp>
        <p:sp>
          <p:nvSpPr>
            <p:cNvPr id="73" name="Cube 37">
              <a:extLst>
                <a:ext uri="{FF2B5EF4-FFF2-40B4-BE49-F238E27FC236}">
                  <a16:creationId xmlns:a16="http://schemas.microsoft.com/office/drawing/2014/main" id="{812D38CE-CD67-4DCF-917D-F815227CFE44}"/>
                </a:ext>
              </a:extLst>
            </p:cNvPr>
            <p:cNvSpPr/>
            <p:nvPr/>
          </p:nvSpPr>
          <p:spPr>
            <a:xfrm>
              <a:off x="3487965" y="2315305"/>
              <a:ext cx="122012" cy="338434"/>
            </a:xfrm>
            <a:prstGeom prst="cube">
              <a:avLst>
                <a:gd name="adj" fmla="val 5256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GB" dirty="0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CDCB14C8-5020-4E0C-BE5F-44703A829937}"/>
                </a:ext>
              </a:extLst>
            </p:cNvPr>
            <p:cNvSpPr/>
            <p:nvPr/>
          </p:nvSpPr>
          <p:spPr>
            <a:xfrm rot="19319756">
              <a:off x="10752644" y="2416615"/>
              <a:ext cx="330811" cy="197102"/>
            </a:xfrm>
            <a:prstGeom prst="cube">
              <a:avLst>
                <a:gd name="adj" fmla="val 10970"/>
              </a:avLst>
            </a:prstGeom>
            <a:solidFill>
              <a:schemeClr val="bg2"/>
            </a:solidFill>
            <a:ln w="3175"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Cylinder 12">
              <a:extLst>
                <a:ext uri="{FF2B5EF4-FFF2-40B4-BE49-F238E27FC236}">
                  <a16:creationId xmlns:a16="http://schemas.microsoft.com/office/drawing/2014/main" id="{DFC37B75-E418-4E05-BFBF-37A41B2F7D13}"/>
                </a:ext>
              </a:extLst>
            </p:cNvPr>
            <p:cNvSpPr/>
            <p:nvPr/>
          </p:nvSpPr>
          <p:spPr>
            <a:xfrm rot="16200000">
              <a:off x="6723435" y="2704835"/>
              <a:ext cx="681037" cy="111581"/>
            </a:xfrm>
            <a:prstGeom prst="ca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ángulo 17">
              <a:extLst>
                <a:ext uri="{FF2B5EF4-FFF2-40B4-BE49-F238E27FC236}">
                  <a16:creationId xmlns:a16="http://schemas.microsoft.com/office/drawing/2014/main" id="{CABC2E5B-FC23-4EC4-B938-DE7F4C5350F6}"/>
                </a:ext>
              </a:extLst>
            </p:cNvPr>
            <p:cNvSpPr/>
            <p:nvPr/>
          </p:nvSpPr>
          <p:spPr>
            <a:xfrm>
              <a:off x="6725773" y="1513714"/>
              <a:ext cx="870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Chopper</a:t>
              </a:r>
            </a:p>
          </p:txBody>
        </p:sp>
        <p:sp>
          <p:nvSpPr>
            <p:cNvPr id="83" name="Rectángulo 17">
              <a:extLst>
                <a:ext uri="{FF2B5EF4-FFF2-40B4-BE49-F238E27FC236}">
                  <a16:creationId xmlns:a16="http://schemas.microsoft.com/office/drawing/2014/main" id="{3711E519-424E-4451-8809-5314A902B221}"/>
                </a:ext>
              </a:extLst>
            </p:cNvPr>
            <p:cNvSpPr/>
            <p:nvPr/>
          </p:nvSpPr>
          <p:spPr>
            <a:xfrm>
              <a:off x="6797694" y="3152642"/>
              <a:ext cx="5325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35m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573630"/>
      </p:ext>
    </p:extLst>
  </p:cSld>
  <p:clrMapOvr>
    <a:masterClrMapping/>
  </p:clrMapOvr>
</p:sld>
</file>

<file path=ppt/theme/theme1.xml><?xml version="1.0" encoding="utf-8"?>
<a:theme xmlns:a="http://schemas.openxmlformats.org/drawingml/2006/main" name="ESRF-default">
  <a:themeElements>
    <a:clrScheme name="ESRF-LightBlue">
      <a:dk1>
        <a:sysClr val="windowText" lastClr="000000"/>
      </a:dk1>
      <a:lt1>
        <a:sysClr val="window" lastClr="FFFFFF"/>
      </a:lt1>
      <a:dk2>
        <a:srgbClr val="132577"/>
      </a:dk2>
      <a:lt2>
        <a:srgbClr val="51A026"/>
      </a:lt2>
      <a:accent1>
        <a:srgbClr val="132577"/>
      </a:accent1>
      <a:accent2>
        <a:srgbClr val="ED7703"/>
      </a:accent2>
      <a:accent3>
        <a:srgbClr val="F4A300"/>
      </a:accent3>
      <a:accent4>
        <a:srgbClr val="FFDD00"/>
      </a:accent4>
      <a:accent5>
        <a:srgbClr val="AF007C"/>
      </a:accent5>
      <a:accent6>
        <a:srgbClr val="0098D4"/>
      </a:accent6>
      <a:hlink>
        <a:srgbClr val="000000"/>
      </a:hlink>
      <a:folHlink>
        <a:srgbClr val="000000"/>
      </a:folHlink>
    </a:clrScheme>
    <a:fontScheme name="Soloca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ank.potx" id="{67C11CAC-9023-4D7C-A201-0E73168C1C5C}" vid="{657381B9-D2A2-47F3-8C63-832BC45655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385</Words>
  <Application>Microsoft Office PowerPoint</Application>
  <PresentationFormat>Widescreen</PresentationFormat>
  <Paragraphs>129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ITCOfficinaSans LT Book</vt:lpstr>
      <vt:lpstr>Wingdings</vt:lpstr>
      <vt:lpstr>ESRF-default</vt:lpstr>
      <vt:lpstr>ID16B</vt:lpstr>
      <vt:lpstr>Layout ID09</vt:lpstr>
      <vt:lpstr>Layout – ID09 </vt:lpstr>
      <vt:lpstr>Layout - PANOSC</vt:lpstr>
      <vt:lpstr>Layout considered for this study – ID17</vt:lpstr>
      <vt:lpstr>ID19 In-line Monochromator layout</vt:lpstr>
      <vt:lpstr>ID29</vt:lpstr>
    </vt:vector>
  </TitlesOfParts>
  <Company>E.S.R.F.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REYES HERRERA Juan</dc:creator>
  <cp:lastModifiedBy>Philipp Brumund</cp:lastModifiedBy>
  <cp:revision>23</cp:revision>
  <dcterms:created xsi:type="dcterms:W3CDTF">2023-05-16T12:51:15Z</dcterms:created>
  <dcterms:modified xsi:type="dcterms:W3CDTF">2025-04-02T14:51:56Z</dcterms:modified>
</cp:coreProperties>
</file>