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2" r:id="rId2"/>
    <p:sldId id="265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64" r:id="rId14"/>
    <p:sldId id="275" r:id="rId15"/>
    <p:sldId id="276" r:id="rId16"/>
    <p:sldId id="277" r:id="rId1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howGuides="1">
      <p:cViewPr varScale="1">
        <p:scale>
          <a:sx n="191" d="100"/>
          <a:sy n="191" d="100"/>
        </p:scale>
        <p:origin x="816" y="156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20/03/2024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OASYS-Intro | HERCULES2024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OASYS-Intro | HERCULES2024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range.biolab.s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asys-als-kit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github.com/oasys-esrf-kit" TargetMode="External"/><Relationship Id="rId5" Type="http://schemas.openxmlformats.org/officeDocument/2006/relationships/image" Target="../media/image24.png"/><Relationship Id="rId10" Type="http://schemas.openxmlformats.org/officeDocument/2006/relationships/hyperlink" Target="https://github.com/oasys-elettra-kit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github.com/oasys-lnls-kit" TargetMode="Externa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s.anl.gov/Science/Scientific-Software/OASY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Introduction to OASYS</a:t>
            </a:r>
            <a:endParaRPr lang="en-US" sz="2400" cap="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OASYS-Intro | HERCULES2024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1387827" y="808920"/>
            <a:ext cx="6221453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>
                <a:solidFill>
                  <a:srgbClr val="002060"/>
                </a:solidFill>
              </a:rPr>
              <a:t>Computer simulation of light sources and optical components is a mandatory step in the design and optimization of synchrotron and FEL radiation beamlines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513" y="1936558"/>
            <a:ext cx="5535581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>
                <a:solidFill>
                  <a:srgbClr val="002060"/>
                </a:solidFill>
              </a:rPr>
              <a:t>different codes for numerical simulations are available, implementing different physical approaches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58485" y="2867617"/>
            <a:ext cx="23028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chemeClr val="accent2"/>
                </a:solidFill>
              </a:rPr>
              <a:t>RAY-TRACING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4668" y="2867617"/>
            <a:ext cx="24929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WAVEFRONT</a:t>
            </a:r>
          </a:p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PROPAGATION</a:t>
            </a:r>
          </a:p>
        </p:txBody>
      </p:sp>
      <p:sp>
        <p:nvSpPr>
          <p:cNvPr id="33" name="Down Arrow 32"/>
          <p:cNvSpPr/>
          <p:nvPr/>
        </p:nvSpPr>
        <p:spPr bwMode="auto">
          <a:xfrm>
            <a:off x="4179920" y="1354161"/>
            <a:ext cx="832767" cy="489292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432" y="3702946"/>
            <a:ext cx="1273454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Shadow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53362" y="3706855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RAY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9907" y="4092465"/>
            <a:ext cx="636188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XRT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12675" y="4092465"/>
            <a:ext cx="107147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 err="1">
                <a:solidFill>
                  <a:srgbClr val="0070C0"/>
                </a:solidFill>
              </a:rPr>
              <a:t>McXtrace</a:t>
            </a:r>
            <a:endParaRPr lang="en-US" sz="1225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6478" y="3748989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SRW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0955" y="3811619"/>
            <a:ext cx="8327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PHASE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06478" y="4167003"/>
            <a:ext cx="73447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WISE</a:t>
            </a:r>
          </a:p>
        </p:txBody>
      </p:sp>
      <p:sp>
        <p:nvSpPr>
          <p:cNvPr id="41" name="Donut 40"/>
          <p:cNvSpPr/>
          <p:nvPr/>
        </p:nvSpPr>
        <p:spPr bwMode="auto">
          <a:xfrm>
            <a:off x="4865792" y="2572745"/>
            <a:ext cx="3079403" cy="2180750"/>
          </a:xfrm>
          <a:prstGeom prst="donut">
            <a:avLst>
              <a:gd name="adj" fmla="val 2576"/>
            </a:avLst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Donut 41"/>
          <p:cNvSpPr/>
          <p:nvPr/>
        </p:nvSpPr>
        <p:spPr bwMode="auto">
          <a:xfrm>
            <a:off x="1191246" y="2572745"/>
            <a:ext cx="3079403" cy="2180750"/>
          </a:xfrm>
          <a:prstGeom prst="donut">
            <a:avLst>
              <a:gd name="adj" fmla="val 2576"/>
            </a:avLst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Left-Right-Up Arrow 42"/>
          <p:cNvSpPr/>
          <p:nvPr/>
        </p:nvSpPr>
        <p:spPr bwMode="auto">
          <a:xfrm>
            <a:off x="3934735" y="2475535"/>
            <a:ext cx="1224848" cy="1028268"/>
          </a:xfrm>
          <a:prstGeom prst="leftRight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2630" y="4307426"/>
            <a:ext cx="951905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WOFRY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72013" y="3886157"/>
            <a:ext cx="84154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COMSYL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616" y="4833869"/>
            <a:ext cx="727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Incoherent </a:t>
            </a:r>
            <a:r>
              <a:rPr lang="en-US" dirty="0"/>
              <a:t>X-ray beams                             Fully coherent X-ray beams</a:t>
            </a:r>
          </a:p>
        </p:txBody>
      </p:sp>
    </p:spTree>
    <p:extLst>
      <p:ext uri="{BB962C8B-B14F-4D97-AF65-F5344CB8AC3E}">
        <p14:creationId xmlns:p14="http://schemas.microsoft.com/office/powerpoint/2010/main" val="10921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ORANGE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5" name="Rounded Rectangle 4"/>
          <p:cNvSpPr/>
          <p:nvPr/>
        </p:nvSpPr>
        <p:spPr>
          <a:xfrm>
            <a:off x="467760" y="1643192"/>
            <a:ext cx="8288683" cy="495258"/>
          </a:xfrm>
          <a:prstGeom prst="roundRect">
            <a:avLst/>
          </a:prstGeom>
          <a:noFill/>
          <a:ln>
            <a:solidFill>
              <a:srgbClr val="13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886" y="1618791"/>
            <a:ext cx="81984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1400" dirty="0">
                <a:solidFill>
                  <a:srgbClr val="132577"/>
                </a:solidFill>
              </a:rPr>
              <a:t>Orange is a component-based visual programming software package for data visualization, machine learning, data mining, and data analysis. [</a:t>
            </a:r>
            <a:r>
              <a:rPr lang="en-GB" sz="1400" dirty="0" smtClean="0">
                <a:solidFill>
                  <a:srgbClr val="132577"/>
                </a:solidFill>
              </a:rPr>
              <a:t>1]. </a:t>
            </a:r>
            <a:endParaRPr lang="en-US" sz="1400" dirty="0">
              <a:solidFill>
                <a:srgbClr val="132577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6061"/>
            <a:ext cx="1432178" cy="9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9428"/>
            <a:ext cx="4874972" cy="27325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088" y="4987126"/>
            <a:ext cx="8901239" cy="2308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dirty="0" smtClean="0"/>
              <a:t>[1</a:t>
            </a:r>
            <a:r>
              <a:rPr lang="en-GB" sz="900" dirty="0"/>
              <a:t>] </a:t>
            </a:r>
            <a:r>
              <a:rPr lang="en-GB" sz="900" dirty="0" err="1"/>
              <a:t>Demšar</a:t>
            </a:r>
            <a:r>
              <a:rPr lang="en-GB" sz="900" dirty="0"/>
              <a:t>, J., </a:t>
            </a:r>
            <a:r>
              <a:rPr lang="en-GB" sz="900" dirty="0" err="1"/>
              <a:t>Curk</a:t>
            </a:r>
            <a:r>
              <a:rPr lang="en-GB" sz="900" dirty="0"/>
              <a:t>, T., and </a:t>
            </a:r>
            <a:r>
              <a:rPr lang="en-GB" sz="900" dirty="0" err="1"/>
              <a:t>Erjavec</a:t>
            </a:r>
            <a:r>
              <a:rPr lang="en-GB" sz="900" dirty="0"/>
              <a:t>, A. "Orange: Data Mining Toolbox in Python," Journal of Machine Learning Research 14, 2349−2353 (2013</a:t>
            </a:r>
            <a:r>
              <a:rPr lang="en-GB" sz="900" dirty="0" smtClean="0"/>
              <a:t>). </a:t>
            </a:r>
            <a:r>
              <a:rPr lang="en-GB" sz="900" u="sng" dirty="0" smtClean="0">
                <a:hlinkClick r:id="rId4"/>
              </a:rPr>
              <a:t>https://orange.biolab.si</a:t>
            </a:r>
            <a:endParaRPr lang="en-GB" sz="900" u="sng" dirty="0" smtClean="0"/>
          </a:p>
        </p:txBody>
      </p:sp>
    </p:spTree>
    <p:extLst>
      <p:ext uri="{BB962C8B-B14F-4D97-AF65-F5344CB8AC3E}">
        <p14:creationId xmlns:p14="http://schemas.microsoft.com/office/powerpoint/2010/main" val="294871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cap="none" dirty="0" err="1" smtClean="0">
                <a:solidFill>
                  <a:schemeClr val="accent2"/>
                </a:solidFill>
              </a:rPr>
              <a:t>O</a:t>
            </a:r>
            <a:r>
              <a:rPr lang="en-GB" sz="2400" cap="none" dirty="0" err="1" smtClean="0"/>
              <a:t>r</a:t>
            </a:r>
            <a:r>
              <a:rPr lang="en-GB" sz="2400" cap="none" dirty="0" err="1" smtClean="0">
                <a:solidFill>
                  <a:schemeClr val="accent2"/>
                </a:solidFill>
              </a:rPr>
              <a:t>A</a:t>
            </a:r>
            <a:r>
              <a:rPr lang="en-GB" sz="2400" cap="none" dirty="0" err="1" smtClean="0"/>
              <a:t>nge</a:t>
            </a:r>
            <a:r>
              <a:rPr lang="en-GB" sz="2400" cap="none" dirty="0" smtClean="0"/>
              <a:t> </a:t>
            </a:r>
            <a:r>
              <a:rPr lang="en-GB" sz="2400" cap="none" dirty="0" err="1" smtClean="0">
                <a:solidFill>
                  <a:schemeClr val="accent2"/>
                </a:solidFill>
              </a:rPr>
              <a:t>SY</a:t>
            </a:r>
            <a:r>
              <a:rPr lang="en-GB" sz="2400" cap="none" dirty="0" err="1" smtClean="0"/>
              <a:t>nchrotron</a:t>
            </a:r>
            <a:r>
              <a:rPr lang="en-GB" sz="2400" cap="none" dirty="0" smtClean="0"/>
              <a:t> </a:t>
            </a:r>
            <a:r>
              <a:rPr lang="en-GB" sz="2400" cap="none" dirty="0" smtClean="0">
                <a:solidFill>
                  <a:schemeClr val="accent2"/>
                </a:solidFill>
              </a:rPr>
              <a:t>S</a:t>
            </a:r>
            <a:r>
              <a:rPr lang="en-GB" sz="2400" cap="none" dirty="0" smtClean="0"/>
              <a:t>uite</a:t>
            </a:r>
            <a:endParaRPr lang="en-GB" sz="2400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24" y="4851709"/>
            <a:ext cx="1120010" cy="56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29802"/>
            <a:ext cx="2802731" cy="168163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12219" y="686483"/>
            <a:ext cx="792088" cy="369332"/>
            <a:chOff x="647564" y="1346765"/>
            <a:chExt cx="79208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683568" y="1346765"/>
              <a:ext cx="720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SRW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EC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8629" y="783806"/>
            <a:ext cx="1152128" cy="662608"/>
            <a:chOff x="647564" y="1346765"/>
            <a:chExt cx="792088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83568" y="1346765"/>
              <a:ext cx="720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XOPPY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FDD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10" idx="2"/>
            <a:endCxn id="35" idx="0"/>
          </p:cNvCxnSpPr>
          <p:nvPr/>
        </p:nvCxnSpPr>
        <p:spPr>
          <a:xfrm>
            <a:off x="3008263" y="1055815"/>
            <a:ext cx="128906" cy="1403060"/>
          </a:xfrm>
          <a:prstGeom prst="straightConnector1">
            <a:avLst/>
          </a:prstGeom>
          <a:ln w="57150">
            <a:solidFill>
              <a:srgbClr val="BEC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95869" y="1182202"/>
            <a:ext cx="796171" cy="1117909"/>
          </a:xfrm>
          <a:prstGeom prst="straightConnector1">
            <a:avLst/>
          </a:prstGeom>
          <a:ln w="57150">
            <a:solidFill>
              <a:srgbClr val="FDD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6106" y="3438532"/>
            <a:ext cx="1522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Orange</a:t>
            </a:r>
          </a:p>
        </p:txBody>
      </p:sp>
      <p:cxnSp>
        <p:nvCxnSpPr>
          <p:cNvPr id="17" name="Straight Arrow Connector 16"/>
          <p:cNvCxnSpPr>
            <a:stCxn id="41" idx="2"/>
          </p:cNvCxnSpPr>
          <p:nvPr/>
        </p:nvCxnSpPr>
        <p:spPr>
          <a:xfrm>
            <a:off x="867796" y="2060802"/>
            <a:ext cx="1534644" cy="529708"/>
          </a:xfrm>
          <a:prstGeom prst="straightConnector1">
            <a:avLst/>
          </a:prstGeom>
          <a:ln w="57150">
            <a:solidFill>
              <a:srgbClr val="BCD2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2155" y="2547862"/>
            <a:ext cx="1152262" cy="379372"/>
            <a:chOff x="357411" y="3250266"/>
            <a:chExt cx="1152262" cy="379372"/>
          </a:xfrm>
        </p:grpSpPr>
        <p:sp>
          <p:nvSpPr>
            <p:cNvPr id="19" name="TextBox 18"/>
            <p:cNvSpPr txBox="1"/>
            <p:nvPr/>
          </p:nvSpPr>
          <p:spPr>
            <a:xfrm>
              <a:off x="397002" y="3250266"/>
              <a:ext cx="111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SYNED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7411" y="3263755"/>
              <a:ext cx="1109256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DFC7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331411" y="2744293"/>
            <a:ext cx="1017418" cy="196430"/>
          </a:xfrm>
          <a:prstGeom prst="straightConnector1">
            <a:avLst/>
          </a:prstGeom>
          <a:ln w="57150">
            <a:solidFill>
              <a:srgbClr val="DFC7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645" y="3843192"/>
            <a:ext cx="12424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COMSYL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8642" y="3844917"/>
            <a:ext cx="1278420" cy="365883"/>
          </a:xfrm>
          <a:prstGeom prst="roundRect">
            <a:avLst>
              <a:gd name="adj" fmla="val 42974"/>
            </a:avLst>
          </a:prstGeom>
          <a:noFill/>
          <a:ln w="57150">
            <a:solidFill>
              <a:srgbClr val="D5F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1517062" y="3519441"/>
            <a:ext cx="1051108" cy="508418"/>
          </a:xfrm>
          <a:prstGeom prst="straightConnector1">
            <a:avLst/>
          </a:prstGeom>
          <a:ln w="57150">
            <a:solidFill>
              <a:srgbClr val="D5FB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232562" y="2547862"/>
            <a:ext cx="244318" cy="7095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13" y="4870978"/>
            <a:ext cx="587914" cy="563499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9" idx="0"/>
          </p:cNvCxnSpPr>
          <p:nvPr/>
        </p:nvCxnSpPr>
        <p:spPr>
          <a:xfrm flipV="1">
            <a:off x="3101887" y="3808666"/>
            <a:ext cx="15691" cy="766253"/>
          </a:xfrm>
          <a:prstGeom prst="straightConnector1">
            <a:avLst/>
          </a:prstGeom>
          <a:ln w="57150">
            <a:solidFill>
              <a:srgbClr val="F9A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7690" y="4574919"/>
            <a:ext cx="11283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A549"/>
                </a:solidFill>
              </a:rPr>
              <a:t>Utilities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851920" y="727703"/>
            <a:ext cx="1365505" cy="379372"/>
            <a:chOff x="357411" y="3250266"/>
            <a:chExt cx="1152262" cy="379372"/>
          </a:xfrm>
        </p:grpSpPr>
        <p:sp>
          <p:nvSpPr>
            <p:cNvPr id="31" name="TextBox 30"/>
            <p:cNvSpPr txBox="1"/>
            <p:nvPr/>
          </p:nvSpPr>
          <p:spPr>
            <a:xfrm>
              <a:off x="397002" y="3250266"/>
              <a:ext cx="111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WOFRY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7411" y="3263755"/>
              <a:ext cx="1109256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3497209" y="1107075"/>
            <a:ext cx="1011981" cy="1374932"/>
          </a:xfrm>
          <a:prstGeom prst="straightConnector1">
            <a:avLst/>
          </a:prstGeom>
          <a:ln w="57150">
            <a:solidFill>
              <a:srgbClr val="E4E4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58875"/>
            <a:ext cx="874754" cy="87475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37213" y="1704464"/>
            <a:ext cx="1646921" cy="369332"/>
            <a:chOff x="618659" y="1346765"/>
            <a:chExt cx="842610" cy="382800"/>
          </a:xfrm>
        </p:grpSpPr>
        <p:sp>
          <p:nvSpPr>
            <p:cNvPr id="40" name="TextBox 39"/>
            <p:cNvSpPr txBox="1"/>
            <p:nvPr/>
          </p:nvSpPr>
          <p:spPr>
            <a:xfrm>
              <a:off x="618659" y="1346765"/>
              <a:ext cx="842610" cy="38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SHADOWOUI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CD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644008" y="3457553"/>
            <a:ext cx="4499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7030A0"/>
                </a:solidFill>
              </a:rPr>
              <a:t>Luca </a:t>
            </a:r>
            <a:r>
              <a:rPr lang="en-GB" sz="1400" dirty="0" err="1">
                <a:solidFill>
                  <a:srgbClr val="7030A0"/>
                </a:solidFill>
              </a:rPr>
              <a:t>Rebuffi</a:t>
            </a:r>
            <a:r>
              <a:rPr lang="en-GB" sz="1400" dirty="0">
                <a:solidFill>
                  <a:srgbClr val="7030A0"/>
                </a:solidFill>
              </a:rPr>
              <a:t> (ANL) </a:t>
            </a:r>
            <a:r>
              <a:rPr lang="en-GB" sz="1400" dirty="0" smtClean="0">
                <a:solidFill>
                  <a:srgbClr val="7030A0"/>
                </a:solidFill>
              </a:rPr>
              <a:t>&amp; Manuel Sánchez del R</a:t>
            </a:r>
            <a:r>
              <a:rPr lang="es-MX" sz="1400" dirty="0" smtClean="0">
                <a:solidFill>
                  <a:srgbClr val="7030A0"/>
                </a:solidFill>
              </a:rPr>
              <a:t>í</a:t>
            </a:r>
            <a:r>
              <a:rPr lang="en-GB" sz="1400" dirty="0" smtClean="0">
                <a:solidFill>
                  <a:srgbClr val="7030A0"/>
                </a:solidFill>
              </a:rPr>
              <a:t>o </a:t>
            </a:r>
            <a:r>
              <a:rPr lang="en-GB" sz="1400" dirty="0">
                <a:solidFill>
                  <a:srgbClr val="7030A0"/>
                </a:solidFill>
              </a:rPr>
              <a:t>(</a:t>
            </a:r>
            <a:r>
              <a:rPr lang="en-GB" sz="1400" dirty="0" smtClean="0">
                <a:solidFill>
                  <a:srgbClr val="7030A0"/>
                </a:solidFill>
              </a:rPr>
              <a:t>ESRF)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70150" y="3962218"/>
            <a:ext cx="2647708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 smtClean="0"/>
              <a:t>L</a:t>
            </a:r>
            <a:r>
              <a:rPr lang="en-GB" sz="900" dirty="0"/>
              <a:t>. </a:t>
            </a:r>
            <a:r>
              <a:rPr lang="en-GB" sz="900" dirty="0" err="1"/>
              <a:t>Rebuffi</a:t>
            </a:r>
            <a:r>
              <a:rPr lang="en-GB" sz="900" dirty="0"/>
              <a:t>, M. Sanchez del Rio, "</a:t>
            </a:r>
            <a:r>
              <a:rPr lang="en-GB" sz="900" b="1" dirty="0"/>
              <a:t>OASYS (</a:t>
            </a:r>
            <a:r>
              <a:rPr lang="en-GB" sz="900" b="1" dirty="0" err="1"/>
              <a:t>OrAnge</a:t>
            </a:r>
            <a:r>
              <a:rPr lang="en-GB" sz="900" b="1" dirty="0"/>
              <a:t> </a:t>
            </a:r>
            <a:r>
              <a:rPr lang="en-GB" sz="900" b="1" dirty="0" err="1"/>
              <a:t>SYnchrotron</a:t>
            </a:r>
            <a:r>
              <a:rPr lang="en-GB" sz="900" b="1" dirty="0"/>
              <a:t> Suite): an open-source graphical environment for x-ray virtual </a:t>
            </a:r>
            <a:r>
              <a:rPr lang="en-GB" sz="900" b="1" dirty="0" smtClean="0"/>
              <a:t>experiments</a:t>
            </a:r>
            <a:r>
              <a:rPr lang="en-GB" sz="900" dirty="0"/>
              <a:t>”, Proc. SPIE 10388, 103880S (2017)​​​​​. DOI: </a:t>
            </a:r>
            <a:r>
              <a:rPr lang="en-GB" sz="900" dirty="0" smtClean="0"/>
              <a:t>10.1117/12.2274263.</a:t>
            </a:r>
            <a:endParaRPr lang="en-GB" sz="900" u="sng" dirty="0"/>
          </a:p>
        </p:txBody>
      </p:sp>
    </p:spTree>
    <p:extLst>
      <p:ext uri="{BB962C8B-B14F-4D97-AF65-F5344CB8AC3E}">
        <p14:creationId xmlns:p14="http://schemas.microsoft.com/office/powerpoint/2010/main" val="30691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7" y="553244"/>
            <a:ext cx="8532613" cy="4610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OASYS</a:t>
            </a:r>
            <a:r>
              <a:rPr lang="en-US" cap="none" dirty="0" smtClean="0"/>
              <a:t> </a:t>
            </a:r>
            <a:r>
              <a:rPr lang="en-US" sz="2400" cap="none" dirty="0" smtClean="0"/>
              <a:t>interoperability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5736" y="769268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XOPPY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3728" y="1705372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SRW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7844" y="4011467"/>
            <a:ext cx="13157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SHADOW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4190" y="2858726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SYNED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6325" y="4657700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DABAM</a:t>
            </a:r>
          </a:p>
        </p:txBody>
      </p:sp>
    </p:spTree>
    <p:extLst>
      <p:ext uri="{BB962C8B-B14F-4D97-AF65-F5344CB8AC3E}">
        <p14:creationId xmlns:p14="http://schemas.microsoft.com/office/powerpoint/2010/main" val="322679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621907"/>
            <a:ext cx="1426705" cy="6772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429" y="2069320"/>
            <a:ext cx="1415905" cy="672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Other OASYS features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323528" y="908157"/>
            <a:ext cx="86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Open Source, many synchrotron facilities are developing their own customized widgets, Add-ons, for example:</a:t>
            </a:r>
            <a:endParaRPr lang="en-US" dirty="0">
              <a:solidFill>
                <a:srgbClr val="00269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3" y="1671487"/>
            <a:ext cx="1396528" cy="487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00" y="2449861"/>
            <a:ext cx="2952328" cy="50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73" y="3220236"/>
            <a:ext cx="1224136" cy="497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53" y="4242016"/>
            <a:ext cx="1242039" cy="49329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53696" y="3254305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https://github.com/oasys-als-kit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679528" y="2495404"/>
            <a:ext cx="2682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9"/>
              </a:rPr>
              <a:t>https://github.com/oasys-lnls-kit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2235115" y="1761543"/>
            <a:ext cx="2909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0"/>
              </a:rPr>
              <a:t>https://github.com/oasys-elettra-kit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2132881" y="4281310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1"/>
              </a:rPr>
              <a:t>https://</a:t>
            </a:r>
            <a:r>
              <a:rPr lang="en-GB" sz="1400" dirty="0" smtClean="0">
                <a:hlinkClick r:id="rId11"/>
              </a:rPr>
              <a:t>github.com/oasys-esrf-kit</a:t>
            </a:r>
            <a:r>
              <a:rPr lang="en-GB" sz="1400" dirty="0" smtClean="0"/>
              <a:t> *</a:t>
            </a:r>
            <a:endParaRPr lang="en-GB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1673" y="2672387"/>
            <a:ext cx="1368285" cy="1095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6025" y="3408193"/>
            <a:ext cx="1168499" cy="16440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1334" y="1407466"/>
            <a:ext cx="1473632" cy="6962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0001" y="5077876"/>
            <a:ext cx="369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Add-ons installation example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0512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Other OASYS features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51520" y="841276"/>
            <a:ext cx="824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has been chosen as the main programming </a:t>
            </a:r>
            <a:r>
              <a:rPr lang="en-US" dirty="0" smtClean="0">
                <a:solidFill>
                  <a:srgbClr val="002060"/>
                </a:solidFill>
              </a:rPr>
              <a:t>language, and code can be included in the workflow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90378"/>
            <a:ext cx="4608512" cy="3032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00012"/>
            <a:ext cx="3024336" cy="19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9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Outcome from this tutorial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404780" y="1057300"/>
            <a:ext cx="8245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Calculate main characteristics of synchrotron source (Bending magnets and Insertion devices).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Calculate the heat-load on different beamline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Simulating beamline optics by ray-tracing to obtain main parameters of the beam, e. g., size and divergence, energy resolution, intensity/flux.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Understand basic principles of X-ray optics: Mirrors and Crystals.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Basic concepts about coherence 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</a:t>
            </a:r>
            <a:r>
              <a:rPr lang="en-US" sz="2667" b="1" dirty="0" smtClean="0">
                <a:solidFill>
                  <a:srgbClr val="002060"/>
                </a:solidFill>
              </a:rPr>
              <a:t>with</a:t>
            </a:r>
            <a:endParaRPr lang="en-US" sz="2667" b="1" dirty="0">
              <a:solidFill>
                <a:srgbClr val="002060"/>
              </a:solidFill>
            </a:endParaRPr>
          </a:p>
          <a:p>
            <a:pPr algn="ctr"/>
            <a:r>
              <a:rPr lang="en-US" sz="2667" b="1" dirty="0" smtClean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 smtClean="0">
                <a:solidFill>
                  <a:srgbClr val="002060"/>
                </a:solidFill>
              </a:rPr>
              <a:t>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Introduction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Juan Reyes </a:t>
            </a:r>
            <a:r>
              <a:rPr lang="en-US" sz="1667" dirty="0" smtClean="0"/>
              <a:t>Herrera</a:t>
            </a:r>
          </a:p>
          <a:p>
            <a:pPr algn="ctr"/>
            <a:r>
              <a:rPr lang="en-US" sz="1100" dirty="0"/>
              <a:t>juan.reyes-herrera@esrf.fr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</a:t>
            </a:r>
            <a:r>
              <a:rPr lang="en-US" sz="1333" dirty="0" smtClean="0"/>
              <a:t>MEG/ISDD, </a:t>
            </a:r>
            <a:r>
              <a:rPr lang="en-US" sz="1333" dirty="0"/>
              <a:t>ESRF</a:t>
            </a:r>
          </a:p>
          <a:p>
            <a:pPr algn="ctr"/>
            <a:endParaRPr lang="en-US" sz="1167" dirty="0" smtClean="0"/>
          </a:p>
          <a:p>
            <a:pPr algn="ctr"/>
            <a:r>
              <a:rPr lang="en-US" sz="1167" dirty="0" smtClean="0"/>
              <a:t>March </a:t>
            </a:r>
            <a:r>
              <a:rPr lang="en-US" sz="1167" dirty="0" smtClean="0"/>
              <a:t>22</a:t>
            </a:r>
            <a:r>
              <a:rPr lang="en-US" sz="1167" baseline="30000" dirty="0" smtClean="0"/>
              <a:t>nd</a:t>
            </a:r>
            <a:r>
              <a:rPr lang="en-US" sz="1167" dirty="0" smtClean="0"/>
              <a:t>, 2024</a:t>
            </a:r>
            <a:endParaRPr lang="en-US" sz="1167" dirty="0"/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 smtClean="0"/>
              <a:t>OASYS-Intro | HERCULES2024</a:t>
            </a:r>
            <a:endParaRPr lang="fr-FR" sz="833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Introduction to OASYS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647056" y="120131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What is OASYS? What is its structure?</a:t>
            </a:r>
          </a:p>
          <a:p>
            <a:endParaRPr lang="en-US" dirty="0" smtClean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What kind of simulations can be performed with it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2692"/>
              </a:solidFill>
            </a:endParaRPr>
          </a:p>
          <a:p>
            <a:pPr marL="457200" lvl="2"/>
            <a:endParaRPr lang="en-US" dirty="0">
              <a:solidFill>
                <a:srgbClr val="002692"/>
              </a:solidFill>
            </a:endParaRP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</a:t>
            </a:r>
            <a:r>
              <a:rPr lang="en-US" dirty="0" smtClean="0">
                <a:solidFill>
                  <a:srgbClr val="002692"/>
                </a:solidFill>
              </a:rPr>
              <a:t>xpected outcome of this OASYS tutorial</a:t>
            </a:r>
          </a:p>
        </p:txBody>
      </p: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What is OASYS?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611560" y="1345332"/>
            <a:ext cx="8055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692"/>
                </a:solidFill>
              </a:rPr>
              <a:t>OASYS (Orange Synchrotron Suite) </a:t>
            </a:r>
            <a:r>
              <a:rPr lang="en-US" dirty="0">
                <a:solidFill>
                  <a:srgbClr val="002692"/>
                </a:solidFill>
              </a:rPr>
              <a:t>is graphical environment for </a:t>
            </a:r>
            <a:r>
              <a:rPr lang="en-US" dirty="0" smtClean="0">
                <a:solidFill>
                  <a:srgbClr val="002692"/>
                </a:solidFill>
              </a:rPr>
              <a:t>modelling synchrotron beamlines. 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 smtClean="0">
                <a:solidFill>
                  <a:srgbClr val="002692"/>
                </a:solidFill>
              </a:rPr>
              <a:t>In OASYS, we can perform visual programing: using “boxes and arrows” to recreate a photon beamline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</a:rPr>
              <a:t>OASYS integrates different simulation strategies via the implementation of adequate simulation tools for X-ray </a:t>
            </a:r>
            <a:r>
              <a:rPr lang="en-US" dirty="0" smtClean="0">
                <a:solidFill>
                  <a:srgbClr val="002692"/>
                </a:solidFill>
              </a:rPr>
              <a:t>Optics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2692"/>
                </a:solidFill>
                <a:hlinkClick r:id="rId2"/>
              </a:rPr>
              <a:t>www.aps.anl.gov/Science/Scientific-Software/OASYS</a:t>
            </a:r>
            <a:endParaRPr lang="en-US" dirty="0" smtClean="0">
              <a:solidFill>
                <a:srgbClr val="002692"/>
              </a:solidFill>
            </a:endParaRPr>
          </a:p>
          <a:p>
            <a:endParaRPr lang="en-US" dirty="0" smtClean="0">
              <a:solidFill>
                <a:srgbClr val="002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38946"/>
            <a:ext cx="6552728" cy="4045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Modelling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162963" y="71453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synchrotron beamline is the instrumentation that transports the synchrotron radiation to the sample (experimental end station)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5553" y="4678161"/>
            <a:ext cx="21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Electron beam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2089" y="5061526"/>
            <a:ext cx="21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Photon beam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183" y="5211227"/>
            <a:ext cx="471527" cy="6993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96182" y="4836952"/>
            <a:ext cx="471527" cy="69931"/>
          </a:xfrm>
          <a:prstGeom prst="rect">
            <a:avLst/>
          </a:prstGeom>
          <a:solidFill>
            <a:srgbClr val="35DBE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045365" y="5127269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Beamline</a:t>
            </a:r>
            <a:endParaRPr lang="en-US" sz="1400" dirty="0">
              <a:solidFill>
                <a:srgbClr val="9900CC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3630335">
            <a:off x="4945725" y="3444350"/>
            <a:ext cx="270582" cy="2428518"/>
          </a:xfrm>
          <a:prstGeom prst="leftBrace">
            <a:avLst>
              <a:gd name="adj1" fmla="val 8333"/>
              <a:gd name="adj2" fmla="val 16612"/>
            </a:avLst>
          </a:prstGeom>
          <a:ln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50706" y="3995365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Optics hutch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51906" y="3851462"/>
            <a:ext cx="216024" cy="144018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8286" y="4354995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Experimental hutch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2680762" y="3886460"/>
            <a:ext cx="284692" cy="468535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607" y="4375983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Control hutch*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46384" y="3886460"/>
            <a:ext cx="616079" cy="525261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2877657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Insertion device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61831" y="3063669"/>
            <a:ext cx="1890790" cy="3505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06" y="5091598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9900CC"/>
                </a:solidFill>
              </a:rPr>
              <a:t>Hutch or cabin</a:t>
            </a:r>
            <a:r>
              <a:rPr lang="en-US" sz="1400" dirty="0" smtClean="0">
                <a:solidFill>
                  <a:srgbClr val="9900CC"/>
                </a:solidFill>
              </a:rPr>
              <a:t>*</a:t>
            </a:r>
            <a:endParaRPr lang="en-US" sz="1400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2" grpId="0"/>
      <p:bldP spid="24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Modelling</a:t>
            </a:r>
            <a:r>
              <a:rPr lang="en-US" cap="none" dirty="0" smtClean="0"/>
              <a:t>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8" name="Rounded Rectangle 7"/>
          <p:cNvSpPr/>
          <p:nvPr/>
        </p:nvSpPr>
        <p:spPr>
          <a:xfrm>
            <a:off x="323528" y="2023732"/>
            <a:ext cx="1440160" cy="1080120"/>
          </a:xfrm>
          <a:prstGeom prst="roundRect">
            <a:avLst>
              <a:gd name="adj" fmla="val 34015"/>
            </a:avLst>
          </a:prstGeom>
          <a:noFill/>
          <a:ln>
            <a:solidFill>
              <a:srgbClr val="4E5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" name="TextBox 8"/>
          <p:cNvSpPr txBox="1"/>
          <p:nvPr/>
        </p:nvSpPr>
        <p:spPr>
          <a:xfrm>
            <a:off x="539552" y="1591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Source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780" y="2086738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Bending magnet, wiggler or undulator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8843" y="10097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Optics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93024" y="1854055"/>
            <a:ext cx="1628700" cy="1198660"/>
          </a:xfrm>
          <a:prstGeom prst="roundRect">
            <a:avLst>
              <a:gd name="adj" fmla="val 3401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51" y="3630844"/>
            <a:ext cx="2773904" cy="120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444208" y="975823"/>
            <a:ext cx="235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Experimental station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6" y="3470905"/>
            <a:ext cx="1008112" cy="1404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3549456" y="1545446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Slits, mirrors, crystals, filters, refractive lens, Fresnel lens, multilayers, etc.</a:t>
            </a:r>
            <a:endParaRPr lang="en-GB" sz="1400" dirty="0"/>
          </a:p>
        </p:txBody>
      </p:sp>
      <p:sp>
        <p:nvSpPr>
          <p:cNvPr id="18" name="Right Arrow 17"/>
          <p:cNvSpPr/>
          <p:nvPr/>
        </p:nvSpPr>
        <p:spPr>
          <a:xfrm>
            <a:off x="1952228" y="2131474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5768652" y="2131473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05" y="3512357"/>
            <a:ext cx="1384937" cy="1321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ounded Rectangle 21"/>
          <p:cNvSpPr/>
          <p:nvPr/>
        </p:nvSpPr>
        <p:spPr>
          <a:xfrm>
            <a:off x="2970620" y="1514824"/>
            <a:ext cx="2520280" cy="1877121"/>
          </a:xfrm>
          <a:prstGeom prst="roundRect">
            <a:avLst>
              <a:gd name="adj" fmla="val 3401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3" name="TextBox 22"/>
          <p:cNvSpPr txBox="1"/>
          <p:nvPr/>
        </p:nvSpPr>
        <p:spPr>
          <a:xfrm>
            <a:off x="7103698" y="219177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Sample, detectors, etc.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2963" y="714534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 components of the beamline:</a:t>
            </a:r>
          </a:p>
        </p:txBody>
      </p:sp>
    </p:spTree>
    <p:extLst>
      <p:ext uri="{BB962C8B-B14F-4D97-AF65-F5344CB8AC3E}">
        <p14:creationId xmlns:p14="http://schemas.microsoft.com/office/powerpoint/2010/main" val="3811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Modelling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505149" y="14173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Sources: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14173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Optics: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6342" y="1415599"/>
            <a:ext cx="235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Allowing to get at the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Sample: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235344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Energy distribution, intensity (photon flux), beam size and divergence, etc.</a:t>
            </a:r>
            <a:endParaRPr lang="en-GB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89" y="2066016"/>
            <a:ext cx="1480123" cy="2943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0" y="1849388"/>
            <a:ext cx="1537506" cy="1139563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090213" y="3088717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23528" y="769268"/>
            <a:ext cx="873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visual programing boxes, in OASYS, are called </a:t>
            </a:r>
            <a:r>
              <a:rPr lang="en-US" b="1" i="1" dirty="0" smtClean="0"/>
              <a:t>Widgets</a:t>
            </a:r>
            <a:r>
              <a:rPr lang="en-US" dirty="0" smtClean="0"/>
              <a:t> and they represent optical components, including a wide variability of tools, example: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61" y="3050307"/>
            <a:ext cx="1537506" cy="2145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808" y="3252998"/>
            <a:ext cx="1450641" cy="2046229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186840" y="2988951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Modelling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sp>
        <p:nvSpPr>
          <p:cNvPr id="3" name="TextBox 2"/>
          <p:cNvSpPr txBox="1"/>
          <p:nvPr/>
        </p:nvSpPr>
        <p:spPr>
          <a:xfrm>
            <a:off x="323528" y="769268"/>
            <a:ext cx="87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Widgets</a:t>
            </a:r>
            <a:r>
              <a:rPr lang="en-US" dirty="0" smtClean="0"/>
              <a:t> are connected as a workflow (or dataflow) in the OASYS canvas: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01" y="1415599"/>
            <a:ext cx="5214586" cy="3672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11983" y="1678830"/>
            <a:ext cx="12849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Canvas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90001" y="2471629"/>
            <a:ext cx="564895" cy="3037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5532" y="2153670"/>
            <a:ext cx="12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Widgets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7045" y="2458443"/>
            <a:ext cx="1179131" cy="48097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17994" y="2501710"/>
            <a:ext cx="918102" cy="8754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1505" y="4194904"/>
            <a:ext cx="12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Connectors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45366" y="3819635"/>
            <a:ext cx="642488" cy="325262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04048" y="3552976"/>
            <a:ext cx="202645" cy="601164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94446" y="3526827"/>
            <a:ext cx="393723" cy="62731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7173" y="4574222"/>
            <a:ext cx="12849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Toolbox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915816" y="3853558"/>
            <a:ext cx="738656" cy="6536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20769" y="1861766"/>
            <a:ext cx="974976" cy="265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5045" y="1665644"/>
            <a:ext cx="194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OASYS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Full beamline model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HERCULES2024</a:t>
            </a:r>
            <a:endParaRPr lang="en-US" noProof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61356"/>
            <a:ext cx="8768763" cy="299293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2985" y="1314063"/>
            <a:ext cx="1646921" cy="369332"/>
            <a:chOff x="618659" y="1346765"/>
            <a:chExt cx="842610" cy="382800"/>
          </a:xfrm>
        </p:grpSpPr>
        <p:sp>
          <p:nvSpPr>
            <p:cNvPr id="28" name="TextBox 27"/>
            <p:cNvSpPr txBox="1"/>
            <p:nvPr/>
          </p:nvSpPr>
          <p:spPr>
            <a:xfrm>
              <a:off x="618659" y="1346765"/>
              <a:ext cx="842610" cy="38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ESRF-ID21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CD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895" y="4449582"/>
            <a:ext cx="24482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Higher Harmonic Rejection  Mirrors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7172" y="938136"/>
            <a:ext cx="24482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Double Crystal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Monochromator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5908" y="4433349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KB Mirrors system</a:t>
            </a:r>
          </a:p>
        </p:txBody>
      </p:sp>
    </p:spTree>
    <p:extLst>
      <p:ext uri="{BB962C8B-B14F-4D97-AF65-F5344CB8AC3E}">
        <p14:creationId xmlns:p14="http://schemas.microsoft.com/office/powerpoint/2010/main" val="2738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wide-screen</Template>
  <TotalTime>0</TotalTime>
  <Words>696</Words>
  <Application>Microsoft Office PowerPoint</Application>
  <PresentationFormat>On-screen Show (16:10)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ITCOfficinaSans LT Book</vt:lpstr>
      <vt:lpstr>Wingdings</vt:lpstr>
      <vt:lpstr>ESRF - default</vt:lpstr>
      <vt:lpstr>PowerPoint Presentation</vt:lpstr>
      <vt:lpstr>PowerPoint Presentation</vt:lpstr>
      <vt:lpstr>Introduction to OASYS</vt:lpstr>
      <vt:lpstr>What is OASYS?</vt:lpstr>
      <vt:lpstr>Modelling a beamline</vt:lpstr>
      <vt:lpstr>Modelling a beamline with OASYS</vt:lpstr>
      <vt:lpstr>Modelling a beamline with OASYS</vt:lpstr>
      <vt:lpstr>Modelling a beamline with OASYS</vt:lpstr>
      <vt:lpstr>Full beamline model</vt:lpstr>
      <vt:lpstr>Introduction to OASYS</vt:lpstr>
      <vt:lpstr>ORANGE</vt:lpstr>
      <vt:lpstr>OrAnge SYnchrotron Suite</vt:lpstr>
      <vt:lpstr>OASYS interoperability</vt:lpstr>
      <vt:lpstr>Other OASYS features</vt:lpstr>
      <vt:lpstr>Other OASYS features</vt:lpstr>
      <vt:lpstr>Outcome from this tutorial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HERRERA Juan</dc:creator>
  <cp:lastModifiedBy>REYES HERRERA Juan</cp:lastModifiedBy>
  <cp:revision>49</cp:revision>
  <dcterms:created xsi:type="dcterms:W3CDTF">2022-02-18T08:25:36Z</dcterms:created>
  <dcterms:modified xsi:type="dcterms:W3CDTF">2024-03-20T09:41:01Z</dcterms:modified>
</cp:coreProperties>
</file>