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62" r:id="rId2"/>
    <p:sldId id="265" r:id="rId3"/>
    <p:sldId id="263" r:id="rId4"/>
    <p:sldId id="267" r:id="rId5"/>
    <p:sldId id="268" r:id="rId6"/>
    <p:sldId id="269" r:id="rId7"/>
    <p:sldId id="270" r:id="rId8"/>
    <p:sldId id="271" r:id="rId9"/>
    <p:sldId id="272" r:id="rId10"/>
    <p:sldId id="266" r:id="rId11"/>
    <p:sldId id="273" r:id="rId12"/>
    <p:sldId id="274" r:id="rId13"/>
    <p:sldId id="264" r:id="rId14"/>
    <p:sldId id="275" r:id="rId15"/>
    <p:sldId id="276" r:id="rId16"/>
    <p:sldId id="277" r:id="rId17"/>
  </p:sldIdLst>
  <p:sldSz cx="9144000" cy="5715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orient="horz" pos="288">
          <p15:clr>
            <a:srgbClr val="A4A3A4"/>
          </p15:clr>
        </p15:guide>
        <p15:guide id="3" orient="horz" pos="3312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21">
          <p15:clr>
            <a:srgbClr val="A4A3A4"/>
          </p15:clr>
        </p15:guide>
        <p15:guide id="7" pos="52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5B99"/>
    <a:srgbClr val="B7B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4660"/>
  </p:normalViewPr>
  <p:slideViewPr>
    <p:cSldViewPr showGuides="1">
      <p:cViewPr varScale="1">
        <p:scale>
          <a:sx n="191" d="100"/>
          <a:sy n="191" d="100"/>
        </p:scale>
        <p:origin x="816" y="150"/>
      </p:cViewPr>
      <p:guideLst>
        <p:guide orient="horz" pos="1800"/>
        <p:guide orient="horz" pos="288"/>
        <p:guide orient="horz" pos="3312"/>
        <p:guide orient="horz" pos="855"/>
        <p:guide pos="2880"/>
        <p:guide pos="521"/>
        <p:guide pos="52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0E798-53FF-4C51-A981-953463752515}" type="datetimeFigureOut">
              <a:rPr lang="fr-FR" smtClean="0"/>
              <a:pPr/>
              <a:t>24/03/2023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6CD8F-B7ED-4A05-9FB1-A01CC0EF02CC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827089" y="1"/>
            <a:ext cx="7489825" cy="457729"/>
          </a:xfrm>
          <a:noFill/>
        </p:spPr>
        <p:txBody>
          <a:bodyPr anchor="b" anchorCtr="0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27088" y="457729"/>
            <a:ext cx="7489825" cy="479558"/>
          </a:xfrm>
        </p:spPr>
        <p:txBody>
          <a:bodyPr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26/07/2013</a:t>
            </a:r>
            <a:endParaRPr lang="en-US" noProof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OASYS-Intro | HERCULES2023</a:t>
            </a:r>
            <a:endParaRPr lang="en-US" noProof="0" dirty="0"/>
          </a:p>
        </p:txBody>
      </p:sp>
      <p:pic>
        <p:nvPicPr>
          <p:cNvPr id="9" name="Image 8" descr="logo_couv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000" y="1417500"/>
            <a:ext cx="7200000" cy="288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727200" y="126000"/>
            <a:ext cx="8236800" cy="496800"/>
          </a:xfrm>
          <a:solidFill>
            <a:schemeClr val="accent1"/>
          </a:solidFill>
        </p:spPr>
        <p:txBody>
          <a:bodyPr lIns="108000" tIns="0" rIns="108000" anchor="ctr" anchorCtr="0"/>
          <a:lstStyle>
            <a:lvl1pPr>
              <a:lnSpc>
                <a:spcPct val="85000"/>
              </a:lnSpc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3351600" y="915000"/>
            <a:ext cx="5612400" cy="2970000"/>
          </a:xfrm>
          <a:solidFill>
            <a:srgbClr val="4E5B99"/>
          </a:solidFill>
        </p:spPr>
        <p:txBody>
          <a:bodyPr lIns="216000" tIns="252000"/>
          <a:lstStyle>
            <a:lvl1pPr marL="0" indent="0">
              <a:spcAft>
                <a:spcPts val="300"/>
              </a:spcAft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spcBef>
                <a:spcPts val="400"/>
              </a:spcBef>
              <a:spcAft>
                <a:spcPts val="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0" indent="0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 sz="225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80000"/>
              <a:buNone/>
              <a:defRPr sz="1750">
                <a:solidFill>
                  <a:schemeClr val="bg1"/>
                </a:solidFill>
              </a:defRPr>
            </a:lvl4pPr>
            <a:lvl5pPr marL="0" indent="0">
              <a:lnSpc>
                <a:spcPct val="80000"/>
              </a:lnSpc>
              <a:spcAft>
                <a:spcPts val="0"/>
              </a:spcAft>
              <a:buNone/>
              <a:defRPr sz="1500" b="1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727200" y="915000"/>
            <a:ext cx="2574000" cy="2970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smtClean="0"/>
              <a:t>26/07/2013</a:t>
            </a:r>
            <a:endParaRPr lang="en-US" noProof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OASYS-Intro | HERCULES2023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4pPr>
              <a:spcBef>
                <a:spcPts val="0"/>
              </a:spcBef>
              <a:spcAft>
                <a:spcPts val="300"/>
              </a:spcAft>
              <a:buSzPct val="80000"/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26/07/2013</a:t>
            </a:r>
            <a:endParaRPr lang="en-US" noProof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OASYS-Intro | HERCULES2023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for importing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26/07/2013</a:t>
            </a:r>
            <a:endParaRPr lang="en-US" noProof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OASYS-Intro | HERCULES2023</a:t>
            </a:r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logo_texte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68056" y="5067000"/>
            <a:ext cx="1975944" cy="64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727200" y="126000"/>
            <a:ext cx="8236800" cy="496800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727200" y="805272"/>
            <a:ext cx="8236800" cy="43319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0" y="5587803"/>
            <a:ext cx="611560" cy="1271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26/07/2013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630001" y="5402791"/>
            <a:ext cx="6120000" cy="17707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00" b="1" cap="none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OASYS-Intro | HERCULES2023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98001" y="5402865"/>
            <a:ext cx="413559" cy="177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Page </a:t>
            </a:r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80000" y="126000"/>
            <a:ext cx="496800" cy="49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16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Font typeface="Arial" pitchFamily="34" charset="0"/>
        <a:buNone/>
        <a:defRPr sz="1800" b="1" kern="1200">
          <a:solidFill>
            <a:schemeClr val="accent6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500"/>
        </a:spcAft>
        <a:buFont typeface="Arial" pitchFamily="34" charset="0"/>
        <a:buNone/>
        <a:defRPr sz="17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5000"/>
        </a:lnSpc>
        <a:spcBef>
          <a:spcPts val="0"/>
        </a:spcBef>
        <a:spcAft>
          <a:spcPts val="500"/>
        </a:spcAft>
        <a:buFont typeface="Arial" pitchFamily="34" charset="0"/>
        <a:buNone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357188" indent="-174625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6"/>
        </a:buClr>
        <a:buSzPct val="80000"/>
        <a:buFont typeface="Wingdings" pitchFamily="2" charset="2"/>
        <a:buChar char="l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62050" indent="-174625" algn="l" defTabSz="9144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ITCOfficinaSans LT Book" pitchFamily="2" charset="0"/>
        <a:buChar char="&gt;"/>
        <a:defRPr sz="12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orange.biolab.si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asys-als-kit" TargetMode="External"/><Relationship Id="rId13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hyperlink" Target="https://github.com/oasys-esrf-kit" TargetMode="External"/><Relationship Id="rId5" Type="http://schemas.openxmlformats.org/officeDocument/2006/relationships/image" Target="../media/image24.png"/><Relationship Id="rId10" Type="http://schemas.openxmlformats.org/officeDocument/2006/relationships/hyperlink" Target="https://github.com/oasys-elettra-kit" TargetMode="External"/><Relationship Id="rId4" Type="http://schemas.openxmlformats.org/officeDocument/2006/relationships/image" Target="../media/image23.png"/><Relationship Id="rId9" Type="http://schemas.openxmlformats.org/officeDocument/2006/relationships/hyperlink" Target="https://github.com/oasys-lnls-kit" TargetMode="External"/><Relationship Id="rId1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s.anl.gov/Science/Scientific-Software/OASY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 smtClean="0"/>
              <a:t>Introduction to OASYS</a:t>
            </a:r>
            <a:endParaRPr lang="en-US" sz="2400" cap="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OASYS-Intro | HERCULES2023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Page </a:t>
            </a:r>
            <a:fld id="{733122C9-A0B9-462F-8757-0847AD287B6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29" name="TextBox 28"/>
          <p:cNvSpPr txBox="1"/>
          <p:nvPr/>
        </p:nvSpPr>
        <p:spPr>
          <a:xfrm>
            <a:off x="1387827" y="808920"/>
            <a:ext cx="6221453" cy="469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>
              <a:defRPr/>
            </a:pPr>
            <a:r>
              <a:rPr lang="en-US" sz="1225" dirty="0">
                <a:solidFill>
                  <a:srgbClr val="002060"/>
                </a:solidFill>
              </a:rPr>
              <a:t>Computer simulation of light sources and optical components is a mandatory step in the design and optimization of synchrotron and FEL radiation beamlines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28513" y="1936558"/>
            <a:ext cx="5535581" cy="469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>
              <a:defRPr/>
            </a:pPr>
            <a:r>
              <a:rPr lang="en-US" sz="1225" dirty="0">
                <a:solidFill>
                  <a:srgbClr val="002060"/>
                </a:solidFill>
              </a:rPr>
              <a:t>different codes for numerical simulations are available, implementing different physical approaches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58485" y="2867617"/>
            <a:ext cx="2302802" cy="846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>
              <a:defRPr/>
            </a:pPr>
            <a:r>
              <a:rPr lang="en-US" sz="2449" b="1" dirty="0">
                <a:solidFill>
                  <a:schemeClr val="accent2"/>
                </a:solidFill>
              </a:rPr>
              <a:t>RAY-TRACING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14668" y="2867617"/>
            <a:ext cx="2492902" cy="846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>
              <a:defRPr/>
            </a:pPr>
            <a:r>
              <a:rPr lang="en-US" sz="2449" b="1" dirty="0">
                <a:solidFill>
                  <a:srgbClr val="FF6600"/>
                </a:solidFill>
              </a:rPr>
              <a:t>WAVEFRONT</a:t>
            </a:r>
          </a:p>
          <a:p>
            <a:pPr algn="ctr">
              <a:defRPr/>
            </a:pPr>
            <a:r>
              <a:rPr lang="en-US" sz="2449" b="1" dirty="0">
                <a:solidFill>
                  <a:srgbClr val="FF6600"/>
                </a:solidFill>
              </a:rPr>
              <a:t>PROPAGATION</a:t>
            </a:r>
          </a:p>
        </p:txBody>
      </p:sp>
      <p:sp>
        <p:nvSpPr>
          <p:cNvPr id="33" name="Down Arrow 32"/>
          <p:cNvSpPr/>
          <p:nvPr/>
        </p:nvSpPr>
        <p:spPr bwMode="auto">
          <a:xfrm>
            <a:off x="4179920" y="1354161"/>
            <a:ext cx="832767" cy="489292"/>
          </a:xfrm>
          <a:prstGeom prst="downArrow">
            <a:avLst/>
          </a:prstGeom>
          <a:solidFill>
            <a:srgbClr val="00B0F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defTabSz="305678">
              <a:defRPr/>
            </a:pPr>
            <a:endParaRPr lang="en-US" sz="1225"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36432" y="3702946"/>
            <a:ext cx="1273454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>
                <a:solidFill>
                  <a:srgbClr val="0070C0"/>
                </a:solidFill>
              </a:rPr>
              <a:t>Shadow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53362" y="3706855"/>
            <a:ext cx="637267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>
                <a:solidFill>
                  <a:srgbClr val="0070C0"/>
                </a:solidFill>
              </a:rPr>
              <a:t>RAY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79907" y="4092465"/>
            <a:ext cx="636188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>
                <a:solidFill>
                  <a:srgbClr val="0070C0"/>
                </a:solidFill>
              </a:rPr>
              <a:t>XRT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12675" y="4092465"/>
            <a:ext cx="1071473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 err="1">
                <a:solidFill>
                  <a:srgbClr val="0070C0"/>
                </a:solidFill>
              </a:rPr>
              <a:t>McXtrace</a:t>
            </a:r>
            <a:endParaRPr lang="en-US" sz="1225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06478" y="3748989"/>
            <a:ext cx="637267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>
                <a:solidFill>
                  <a:srgbClr val="0070C0"/>
                </a:solidFill>
              </a:rPr>
              <a:t>SRW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40955" y="3811619"/>
            <a:ext cx="832767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>
                <a:solidFill>
                  <a:srgbClr val="0070C0"/>
                </a:solidFill>
              </a:rPr>
              <a:t>PHASE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06478" y="4167003"/>
            <a:ext cx="734477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>
                <a:solidFill>
                  <a:srgbClr val="0070C0"/>
                </a:solidFill>
              </a:rPr>
              <a:t>WISE</a:t>
            </a:r>
          </a:p>
        </p:txBody>
      </p:sp>
      <p:sp>
        <p:nvSpPr>
          <p:cNvPr id="41" name="Donut 40"/>
          <p:cNvSpPr/>
          <p:nvPr/>
        </p:nvSpPr>
        <p:spPr bwMode="auto">
          <a:xfrm>
            <a:off x="4865792" y="2572745"/>
            <a:ext cx="3079403" cy="2180750"/>
          </a:xfrm>
          <a:prstGeom prst="donut">
            <a:avLst>
              <a:gd name="adj" fmla="val 2576"/>
            </a:avLst>
          </a:prstGeom>
          <a:solidFill>
            <a:srgbClr val="00B0F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defTabSz="305678">
              <a:defRPr/>
            </a:pPr>
            <a:endParaRPr lang="en-US" sz="1225">
              <a:ea typeface="ＭＳ Ｐゴシック" charset="0"/>
              <a:cs typeface="ＭＳ Ｐゴシック" charset="0"/>
            </a:endParaRPr>
          </a:p>
        </p:txBody>
      </p:sp>
      <p:sp>
        <p:nvSpPr>
          <p:cNvPr id="42" name="Donut 41"/>
          <p:cNvSpPr/>
          <p:nvPr/>
        </p:nvSpPr>
        <p:spPr bwMode="auto">
          <a:xfrm>
            <a:off x="1191246" y="2572745"/>
            <a:ext cx="3079403" cy="2180750"/>
          </a:xfrm>
          <a:prstGeom prst="donut">
            <a:avLst>
              <a:gd name="adj" fmla="val 2576"/>
            </a:avLst>
          </a:prstGeom>
          <a:solidFill>
            <a:srgbClr val="00B0F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defTabSz="305678">
              <a:defRPr/>
            </a:pPr>
            <a:endParaRPr lang="en-US" sz="1225"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Left-Right-Up Arrow 42"/>
          <p:cNvSpPr/>
          <p:nvPr/>
        </p:nvSpPr>
        <p:spPr bwMode="auto">
          <a:xfrm>
            <a:off x="3934735" y="2475535"/>
            <a:ext cx="1224848" cy="1028268"/>
          </a:xfrm>
          <a:prstGeom prst="leftRightUp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defTabSz="305678">
              <a:defRPr/>
            </a:pPr>
            <a:endParaRPr lang="en-US" sz="1225"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22630" y="4307426"/>
            <a:ext cx="951905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>
                <a:solidFill>
                  <a:srgbClr val="0070C0"/>
                </a:solidFill>
              </a:rPr>
              <a:t>WOFRY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972013" y="3886157"/>
            <a:ext cx="841543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>
                <a:solidFill>
                  <a:srgbClr val="0070C0"/>
                </a:solidFill>
              </a:rPr>
              <a:t>COMSYL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15616" y="4833869"/>
            <a:ext cx="7278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Incoherent </a:t>
            </a:r>
            <a:r>
              <a:rPr lang="en-US" dirty="0"/>
              <a:t>X-ray beams                             Fully coherent X-ray beams</a:t>
            </a:r>
          </a:p>
        </p:txBody>
      </p:sp>
    </p:spTree>
    <p:extLst>
      <p:ext uri="{BB962C8B-B14F-4D97-AF65-F5344CB8AC3E}">
        <p14:creationId xmlns:p14="http://schemas.microsoft.com/office/powerpoint/2010/main" val="109213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ORANGE</a:t>
            </a:r>
            <a:endParaRPr lang="en-GB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OASYS-Intro | HERCULES2023</a:t>
            </a:r>
            <a:endParaRPr lang="en-US" noProof="0"/>
          </a:p>
        </p:txBody>
      </p:sp>
      <p:sp>
        <p:nvSpPr>
          <p:cNvPr id="5" name="Rounded Rectangle 4"/>
          <p:cNvSpPr/>
          <p:nvPr/>
        </p:nvSpPr>
        <p:spPr>
          <a:xfrm>
            <a:off x="467760" y="1643192"/>
            <a:ext cx="8288683" cy="495258"/>
          </a:xfrm>
          <a:prstGeom prst="roundRect">
            <a:avLst/>
          </a:prstGeom>
          <a:noFill/>
          <a:ln>
            <a:solidFill>
              <a:srgbClr val="132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2886" y="1618791"/>
            <a:ext cx="819843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GB" sz="1400" dirty="0">
                <a:solidFill>
                  <a:srgbClr val="132577"/>
                </a:solidFill>
              </a:rPr>
              <a:t>Orange is a component-based visual programming software package for data visualization, machine learning, data mining, and data analysis. [</a:t>
            </a:r>
            <a:r>
              <a:rPr lang="en-GB" sz="1400" dirty="0" smtClean="0">
                <a:solidFill>
                  <a:srgbClr val="132577"/>
                </a:solidFill>
              </a:rPr>
              <a:t>1]. </a:t>
            </a:r>
            <a:endParaRPr lang="en-US" sz="1400" dirty="0">
              <a:solidFill>
                <a:srgbClr val="132577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636061"/>
            <a:ext cx="1432178" cy="9309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209428"/>
            <a:ext cx="4874972" cy="273256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6088" y="4987126"/>
            <a:ext cx="8901239" cy="2308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900" dirty="0" smtClean="0"/>
              <a:t>[1</a:t>
            </a:r>
            <a:r>
              <a:rPr lang="en-GB" sz="900" dirty="0"/>
              <a:t>] </a:t>
            </a:r>
            <a:r>
              <a:rPr lang="en-GB" sz="900" dirty="0" err="1"/>
              <a:t>Demšar</a:t>
            </a:r>
            <a:r>
              <a:rPr lang="en-GB" sz="900" dirty="0"/>
              <a:t>, J., </a:t>
            </a:r>
            <a:r>
              <a:rPr lang="en-GB" sz="900" dirty="0" err="1"/>
              <a:t>Curk</a:t>
            </a:r>
            <a:r>
              <a:rPr lang="en-GB" sz="900" dirty="0"/>
              <a:t>, T., and </a:t>
            </a:r>
            <a:r>
              <a:rPr lang="en-GB" sz="900" dirty="0" err="1"/>
              <a:t>Erjavec</a:t>
            </a:r>
            <a:r>
              <a:rPr lang="en-GB" sz="900" dirty="0"/>
              <a:t>, A. "Orange: Data Mining Toolbox in Python," Journal of Machine Learning Research 14, 2349−2353 (2013</a:t>
            </a:r>
            <a:r>
              <a:rPr lang="en-GB" sz="900" dirty="0" smtClean="0"/>
              <a:t>). </a:t>
            </a:r>
            <a:r>
              <a:rPr lang="en-GB" sz="900" u="sng" dirty="0" smtClean="0">
                <a:hlinkClick r:id="rId4"/>
              </a:rPr>
              <a:t>https://orange.biolab.si</a:t>
            </a:r>
            <a:endParaRPr lang="en-GB" sz="900" u="sng" dirty="0" smtClean="0"/>
          </a:p>
        </p:txBody>
      </p:sp>
    </p:spTree>
    <p:extLst>
      <p:ext uri="{BB962C8B-B14F-4D97-AF65-F5344CB8AC3E}">
        <p14:creationId xmlns:p14="http://schemas.microsoft.com/office/powerpoint/2010/main" val="2948710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cap="none" dirty="0" err="1" smtClean="0">
                <a:solidFill>
                  <a:schemeClr val="accent2"/>
                </a:solidFill>
              </a:rPr>
              <a:t>O</a:t>
            </a:r>
            <a:r>
              <a:rPr lang="en-GB" sz="2400" cap="none" dirty="0" err="1" smtClean="0"/>
              <a:t>r</a:t>
            </a:r>
            <a:r>
              <a:rPr lang="en-GB" sz="2400" cap="none" dirty="0" err="1" smtClean="0">
                <a:solidFill>
                  <a:schemeClr val="accent2"/>
                </a:solidFill>
              </a:rPr>
              <a:t>A</a:t>
            </a:r>
            <a:r>
              <a:rPr lang="en-GB" sz="2400" cap="none" dirty="0" err="1" smtClean="0"/>
              <a:t>nge</a:t>
            </a:r>
            <a:r>
              <a:rPr lang="en-GB" sz="2400" cap="none" dirty="0" smtClean="0"/>
              <a:t> </a:t>
            </a:r>
            <a:r>
              <a:rPr lang="en-GB" sz="2400" cap="none" dirty="0" err="1" smtClean="0">
                <a:solidFill>
                  <a:schemeClr val="accent2"/>
                </a:solidFill>
              </a:rPr>
              <a:t>SY</a:t>
            </a:r>
            <a:r>
              <a:rPr lang="en-GB" sz="2400" cap="none" dirty="0" err="1" smtClean="0"/>
              <a:t>nchrotron</a:t>
            </a:r>
            <a:r>
              <a:rPr lang="en-GB" sz="2400" cap="none" dirty="0" smtClean="0"/>
              <a:t> </a:t>
            </a:r>
            <a:r>
              <a:rPr lang="en-GB" sz="2400" cap="none" dirty="0" smtClean="0">
                <a:solidFill>
                  <a:schemeClr val="accent2"/>
                </a:solidFill>
              </a:rPr>
              <a:t>S</a:t>
            </a:r>
            <a:r>
              <a:rPr lang="en-GB" sz="2400" cap="none" dirty="0" smtClean="0"/>
              <a:t>uite</a:t>
            </a:r>
            <a:endParaRPr lang="en-GB" sz="2400" cap="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OASYS-Intro | HERCULES2023</a:t>
            </a:r>
            <a:endParaRPr lang="en-US" noProof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924" y="4851709"/>
            <a:ext cx="1120010" cy="560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929802"/>
            <a:ext cx="2802731" cy="168163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612219" y="686483"/>
            <a:ext cx="792088" cy="369332"/>
            <a:chOff x="647564" y="1346765"/>
            <a:chExt cx="792088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683568" y="1346765"/>
              <a:ext cx="7200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SRW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47564" y="1350214"/>
              <a:ext cx="792088" cy="365883"/>
            </a:xfrm>
            <a:prstGeom prst="roundRect">
              <a:avLst>
                <a:gd name="adj" fmla="val 42974"/>
              </a:avLst>
            </a:prstGeom>
            <a:noFill/>
            <a:ln w="57150">
              <a:solidFill>
                <a:srgbClr val="BEC0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78629" y="783806"/>
            <a:ext cx="1152128" cy="662608"/>
            <a:chOff x="647564" y="1346765"/>
            <a:chExt cx="792088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83568" y="1346765"/>
              <a:ext cx="72008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XOPPY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47564" y="1350214"/>
              <a:ext cx="792088" cy="365883"/>
            </a:xfrm>
            <a:prstGeom prst="roundRect">
              <a:avLst>
                <a:gd name="adj" fmla="val 42974"/>
              </a:avLst>
            </a:prstGeom>
            <a:noFill/>
            <a:ln w="57150">
              <a:solidFill>
                <a:srgbClr val="FDD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/>
          <p:cNvCxnSpPr>
            <a:stCxn id="10" idx="2"/>
            <a:endCxn id="35" idx="0"/>
          </p:cNvCxnSpPr>
          <p:nvPr/>
        </p:nvCxnSpPr>
        <p:spPr>
          <a:xfrm>
            <a:off x="3008263" y="1055815"/>
            <a:ext cx="128906" cy="1403060"/>
          </a:xfrm>
          <a:prstGeom prst="straightConnector1">
            <a:avLst/>
          </a:prstGeom>
          <a:ln w="57150">
            <a:solidFill>
              <a:srgbClr val="BEC0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895869" y="1182202"/>
            <a:ext cx="796171" cy="1117909"/>
          </a:xfrm>
          <a:prstGeom prst="straightConnector1">
            <a:avLst/>
          </a:prstGeom>
          <a:ln w="57150">
            <a:solidFill>
              <a:srgbClr val="FDD4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36106" y="3438532"/>
            <a:ext cx="15228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Orange</a:t>
            </a:r>
          </a:p>
        </p:txBody>
      </p:sp>
      <p:cxnSp>
        <p:nvCxnSpPr>
          <p:cNvPr id="17" name="Straight Arrow Connector 16"/>
          <p:cNvCxnSpPr>
            <a:stCxn id="41" idx="2"/>
          </p:cNvCxnSpPr>
          <p:nvPr/>
        </p:nvCxnSpPr>
        <p:spPr>
          <a:xfrm>
            <a:off x="867796" y="2060802"/>
            <a:ext cx="1534644" cy="529708"/>
          </a:xfrm>
          <a:prstGeom prst="straightConnector1">
            <a:avLst/>
          </a:prstGeom>
          <a:ln w="57150">
            <a:solidFill>
              <a:srgbClr val="BCD2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222155" y="2547862"/>
            <a:ext cx="1152262" cy="379372"/>
            <a:chOff x="357411" y="3250266"/>
            <a:chExt cx="1152262" cy="379372"/>
          </a:xfrm>
        </p:grpSpPr>
        <p:sp>
          <p:nvSpPr>
            <p:cNvPr id="19" name="TextBox 18"/>
            <p:cNvSpPr txBox="1"/>
            <p:nvPr/>
          </p:nvSpPr>
          <p:spPr>
            <a:xfrm>
              <a:off x="397002" y="3250266"/>
              <a:ext cx="11126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SYNED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57411" y="3263755"/>
              <a:ext cx="1109256" cy="365883"/>
            </a:xfrm>
            <a:prstGeom prst="roundRect">
              <a:avLst>
                <a:gd name="adj" fmla="val 42974"/>
              </a:avLst>
            </a:prstGeom>
            <a:noFill/>
            <a:ln w="57150">
              <a:solidFill>
                <a:srgbClr val="DFC7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/>
          <p:cNvCxnSpPr>
            <a:stCxn id="20" idx="3"/>
          </p:cNvCxnSpPr>
          <p:nvPr/>
        </p:nvCxnSpPr>
        <p:spPr>
          <a:xfrm>
            <a:off x="1331411" y="2744293"/>
            <a:ext cx="1017418" cy="196430"/>
          </a:xfrm>
          <a:prstGeom prst="straightConnector1">
            <a:avLst/>
          </a:prstGeom>
          <a:ln w="57150">
            <a:solidFill>
              <a:srgbClr val="DFC7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645" y="3843192"/>
            <a:ext cx="124241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COMSYL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38642" y="3844917"/>
            <a:ext cx="1278420" cy="365883"/>
          </a:xfrm>
          <a:prstGeom prst="roundRect">
            <a:avLst>
              <a:gd name="adj" fmla="val 42974"/>
            </a:avLst>
          </a:prstGeom>
          <a:noFill/>
          <a:ln w="57150">
            <a:solidFill>
              <a:srgbClr val="D5FB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 flipV="1">
            <a:off x="1517062" y="3519441"/>
            <a:ext cx="1051108" cy="508418"/>
          </a:xfrm>
          <a:prstGeom prst="straightConnector1">
            <a:avLst/>
          </a:prstGeom>
          <a:ln w="57150">
            <a:solidFill>
              <a:srgbClr val="D5FB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4232562" y="2547862"/>
            <a:ext cx="244318" cy="70952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413" y="4870978"/>
            <a:ext cx="587914" cy="563499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29" idx="0"/>
          </p:cNvCxnSpPr>
          <p:nvPr/>
        </p:nvCxnSpPr>
        <p:spPr>
          <a:xfrm flipV="1">
            <a:off x="3101887" y="3808666"/>
            <a:ext cx="15691" cy="766253"/>
          </a:xfrm>
          <a:prstGeom prst="straightConnector1">
            <a:avLst/>
          </a:prstGeom>
          <a:ln w="57150">
            <a:solidFill>
              <a:srgbClr val="F9A5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37690" y="4574919"/>
            <a:ext cx="11283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9A549"/>
                </a:solidFill>
              </a:rPr>
              <a:t>Utilities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851920" y="727703"/>
            <a:ext cx="1365505" cy="379372"/>
            <a:chOff x="357411" y="3250266"/>
            <a:chExt cx="1152262" cy="379372"/>
          </a:xfrm>
        </p:grpSpPr>
        <p:sp>
          <p:nvSpPr>
            <p:cNvPr id="31" name="TextBox 30"/>
            <p:cNvSpPr txBox="1"/>
            <p:nvPr/>
          </p:nvSpPr>
          <p:spPr>
            <a:xfrm>
              <a:off x="397002" y="3250266"/>
              <a:ext cx="11126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WOFRY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57411" y="3263755"/>
              <a:ext cx="1109256" cy="365883"/>
            </a:xfrm>
            <a:prstGeom prst="roundRect">
              <a:avLst>
                <a:gd name="adj" fmla="val 42974"/>
              </a:avLst>
            </a:prstGeom>
            <a:noFill/>
            <a:ln w="57150">
              <a:solidFill>
                <a:srgbClr val="E4E4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Arrow Connector 32"/>
          <p:cNvCxnSpPr>
            <a:stCxn id="32" idx="2"/>
          </p:cNvCxnSpPr>
          <p:nvPr/>
        </p:nvCxnSpPr>
        <p:spPr>
          <a:xfrm flipH="1">
            <a:off x="3497209" y="1107075"/>
            <a:ext cx="1011981" cy="1374932"/>
          </a:xfrm>
          <a:prstGeom prst="straightConnector1">
            <a:avLst/>
          </a:prstGeom>
          <a:ln w="57150">
            <a:solidFill>
              <a:srgbClr val="E4E4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458875"/>
            <a:ext cx="874754" cy="874754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37213" y="1704464"/>
            <a:ext cx="1646921" cy="369332"/>
            <a:chOff x="618659" y="1346765"/>
            <a:chExt cx="842610" cy="382800"/>
          </a:xfrm>
        </p:grpSpPr>
        <p:sp>
          <p:nvSpPr>
            <p:cNvPr id="40" name="TextBox 39"/>
            <p:cNvSpPr txBox="1"/>
            <p:nvPr/>
          </p:nvSpPr>
          <p:spPr>
            <a:xfrm>
              <a:off x="618659" y="1346765"/>
              <a:ext cx="842610" cy="382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SHADOWOUI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647564" y="1350214"/>
              <a:ext cx="792088" cy="365883"/>
            </a:xfrm>
            <a:prstGeom prst="roundRect">
              <a:avLst>
                <a:gd name="adj" fmla="val 42974"/>
              </a:avLst>
            </a:prstGeom>
            <a:noFill/>
            <a:ln w="57150">
              <a:solidFill>
                <a:srgbClr val="BCD2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4644008" y="3457553"/>
            <a:ext cx="44999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solidFill>
                  <a:srgbClr val="7030A0"/>
                </a:solidFill>
              </a:rPr>
              <a:t>Luca </a:t>
            </a:r>
            <a:r>
              <a:rPr lang="en-GB" sz="1400" dirty="0" err="1">
                <a:solidFill>
                  <a:srgbClr val="7030A0"/>
                </a:solidFill>
              </a:rPr>
              <a:t>Rebuffi</a:t>
            </a:r>
            <a:r>
              <a:rPr lang="en-GB" sz="1400" dirty="0">
                <a:solidFill>
                  <a:srgbClr val="7030A0"/>
                </a:solidFill>
              </a:rPr>
              <a:t> (ANL) </a:t>
            </a:r>
            <a:r>
              <a:rPr lang="en-GB" sz="1400" dirty="0" smtClean="0">
                <a:solidFill>
                  <a:srgbClr val="7030A0"/>
                </a:solidFill>
              </a:rPr>
              <a:t>&amp; Manuel Sánchez del R</a:t>
            </a:r>
            <a:r>
              <a:rPr lang="es-MX" sz="1400" dirty="0" smtClean="0">
                <a:solidFill>
                  <a:srgbClr val="7030A0"/>
                </a:solidFill>
              </a:rPr>
              <a:t>í</a:t>
            </a:r>
            <a:r>
              <a:rPr lang="en-GB" sz="1400" dirty="0" smtClean="0">
                <a:solidFill>
                  <a:srgbClr val="7030A0"/>
                </a:solidFill>
              </a:rPr>
              <a:t>o </a:t>
            </a:r>
            <a:r>
              <a:rPr lang="en-GB" sz="1400" dirty="0">
                <a:solidFill>
                  <a:srgbClr val="7030A0"/>
                </a:solidFill>
              </a:rPr>
              <a:t>(</a:t>
            </a:r>
            <a:r>
              <a:rPr lang="en-GB" sz="1400" dirty="0" smtClean="0">
                <a:solidFill>
                  <a:srgbClr val="7030A0"/>
                </a:solidFill>
              </a:rPr>
              <a:t>ESRF)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570150" y="3962218"/>
            <a:ext cx="2647708" cy="7848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900" dirty="0" smtClean="0"/>
              <a:t>L</a:t>
            </a:r>
            <a:r>
              <a:rPr lang="en-GB" sz="900" dirty="0"/>
              <a:t>. </a:t>
            </a:r>
            <a:r>
              <a:rPr lang="en-GB" sz="900" dirty="0" err="1"/>
              <a:t>Rebuffi</a:t>
            </a:r>
            <a:r>
              <a:rPr lang="en-GB" sz="900" dirty="0"/>
              <a:t>, M. Sanchez del Rio, "</a:t>
            </a:r>
            <a:r>
              <a:rPr lang="en-GB" sz="900" b="1" dirty="0"/>
              <a:t>OASYS (</a:t>
            </a:r>
            <a:r>
              <a:rPr lang="en-GB" sz="900" b="1" dirty="0" err="1"/>
              <a:t>OrAnge</a:t>
            </a:r>
            <a:r>
              <a:rPr lang="en-GB" sz="900" b="1" dirty="0"/>
              <a:t> </a:t>
            </a:r>
            <a:r>
              <a:rPr lang="en-GB" sz="900" b="1" dirty="0" err="1"/>
              <a:t>SYnchrotron</a:t>
            </a:r>
            <a:r>
              <a:rPr lang="en-GB" sz="900" b="1" dirty="0"/>
              <a:t> Suite): an open-source graphical environment for x-ray virtual </a:t>
            </a:r>
            <a:r>
              <a:rPr lang="en-GB" sz="900" b="1" dirty="0" smtClean="0"/>
              <a:t>experiments</a:t>
            </a:r>
            <a:r>
              <a:rPr lang="en-GB" sz="900" dirty="0"/>
              <a:t>”, Proc. SPIE 10388, 103880S (2017)​​​​​. DOI: </a:t>
            </a:r>
            <a:r>
              <a:rPr lang="en-GB" sz="900" dirty="0" smtClean="0"/>
              <a:t>10.1117/12.2274263.</a:t>
            </a:r>
            <a:endParaRPr lang="en-GB" sz="900" u="sng" dirty="0"/>
          </a:p>
        </p:txBody>
      </p:sp>
    </p:spTree>
    <p:extLst>
      <p:ext uri="{BB962C8B-B14F-4D97-AF65-F5344CB8AC3E}">
        <p14:creationId xmlns:p14="http://schemas.microsoft.com/office/powerpoint/2010/main" val="306912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7" y="553244"/>
            <a:ext cx="8532613" cy="4610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 smtClean="0"/>
              <a:t>OASYS</a:t>
            </a:r>
            <a:r>
              <a:rPr lang="en-US" cap="none" dirty="0" smtClean="0"/>
              <a:t> </a:t>
            </a:r>
            <a:r>
              <a:rPr lang="en-US" sz="2400" cap="none" dirty="0" smtClean="0"/>
              <a:t>interoperability</a:t>
            </a:r>
            <a:endParaRPr lang="en-GB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OASYS-Intro | HERCULES2023</a:t>
            </a:r>
            <a:endParaRPr lang="en-US" noProof="0"/>
          </a:p>
        </p:txBody>
      </p:sp>
      <p:sp>
        <p:nvSpPr>
          <p:cNvPr id="8" name="TextBox 7"/>
          <p:cNvSpPr txBox="1"/>
          <p:nvPr/>
        </p:nvSpPr>
        <p:spPr>
          <a:xfrm>
            <a:off x="2195736" y="769268"/>
            <a:ext cx="10473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XOPPY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23728" y="1705372"/>
            <a:ext cx="10473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SRW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37844" y="4011467"/>
            <a:ext cx="13157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SHADOW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4190" y="2858726"/>
            <a:ext cx="10473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SYNED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86325" y="4657700"/>
            <a:ext cx="10473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DABAM</a:t>
            </a:r>
          </a:p>
        </p:txBody>
      </p:sp>
    </p:spTree>
    <p:extLst>
      <p:ext uri="{BB962C8B-B14F-4D97-AF65-F5344CB8AC3E}">
        <p14:creationId xmlns:p14="http://schemas.microsoft.com/office/powerpoint/2010/main" val="3226792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288" y="1621907"/>
            <a:ext cx="1426705" cy="67726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429" y="2069320"/>
            <a:ext cx="1415905" cy="6721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 smtClean="0"/>
              <a:t>Other OASYS features</a:t>
            </a:r>
            <a:endParaRPr lang="en-GB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OASYS-Intro | HERCULES2023</a:t>
            </a:r>
            <a:endParaRPr lang="en-US" noProof="0"/>
          </a:p>
        </p:txBody>
      </p:sp>
      <p:sp>
        <p:nvSpPr>
          <p:cNvPr id="13" name="TextBox 12"/>
          <p:cNvSpPr txBox="1"/>
          <p:nvPr/>
        </p:nvSpPr>
        <p:spPr>
          <a:xfrm>
            <a:off x="323528" y="908157"/>
            <a:ext cx="864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692"/>
                </a:solidFill>
              </a:rPr>
              <a:t>Open Source, many synchrotron facilities are developing their own customized widgets, Add-ons, for example:</a:t>
            </a:r>
            <a:endParaRPr lang="en-US" dirty="0">
              <a:solidFill>
                <a:srgbClr val="00269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53" y="1671487"/>
            <a:ext cx="1396528" cy="4878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200" y="2449861"/>
            <a:ext cx="2952328" cy="5022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673" y="3220236"/>
            <a:ext cx="1224136" cy="4978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353" y="4242016"/>
            <a:ext cx="1242039" cy="49329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153696" y="3254305"/>
            <a:ext cx="26420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8"/>
              </a:rPr>
              <a:t>https://github.com/oasys-als-kit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3679528" y="2495404"/>
            <a:ext cx="26821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hlinkClick r:id="rId9"/>
              </a:rPr>
              <a:t>https://github.com/oasys-lnls-kit</a:t>
            </a:r>
            <a:endParaRPr lang="en-GB" sz="1400" dirty="0"/>
          </a:p>
        </p:txBody>
      </p:sp>
      <p:sp>
        <p:nvSpPr>
          <p:cNvPr id="18" name="Rectangle 17"/>
          <p:cNvSpPr/>
          <p:nvPr/>
        </p:nvSpPr>
        <p:spPr>
          <a:xfrm>
            <a:off x="2235115" y="1761543"/>
            <a:ext cx="29097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hlinkClick r:id="rId10"/>
              </a:rPr>
              <a:t>https://github.com/oasys-elettra-kit</a:t>
            </a:r>
            <a:endParaRPr lang="en-GB" sz="1400" dirty="0"/>
          </a:p>
        </p:txBody>
      </p:sp>
      <p:sp>
        <p:nvSpPr>
          <p:cNvPr id="19" name="Rectangle 18"/>
          <p:cNvSpPr/>
          <p:nvPr/>
        </p:nvSpPr>
        <p:spPr>
          <a:xfrm>
            <a:off x="2132881" y="4281310"/>
            <a:ext cx="28312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hlinkClick r:id="rId11"/>
              </a:rPr>
              <a:t>https://</a:t>
            </a:r>
            <a:r>
              <a:rPr lang="en-GB" sz="1400" dirty="0" smtClean="0">
                <a:hlinkClick r:id="rId11"/>
              </a:rPr>
              <a:t>github.com/oasys-esrf-kit</a:t>
            </a:r>
            <a:r>
              <a:rPr lang="en-GB" sz="1400" dirty="0" smtClean="0"/>
              <a:t> *</a:t>
            </a:r>
            <a:endParaRPr lang="en-GB" sz="1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61673" y="2672387"/>
            <a:ext cx="1368285" cy="10956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26025" y="3408193"/>
            <a:ext cx="1168499" cy="164405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41334" y="1407466"/>
            <a:ext cx="1473632" cy="69620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30001" y="5077876"/>
            <a:ext cx="3691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 Add-ons installation example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605120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 smtClean="0"/>
              <a:t>Other OASYS features</a:t>
            </a:r>
            <a:endParaRPr lang="en-GB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OASYS-Intro | HERCULES2023</a:t>
            </a:r>
            <a:endParaRPr lang="en-US" noProof="0"/>
          </a:p>
        </p:txBody>
      </p:sp>
      <p:sp>
        <p:nvSpPr>
          <p:cNvPr id="10" name="TextBox 9"/>
          <p:cNvSpPr txBox="1"/>
          <p:nvPr/>
        </p:nvSpPr>
        <p:spPr>
          <a:xfrm>
            <a:off x="251520" y="841276"/>
            <a:ext cx="8245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Python has been chosen as the main programming </a:t>
            </a:r>
            <a:r>
              <a:rPr lang="en-US" dirty="0" smtClean="0">
                <a:solidFill>
                  <a:srgbClr val="002060"/>
                </a:solidFill>
              </a:rPr>
              <a:t>language, and code can be included in the workflow</a:t>
            </a:r>
            <a:endParaRPr lang="en-GB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90378"/>
            <a:ext cx="4608512" cy="30325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300012"/>
            <a:ext cx="3024336" cy="199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94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 smtClean="0"/>
              <a:t>Outcome from this tutorial</a:t>
            </a:r>
            <a:endParaRPr lang="en-GB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OASYS-Intro | HERCULES2023</a:t>
            </a:r>
            <a:endParaRPr lang="en-US" noProof="0"/>
          </a:p>
        </p:txBody>
      </p:sp>
      <p:sp>
        <p:nvSpPr>
          <p:cNvPr id="10" name="TextBox 9"/>
          <p:cNvSpPr txBox="1"/>
          <p:nvPr/>
        </p:nvSpPr>
        <p:spPr>
          <a:xfrm>
            <a:off x="404780" y="1057300"/>
            <a:ext cx="82454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Calculate main characteristics of synchrotron source (Bending magnets and Insertion devices).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Calculate the heat-load on different beamline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Simulating beamline optics by ray-tracing to obtain main parameters of the beam, e. g., size and divergence, energy resolution, intensity/flux.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Understand basic principles of X-ray optics: Mirrors and Crystals.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Basic concepts about coherence </a:t>
            </a:r>
            <a:endParaRPr lang="en-GB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2924" y="2039935"/>
            <a:ext cx="8622471" cy="33654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rgbClr val="002060"/>
                </a:solidFill>
              </a:rPr>
              <a:t>Modelling synchrotron radiation beamlines </a:t>
            </a:r>
            <a:r>
              <a:rPr lang="en-US" sz="2667" b="1" dirty="0" smtClean="0">
                <a:solidFill>
                  <a:srgbClr val="002060"/>
                </a:solidFill>
              </a:rPr>
              <a:t>with</a:t>
            </a:r>
            <a:endParaRPr lang="en-US" sz="2667" b="1" dirty="0">
              <a:solidFill>
                <a:srgbClr val="002060"/>
              </a:solidFill>
            </a:endParaRPr>
          </a:p>
          <a:p>
            <a:pPr algn="ctr"/>
            <a:r>
              <a:rPr lang="en-US" sz="2667" b="1" dirty="0" smtClean="0">
                <a:solidFill>
                  <a:srgbClr val="002060"/>
                </a:solidFill>
              </a:rPr>
              <a:t>OASYS</a:t>
            </a:r>
          </a:p>
          <a:p>
            <a:pPr algn="ctr"/>
            <a:r>
              <a:rPr lang="en-US" sz="2667" b="1" dirty="0" smtClean="0">
                <a:solidFill>
                  <a:srgbClr val="002060"/>
                </a:solidFill>
              </a:rPr>
              <a:t> 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Introduction</a:t>
            </a:r>
            <a:endParaRPr lang="en-US" sz="2000" b="1" dirty="0">
              <a:solidFill>
                <a:srgbClr val="002060"/>
              </a:solidFill>
            </a:endParaRPr>
          </a:p>
          <a:p>
            <a:pPr algn="ctr"/>
            <a:endParaRPr lang="en-US" sz="2000" b="1" dirty="0">
              <a:solidFill>
                <a:srgbClr val="002060"/>
              </a:solidFill>
            </a:endParaRPr>
          </a:p>
          <a:p>
            <a:pPr algn="ctr"/>
            <a:r>
              <a:rPr lang="en-US" sz="1667" dirty="0"/>
              <a:t>Juan Reyes </a:t>
            </a:r>
            <a:r>
              <a:rPr lang="en-US" sz="1667" dirty="0" smtClean="0"/>
              <a:t>Herrera</a:t>
            </a:r>
          </a:p>
          <a:p>
            <a:pPr algn="ctr"/>
            <a:r>
              <a:rPr lang="en-US" sz="1100" dirty="0"/>
              <a:t>juan.reyes-herrera@esrf.fr</a:t>
            </a:r>
          </a:p>
          <a:p>
            <a:pPr algn="ctr"/>
            <a:endParaRPr lang="en-US" sz="1667" dirty="0"/>
          </a:p>
          <a:p>
            <a:pPr algn="ctr"/>
            <a:r>
              <a:rPr lang="en-US" sz="1333" dirty="0"/>
              <a:t>Advanced Analysis &amp; Precision Unit, </a:t>
            </a:r>
            <a:r>
              <a:rPr lang="en-US" sz="1333" dirty="0" smtClean="0"/>
              <a:t>MEG/ISDD, </a:t>
            </a:r>
            <a:r>
              <a:rPr lang="en-US" sz="1333" dirty="0"/>
              <a:t>ESRF</a:t>
            </a:r>
          </a:p>
          <a:p>
            <a:pPr algn="ctr"/>
            <a:endParaRPr lang="en-US" sz="1167" dirty="0" smtClean="0"/>
          </a:p>
          <a:p>
            <a:pPr algn="ctr"/>
            <a:r>
              <a:rPr lang="en-US" sz="1167" dirty="0" smtClean="0"/>
              <a:t>March </a:t>
            </a:r>
            <a:r>
              <a:rPr lang="en-US" sz="1167" dirty="0" smtClean="0"/>
              <a:t>27</a:t>
            </a:r>
            <a:r>
              <a:rPr lang="en-US" sz="1167" baseline="30000" dirty="0" smtClean="0"/>
              <a:t>th</a:t>
            </a:r>
            <a:r>
              <a:rPr lang="en-US" sz="1167" dirty="0" smtClean="0"/>
              <a:t> </a:t>
            </a:r>
            <a:r>
              <a:rPr lang="en-US" sz="1167" dirty="0" smtClean="0"/>
              <a:t>&amp; </a:t>
            </a:r>
            <a:r>
              <a:rPr lang="en-US" sz="1167" dirty="0" smtClean="0"/>
              <a:t>30</a:t>
            </a:r>
            <a:r>
              <a:rPr lang="en-US" sz="1167" baseline="30000" dirty="0" smtClean="0"/>
              <a:t>th</a:t>
            </a:r>
            <a:r>
              <a:rPr lang="en-US" sz="1167" dirty="0" smtClean="0"/>
              <a:t> 2023</a:t>
            </a:r>
            <a:endParaRPr lang="en-US" sz="1167" dirty="0"/>
          </a:p>
          <a:p>
            <a:pPr algn="ctr"/>
            <a:endParaRPr lang="en-US" sz="1167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46079" y="86785"/>
            <a:ext cx="6864000" cy="4140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GB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sz="833" smtClean="0"/>
              <a:t>OASYS-Intro | HERCULES2023</a:t>
            </a:r>
            <a:endParaRPr lang="fr-FR" sz="833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fr-FR" smtClean="0"/>
              <a:t>Page </a:t>
            </a:r>
            <a:fld id="{733122C9-A0B9-462F-8757-0847AD287B63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409228"/>
            <a:ext cx="1656184" cy="5299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090" y="500785"/>
            <a:ext cx="2656137" cy="15936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9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 smtClean="0"/>
              <a:t>Introduction to OASYS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OASYS-Intro | HERCULES2023</a:t>
            </a:r>
            <a:endParaRPr lang="en-US" noProof="0"/>
          </a:p>
        </p:txBody>
      </p:sp>
      <p:sp>
        <p:nvSpPr>
          <p:cNvPr id="9" name="TextBox 8"/>
          <p:cNvSpPr txBox="1"/>
          <p:nvPr/>
        </p:nvSpPr>
        <p:spPr>
          <a:xfrm>
            <a:off x="647056" y="1201316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692"/>
                </a:solidFill>
              </a:rPr>
              <a:t>Outline:</a:t>
            </a:r>
          </a:p>
          <a:p>
            <a:endParaRPr lang="en-US" dirty="0">
              <a:solidFill>
                <a:srgbClr val="00269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692"/>
                </a:solidFill>
              </a:rPr>
              <a:t>What is OASYS? What is its structure?</a:t>
            </a:r>
          </a:p>
          <a:p>
            <a:endParaRPr lang="en-US" dirty="0" smtClean="0">
              <a:solidFill>
                <a:srgbClr val="00269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269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692"/>
                </a:solidFill>
              </a:rPr>
              <a:t>What kind of simulations can be performed with it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002692"/>
              </a:solidFill>
            </a:endParaRPr>
          </a:p>
          <a:p>
            <a:pPr marL="457200" lvl="2"/>
            <a:endParaRPr lang="en-US" dirty="0">
              <a:solidFill>
                <a:srgbClr val="002692"/>
              </a:solidFill>
            </a:endParaRPr>
          </a:p>
          <a:p>
            <a:pPr marL="285750" lvl="2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E</a:t>
            </a:r>
            <a:r>
              <a:rPr lang="en-US" dirty="0" smtClean="0">
                <a:solidFill>
                  <a:srgbClr val="002692"/>
                </a:solidFill>
              </a:rPr>
              <a:t>xpected outcome of this OASYS tutorial</a:t>
            </a:r>
          </a:p>
        </p:txBody>
      </p:sp>
    </p:spTree>
    <p:extLst>
      <p:ext uri="{BB962C8B-B14F-4D97-AF65-F5344CB8AC3E}">
        <p14:creationId xmlns:p14="http://schemas.microsoft.com/office/powerpoint/2010/main" val="108376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 smtClean="0"/>
              <a:t>What is OASYS?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OASYS-Intro | HERCULES2023</a:t>
            </a:r>
            <a:endParaRPr lang="en-US" noProof="0"/>
          </a:p>
        </p:txBody>
      </p:sp>
      <p:sp>
        <p:nvSpPr>
          <p:cNvPr id="9" name="TextBox 8"/>
          <p:cNvSpPr txBox="1"/>
          <p:nvPr/>
        </p:nvSpPr>
        <p:spPr>
          <a:xfrm>
            <a:off x="611560" y="1345332"/>
            <a:ext cx="80556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692"/>
                </a:solidFill>
              </a:rPr>
              <a:t>OASYS (Orange Synchrotron Suite) </a:t>
            </a:r>
            <a:r>
              <a:rPr lang="en-US" dirty="0">
                <a:solidFill>
                  <a:srgbClr val="002692"/>
                </a:solidFill>
              </a:rPr>
              <a:t>is graphical environment for </a:t>
            </a:r>
            <a:r>
              <a:rPr lang="en-US" dirty="0" smtClean="0">
                <a:solidFill>
                  <a:srgbClr val="002692"/>
                </a:solidFill>
              </a:rPr>
              <a:t>modelling synchrotron beamlines. </a:t>
            </a:r>
          </a:p>
          <a:p>
            <a:endParaRPr lang="en-US" dirty="0">
              <a:solidFill>
                <a:srgbClr val="002692"/>
              </a:solidFill>
            </a:endParaRPr>
          </a:p>
          <a:p>
            <a:r>
              <a:rPr lang="en-US" dirty="0" smtClean="0">
                <a:solidFill>
                  <a:srgbClr val="002692"/>
                </a:solidFill>
              </a:rPr>
              <a:t>In OASYS, we can perform visual programing: using “boxes and arrows” to recreate a photon beamline</a:t>
            </a:r>
          </a:p>
          <a:p>
            <a:endParaRPr lang="en-US" dirty="0">
              <a:solidFill>
                <a:srgbClr val="002692"/>
              </a:solidFill>
            </a:endParaRPr>
          </a:p>
          <a:p>
            <a:r>
              <a:rPr lang="en-US" dirty="0">
                <a:solidFill>
                  <a:srgbClr val="002692"/>
                </a:solidFill>
              </a:rPr>
              <a:t>OASYS integrates different simulation strategies via the implementation of adequate simulation tools for X-ray </a:t>
            </a:r>
            <a:r>
              <a:rPr lang="en-US" dirty="0" smtClean="0">
                <a:solidFill>
                  <a:srgbClr val="002692"/>
                </a:solidFill>
              </a:rPr>
              <a:t>Optics</a:t>
            </a:r>
          </a:p>
          <a:p>
            <a:endParaRPr lang="en-US" dirty="0">
              <a:solidFill>
                <a:srgbClr val="002692"/>
              </a:solidFill>
            </a:endParaRPr>
          </a:p>
          <a:p>
            <a:r>
              <a:rPr lang="en-US" dirty="0">
                <a:solidFill>
                  <a:srgbClr val="002692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rgbClr val="002692"/>
                </a:solidFill>
                <a:hlinkClick r:id="rId2"/>
              </a:rPr>
              <a:t>www.aps.anl.gov/Science/Scientific-Software/OASYS</a:t>
            </a:r>
            <a:endParaRPr lang="en-US" dirty="0" smtClean="0">
              <a:solidFill>
                <a:srgbClr val="002692"/>
              </a:solidFill>
            </a:endParaRPr>
          </a:p>
          <a:p>
            <a:endParaRPr lang="en-US" dirty="0" smtClean="0">
              <a:solidFill>
                <a:srgbClr val="0026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338946"/>
            <a:ext cx="6552728" cy="4045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 smtClean="0"/>
              <a:t>Modelling a beamline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OASYS-Intro | HERCULES2023</a:t>
            </a:r>
            <a:endParaRPr lang="en-US" noProof="0"/>
          </a:p>
        </p:txBody>
      </p:sp>
      <p:sp>
        <p:nvSpPr>
          <p:cNvPr id="9" name="TextBox 8"/>
          <p:cNvSpPr txBox="1"/>
          <p:nvPr/>
        </p:nvSpPr>
        <p:spPr>
          <a:xfrm>
            <a:off x="162963" y="714534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synchrotron beamline is the instrumentation that transports the synchrotron radiation to the sample (experimental end station)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35553" y="4678161"/>
            <a:ext cx="210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Electron beam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72089" y="5061526"/>
            <a:ext cx="210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Photon beam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183" y="5211227"/>
            <a:ext cx="471527" cy="69931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096182" y="4836952"/>
            <a:ext cx="471527" cy="69931"/>
          </a:xfrm>
          <a:prstGeom prst="rect">
            <a:avLst/>
          </a:prstGeom>
          <a:solidFill>
            <a:srgbClr val="35DBE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4045365" y="5127269"/>
            <a:ext cx="1974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900CC"/>
                </a:solidFill>
              </a:rPr>
              <a:t>Beamline</a:t>
            </a:r>
            <a:endParaRPr lang="en-US" sz="1400" dirty="0">
              <a:solidFill>
                <a:srgbClr val="9900CC"/>
              </a:solidFill>
            </a:endParaRPr>
          </a:p>
        </p:txBody>
      </p:sp>
      <p:sp>
        <p:nvSpPr>
          <p:cNvPr id="19" name="Left Brace 18"/>
          <p:cNvSpPr/>
          <p:nvPr/>
        </p:nvSpPr>
        <p:spPr>
          <a:xfrm rot="13630335">
            <a:off x="4945725" y="3444350"/>
            <a:ext cx="270582" cy="2428518"/>
          </a:xfrm>
          <a:prstGeom prst="leftBrace">
            <a:avLst>
              <a:gd name="adj1" fmla="val 8333"/>
              <a:gd name="adj2" fmla="val 16612"/>
            </a:avLst>
          </a:prstGeom>
          <a:ln>
            <a:solidFill>
              <a:srgbClr val="99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2850706" y="3995365"/>
            <a:ext cx="1974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900CC"/>
                </a:solidFill>
              </a:rPr>
              <a:t>Optics hutch</a:t>
            </a:r>
            <a:endParaRPr lang="en-US" sz="1400" dirty="0">
              <a:solidFill>
                <a:srgbClr val="9900CC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3451906" y="3851462"/>
            <a:ext cx="216024" cy="144018"/>
          </a:xfrm>
          <a:prstGeom prst="straightConnector1">
            <a:avLst/>
          </a:prstGeom>
          <a:ln>
            <a:solidFill>
              <a:srgbClr val="99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78286" y="4354995"/>
            <a:ext cx="1974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900CC"/>
                </a:solidFill>
              </a:rPr>
              <a:t>Experimental hutch</a:t>
            </a:r>
            <a:endParaRPr lang="en-US" sz="1400" dirty="0">
              <a:solidFill>
                <a:srgbClr val="9900CC"/>
              </a:solidFill>
            </a:endParaRPr>
          </a:p>
        </p:txBody>
      </p:sp>
      <p:cxnSp>
        <p:nvCxnSpPr>
          <p:cNvPr id="23" name="Straight Arrow Connector 22"/>
          <p:cNvCxnSpPr>
            <a:stCxn id="22" idx="0"/>
          </p:cNvCxnSpPr>
          <p:nvPr/>
        </p:nvCxnSpPr>
        <p:spPr>
          <a:xfrm flipH="1" flipV="1">
            <a:off x="2680762" y="3886460"/>
            <a:ext cx="284692" cy="468535"/>
          </a:xfrm>
          <a:prstGeom prst="straightConnector1">
            <a:avLst/>
          </a:prstGeom>
          <a:ln>
            <a:solidFill>
              <a:srgbClr val="99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9607" y="4375983"/>
            <a:ext cx="1974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900CC"/>
                </a:solidFill>
              </a:rPr>
              <a:t>Control hutch*</a:t>
            </a:r>
            <a:endParaRPr lang="en-US" sz="1400" dirty="0">
              <a:solidFill>
                <a:srgbClr val="9900CC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146384" y="3886460"/>
            <a:ext cx="616079" cy="525261"/>
          </a:xfrm>
          <a:prstGeom prst="straightConnector1">
            <a:avLst/>
          </a:prstGeom>
          <a:ln>
            <a:solidFill>
              <a:srgbClr val="99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5536" y="2877657"/>
            <a:ext cx="1974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Insertion device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061831" y="3063669"/>
            <a:ext cx="1890790" cy="35051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9606" y="5091598"/>
            <a:ext cx="1974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9900CC"/>
                </a:solidFill>
              </a:rPr>
              <a:t>Hutch or cabin</a:t>
            </a:r>
            <a:r>
              <a:rPr lang="en-US" sz="1400" dirty="0" smtClean="0">
                <a:solidFill>
                  <a:srgbClr val="9900CC"/>
                </a:solidFill>
              </a:rPr>
              <a:t>*</a:t>
            </a:r>
            <a:endParaRPr lang="en-US" sz="1400" dirty="0">
              <a:solidFill>
                <a:srgbClr val="99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95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/>
      <p:bldP spid="22" grpId="0"/>
      <p:bldP spid="24" grpId="0"/>
      <p:bldP spid="26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 smtClean="0"/>
              <a:t>Modelling</a:t>
            </a:r>
            <a:r>
              <a:rPr lang="en-US" cap="none" dirty="0" smtClean="0"/>
              <a:t> a beamline with OASYS</a:t>
            </a:r>
            <a:endParaRPr lang="en-GB" cap="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OASYS-Intro | HERCULES2023</a:t>
            </a:r>
            <a:endParaRPr lang="en-US" noProof="0"/>
          </a:p>
        </p:txBody>
      </p:sp>
      <p:sp>
        <p:nvSpPr>
          <p:cNvPr id="8" name="Rounded Rectangle 7"/>
          <p:cNvSpPr/>
          <p:nvPr/>
        </p:nvSpPr>
        <p:spPr>
          <a:xfrm>
            <a:off x="323528" y="2023732"/>
            <a:ext cx="1440160" cy="1080120"/>
          </a:xfrm>
          <a:prstGeom prst="roundRect">
            <a:avLst>
              <a:gd name="adj" fmla="val 34015"/>
            </a:avLst>
          </a:prstGeom>
          <a:noFill/>
          <a:ln>
            <a:solidFill>
              <a:srgbClr val="4E5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9" name="TextBox 8"/>
          <p:cNvSpPr txBox="1"/>
          <p:nvPr/>
        </p:nvSpPr>
        <p:spPr>
          <a:xfrm>
            <a:off x="539552" y="159168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Source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4780" y="2086738"/>
            <a:ext cx="1296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Bending magnet, wiggler or undulator</a:t>
            </a:r>
            <a:endParaRPr lang="en-GB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608843" y="100974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Optics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893024" y="1854055"/>
            <a:ext cx="1628700" cy="1198660"/>
          </a:xfrm>
          <a:prstGeom prst="roundRect">
            <a:avLst>
              <a:gd name="adj" fmla="val 34015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551" y="3630844"/>
            <a:ext cx="2773904" cy="1203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6444208" y="975823"/>
            <a:ext cx="235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Experimental station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96" y="3470905"/>
            <a:ext cx="1008112" cy="1404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3549456" y="1545446"/>
            <a:ext cx="12961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Slits, mirrors, crystals, filters, refractive lens, Fresnel lens, multilayers, etc.</a:t>
            </a:r>
            <a:endParaRPr lang="en-GB" sz="1400" dirty="0"/>
          </a:p>
        </p:txBody>
      </p:sp>
      <p:sp>
        <p:nvSpPr>
          <p:cNvPr id="18" name="Right Arrow 17"/>
          <p:cNvSpPr/>
          <p:nvPr/>
        </p:nvSpPr>
        <p:spPr>
          <a:xfrm>
            <a:off x="1952228" y="2131474"/>
            <a:ext cx="775048" cy="643825"/>
          </a:xfrm>
          <a:prstGeom prst="rightArrow">
            <a:avLst/>
          </a:prstGeom>
          <a:solidFill>
            <a:srgbClr val="99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>
            <a:off x="5768652" y="2131473"/>
            <a:ext cx="775048" cy="643825"/>
          </a:xfrm>
          <a:prstGeom prst="rightArrow">
            <a:avLst/>
          </a:prstGeom>
          <a:solidFill>
            <a:srgbClr val="99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905" y="3512357"/>
            <a:ext cx="1384937" cy="13216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2" name="Rounded Rectangle 21"/>
          <p:cNvSpPr/>
          <p:nvPr/>
        </p:nvSpPr>
        <p:spPr>
          <a:xfrm>
            <a:off x="2970620" y="1514824"/>
            <a:ext cx="2520280" cy="1877121"/>
          </a:xfrm>
          <a:prstGeom prst="roundRect">
            <a:avLst>
              <a:gd name="adj" fmla="val 34015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3" name="TextBox 22"/>
          <p:cNvSpPr txBox="1"/>
          <p:nvPr/>
        </p:nvSpPr>
        <p:spPr>
          <a:xfrm>
            <a:off x="7103698" y="219177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Sample, detectors, etc.</a:t>
            </a:r>
            <a:endParaRPr lang="en-GB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62963" y="714534"/>
            <a:ext cx="8496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Main components of the beamline:</a:t>
            </a:r>
          </a:p>
        </p:txBody>
      </p:sp>
    </p:spTree>
    <p:extLst>
      <p:ext uri="{BB962C8B-B14F-4D97-AF65-F5344CB8AC3E}">
        <p14:creationId xmlns:p14="http://schemas.microsoft.com/office/powerpoint/2010/main" val="38115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Modelling a beamline with OASYS</a:t>
            </a:r>
            <a:endParaRPr lang="en-GB" cap="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OASYS-Intro | HERCULES2023</a:t>
            </a:r>
            <a:endParaRPr lang="en-US" noProof="0"/>
          </a:p>
        </p:txBody>
      </p:sp>
      <p:sp>
        <p:nvSpPr>
          <p:cNvPr id="9" name="TextBox 8"/>
          <p:cNvSpPr txBox="1"/>
          <p:nvPr/>
        </p:nvSpPr>
        <p:spPr>
          <a:xfrm>
            <a:off x="505149" y="141734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Sources: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35896" y="141734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Optics: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26342" y="1415599"/>
            <a:ext cx="2358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Allowing to get at the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Sample: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92280" y="2353444"/>
            <a:ext cx="12961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Energy distribution, intensity (photon flux), beam size and divergence, etc.</a:t>
            </a:r>
            <a:endParaRPr lang="en-GB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289" y="2066016"/>
            <a:ext cx="1480123" cy="29430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60" y="1849388"/>
            <a:ext cx="1537506" cy="1139563"/>
          </a:xfrm>
          <a:prstGeom prst="rect">
            <a:avLst/>
          </a:prstGeom>
        </p:spPr>
      </p:pic>
      <p:sp>
        <p:nvSpPr>
          <p:cNvPr id="24" name="Right Arrow 23"/>
          <p:cNvSpPr/>
          <p:nvPr/>
        </p:nvSpPr>
        <p:spPr>
          <a:xfrm>
            <a:off x="2090213" y="3088717"/>
            <a:ext cx="775048" cy="643825"/>
          </a:xfrm>
          <a:prstGeom prst="rightArrow">
            <a:avLst/>
          </a:prstGeom>
          <a:solidFill>
            <a:srgbClr val="99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323528" y="769268"/>
            <a:ext cx="8735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visual programing boxes, in OASYS, are called </a:t>
            </a:r>
            <a:r>
              <a:rPr lang="en-US" b="1" i="1" dirty="0" smtClean="0"/>
              <a:t>Widgets</a:t>
            </a:r>
            <a:r>
              <a:rPr lang="en-US" dirty="0" smtClean="0"/>
              <a:t> and they represent optical components, including a wide variability of tools, example: </a:t>
            </a:r>
            <a:endParaRPr lang="en-GB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61" y="3050307"/>
            <a:ext cx="1537506" cy="21453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5808" y="3252998"/>
            <a:ext cx="1450641" cy="2046229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6186840" y="2988951"/>
            <a:ext cx="775048" cy="643825"/>
          </a:xfrm>
          <a:prstGeom prst="rightArrow">
            <a:avLst/>
          </a:prstGeom>
          <a:solidFill>
            <a:srgbClr val="99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48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Modelling a beamline with OASYS</a:t>
            </a:r>
            <a:endParaRPr lang="en-GB" cap="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OASYS-Intro | HERCULES2023</a:t>
            </a:r>
            <a:endParaRPr lang="en-US" noProof="0"/>
          </a:p>
        </p:txBody>
      </p:sp>
      <p:sp>
        <p:nvSpPr>
          <p:cNvPr id="3" name="TextBox 2"/>
          <p:cNvSpPr txBox="1"/>
          <p:nvPr/>
        </p:nvSpPr>
        <p:spPr>
          <a:xfrm>
            <a:off x="323528" y="769268"/>
            <a:ext cx="873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i="1" dirty="0" smtClean="0"/>
              <a:t>Widgets</a:t>
            </a:r>
            <a:r>
              <a:rPr lang="en-US" dirty="0" smtClean="0"/>
              <a:t> are connected as a workflow (or dataflow) in the OASYS canvas: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701" y="1415599"/>
            <a:ext cx="5214586" cy="36724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11983" y="1678830"/>
            <a:ext cx="12849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Canvas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690001" y="2471629"/>
            <a:ext cx="564895" cy="3037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75532" y="2153670"/>
            <a:ext cx="1284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Widgets</a:t>
            </a:r>
            <a:endParaRPr lang="en-US" sz="1600" dirty="0">
              <a:solidFill>
                <a:srgbClr val="00B05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977045" y="2458443"/>
            <a:ext cx="1179131" cy="48097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17994" y="2501710"/>
            <a:ext cx="918102" cy="87542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01505" y="4194904"/>
            <a:ext cx="1284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</a:rPr>
              <a:t>Connectors</a:t>
            </a:r>
            <a:endParaRPr lang="en-US" sz="1600" dirty="0">
              <a:solidFill>
                <a:schemeClr val="bg2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245366" y="3819635"/>
            <a:ext cx="642488" cy="325262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004048" y="3552976"/>
            <a:ext cx="202645" cy="601164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494446" y="3526827"/>
            <a:ext cx="393723" cy="627313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37173" y="4574222"/>
            <a:ext cx="12849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Toolbox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915816" y="3853558"/>
            <a:ext cx="738656" cy="65368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820769" y="1861766"/>
            <a:ext cx="974976" cy="2652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65045" y="1665644"/>
            <a:ext cx="194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OASYS Workflow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63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Full beamline model</a:t>
            </a:r>
            <a:endParaRPr lang="en-GB" cap="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OASYS-Intro | HERCULES2023</a:t>
            </a:r>
            <a:endParaRPr lang="en-US" noProof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61356"/>
            <a:ext cx="8768763" cy="2992931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72985" y="1314063"/>
            <a:ext cx="1646921" cy="369332"/>
            <a:chOff x="618659" y="1346765"/>
            <a:chExt cx="842610" cy="382800"/>
          </a:xfrm>
        </p:grpSpPr>
        <p:sp>
          <p:nvSpPr>
            <p:cNvPr id="28" name="TextBox 27"/>
            <p:cNvSpPr txBox="1"/>
            <p:nvPr/>
          </p:nvSpPr>
          <p:spPr>
            <a:xfrm>
              <a:off x="618659" y="1346765"/>
              <a:ext cx="842610" cy="382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ESRF-ID21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47564" y="1350214"/>
              <a:ext cx="792088" cy="365883"/>
            </a:xfrm>
            <a:prstGeom prst="roundRect">
              <a:avLst>
                <a:gd name="adj" fmla="val 42974"/>
              </a:avLst>
            </a:prstGeom>
            <a:noFill/>
            <a:ln w="57150">
              <a:solidFill>
                <a:srgbClr val="BCD2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39895" y="4449582"/>
            <a:ext cx="244827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Higher Harmonic Rejection  Mirrors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67172" y="938136"/>
            <a:ext cx="244827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Double Crystal 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Monochromator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5908" y="4433349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KB Mirrors system</a:t>
            </a:r>
          </a:p>
        </p:txBody>
      </p:sp>
    </p:spTree>
    <p:extLst>
      <p:ext uri="{BB962C8B-B14F-4D97-AF65-F5344CB8AC3E}">
        <p14:creationId xmlns:p14="http://schemas.microsoft.com/office/powerpoint/2010/main" val="27385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RF - default">
  <a:themeElements>
    <a:clrScheme name="ESRF">
      <a:dk1>
        <a:sysClr val="windowText" lastClr="000000"/>
      </a:dk1>
      <a:lt1>
        <a:sysClr val="window" lastClr="FFFFFF"/>
      </a:lt1>
      <a:dk2>
        <a:srgbClr val="B7B9BA"/>
      </a:dk2>
      <a:lt2>
        <a:srgbClr val="AF007C"/>
      </a:lt2>
      <a:accent1>
        <a:srgbClr val="132577"/>
      </a:accent1>
      <a:accent2>
        <a:srgbClr val="ED7703"/>
      </a:accent2>
      <a:accent3>
        <a:srgbClr val="F4A300"/>
      </a:accent3>
      <a:accent4>
        <a:srgbClr val="FFDD00"/>
      </a:accent4>
      <a:accent5>
        <a:srgbClr val="51A026"/>
      </a:accent5>
      <a:accent6>
        <a:srgbClr val="0098D4"/>
      </a:accent6>
      <a:hlink>
        <a:srgbClr val="000000"/>
      </a:hlink>
      <a:folHlink>
        <a:srgbClr val="000000"/>
      </a:folHlink>
    </a:clrScheme>
    <a:fontScheme name="Soloca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wide-screen</Template>
  <TotalTime>0</TotalTime>
  <Words>697</Words>
  <Application>Microsoft Office PowerPoint</Application>
  <PresentationFormat>On-screen Show (16:10)</PresentationFormat>
  <Paragraphs>152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ＭＳ Ｐゴシック</vt:lpstr>
      <vt:lpstr>Arial</vt:lpstr>
      <vt:lpstr>Calibri</vt:lpstr>
      <vt:lpstr>ITCOfficinaSans LT Book</vt:lpstr>
      <vt:lpstr>Wingdings</vt:lpstr>
      <vt:lpstr>ESRF - default</vt:lpstr>
      <vt:lpstr>PowerPoint Presentation</vt:lpstr>
      <vt:lpstr>PowerPoint Presentation</vt:lpstr>
      <vt:lpstr>Introduction to OASYS</vt:lpstr>
      <vt:lpstr>What is OASYS?</vt:lpstr>
      <vt:lpstr>Modelling a beamline</vt:lpstr>
      <vt:lpstr>Modelling a beamline with OASYS</vt:lpstr>
      <vt:lpstr>Modelling a beamline with OASYS</vt:lpstr>
      <vt:lpstr>Modelling a beamline with OASYS</vt:lpstr>
      <vt:lpstr>Full beamline model</vt:lpstr>
      <vt:lpstr>Introduction to OASYS</vt:lpstr>
      <vt:lpstr>ORANGE</vt:lpstr>
      <vt:lpstr>OrAnge SYnchrotron Suite</vt:lpstr>
      <vt:lpstr>OASYS interoperability</vt:lpstr>
      <vt:lpstr>Other OASYS features</vt:lpstr>
      <vt:lpstr>Other OASYS features</vt:lpstr>
      <vt:lpstr>Outcome from this tutorial</vt:lpstr>
    </vt:vector>
  </TitlesOfParts>
  <Company>E.S.R.F.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REYES HERRERA Juan</dc:creator>
  <cp:lastModifiedBy>REYES HERRERA Juan</cp:lastModifiedBy>
  <cp:revision>47</cp:revision>
  <dcterms:created xsi:type="dcterms:W3CDTF">2022-02-18T08:25:36Z</dcterms:created>
  <dcterms:modified xsi:type="dcterms:W3CDTF">2023-03-24T08:22:00Z</dcterms:modified>
</cp:coreProperties>
</file>