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2" r:id="rId2"/>
    <p:sldId id="265" r:id="rId3"/>
    <p:sldId id="263" r:id="rId4"/>
    <p:sldId id="546" r:id="rId5"/>
    <p:sldId id="547" r:id="rId6"/>
    <p:sldId id="279" r:id="rId7"/>
    <p:sldId id="296" r:id="rId8"/>
    <p:sldId id="298" r:id="rId9"/>
    <p:sldId id="299" r:id="rId10"/>
    <p:sldId id="293" r:id="rId11"/>
    <p:sldId id="544" r:id="rId12"/>
    <p:sldId id="545" r:id="rId13"/>
    <p:sldId id="543" r:id="rId14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3312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21">
          <p15:clr>
            <a:srgbClr val="A4A3A4"/>
          </p15:clr>
        </p15:guide>
        <p15:guide id="7" pos="5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8EC"/>
    <a:srgbClr val="A9D0F5"/>
    <a:srgbClr val="F9D09B"/>
    <a:srgbClr val="4E5B99"/>
    <a:srgbClr val="B7B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howGuides="1">
      <p:cViewPr varScale="1">
        <p:scale>
          <a:sx n="191" d="100"/>
          <a:sy n="191" d="100"/>
        </p:scale>
        <p:origin x="816" y="150"/>
      </p:cViewPr>
      <p:guideLst>
        <p:guide orient="horz" pos="1800"/>
        <p:guide orient="horz" pos="288"/>
        <p:guide orient="horz" pos="3312"/>
        <p:guide orient="horz" pos="855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0E798-53FF-4C51-A981-953463752515}" type="datetimeFigureOut">
              <a:rPr lang="fr-FR" smtClean="0"/>
              <a:pPr/>
              <a:t>24/03/2023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827089" y="1"/>
            <a:ext cx="7489825" cy="457729"/>
          </a:xfrm>
          <a:noFill/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27088" y="457729"/>
            <a:ext cx="7489825" cy="479558"/>
          </a:xfr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OASYS-Photon transport | HERCULES2023</a:t>
            </a:r>
            <a:endParaRPr lang="en-US" noProof="0" dirty="0"/>
          </a:p>
        </p:txBody>
      </p:sp>
      <p:pic>
        <p:nvPicPr>
          <p:cNvPr id="9" name="Image 8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000" y="1417500"/>
            <a:ext cx="7200000" cy="28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26000"/>
            <a:ext cx="82368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HERCULES2023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OASYS-Photon transport | HERCULES2023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OASYS-Photon transport | HERCULES2023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logo_texte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68056" y="5067000"/>
            <a:ext cx="1975944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200" y="805272"/>
            <a:ext cx="8236800" cy="43319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5587803"/>
            <a:ext cx="611560" cy="127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26/07/2013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30001" y="5402791"/>
            <a:ext cx="6120000" cy="1770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OASYS-Photon transport | HERCULES2023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98001" y="5402865"/>
            <a:ext cx="413559" cy="177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6"/>
        </a:buClr>
        <a:buSzPct val="80000"/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sys-kit/oasys_school" TargetMode="External"/><Relationship Id="rId2" Type="http://schemas.openxmlformats.org/officeDocument/2006/relationships/hyperlink" Target="https://github.com/oasys-kit/ShadowOui-Tutori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9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6.w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7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png"/><Relationship Id="rId5" Type="http://schemas.openxmlformats.org/officeDocument/2006/relationships/image" Target="../media/image6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Comparison with XOPPY [consistency] (MODEL 4)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HERCULES2023</a:t>
            </a:r>
            <a:endParaRPr lang="en-US" noProof="0"/>
          </a:p>
        </p:txBody>
      </p:sp>
      <p:sp>
        <p:nvSpPr>
          <p:cNvPr id="12" name="Rectangle 11"/>
          <p:cNvSpPr/>
          <p:nvPr/>
        </p:nvSpPr>
        <p:spPr>
          <a:xfrm>
            <a:off x="230101" y="625252"/>
            <a:ext cx="8742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Optical components that could be present in a beamline: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401411"/>
            <a:ext cx="4432435" cy="951021"/>
          </a:xfrm>
          <a:prstGeom prst="rect">
            <a:avLst/>
          </a:prstGeom>
        </p:spPr>
      </p:pic>
      <p:sp>
        <p:nvSpPr>
          <p:cNvPr id="136" name="Rectángulo 17"/>
          <p:cNvSpPr/>
          <p:nvPr/>
        </p:nvSpPr>
        <p:spPr>
          <a:xfrm>
            <a:off x="5382110" y="3615311"/>
            <a:ext cx="2214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1.32 x 10</a:t>
            </a:r>
            <a:r>
              <a:rPr lang="en-US" sz="1400" baseline="30000" dirty="0"/>
              <a:t>13</a:t>
            </a:r>
            <a:r>
              <a:rPr lang="en-US" sz="1400" dirty="0"/>
              <a:t> photons/s </a:t>
            </a:r>
          </a:p>
          <a:p>
            <a:r>
              <a:rPr lang="en-US" sz="1400" dirty="0"/>
              <a:t>5 KeV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E12E8A3-D4F2-4D58-90BD-EEFCFF40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47" y="1632126"/>
            <a:ext cx="467432" cy="28105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5499E13-A7F9-4417-A59C-64EDE8124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72" y="1502534"/>
            <a:ext cx="413438" cy="274652"/>
          </a:xfrm>
          <a:prstGeom prst="rect">
            <a:avLst/>
          </a:prstGeom>
        </p:spPr>
      </p:pic>
      <p:sp>
        <p:nvSpPr>
          <p:cNvPr id="77" name="Cube 76">
            <a:extLst>
              <a:ext uri="{FF2B5EF4-FFF2-40B4-BE49-F238E27FC236}">
                <a16:creationId xmlns:a16="http://schemas.microsoft.com/office/drawing/2014/main" id="{29A190BF-2454-44DC-9147-F36DFC789ED7}"/>
              </a:ext>
            </a:extLst>
          </p:cNvPr>
          <p:cNvSpPr/>
          <p:nvPr/>
        </p:nvSpPr>
        <p:spPr>
          <a:xfrm rot="19705693">
            <a:off x="3791843" y="1784703"/>
            <a:ext cx="330811" cy="197104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15562322-C930-4965-B69A-1646CCE7C237}"/>
              </a:ext>
            </a:extLst>
          </p:cNvPr>
          <p:cNvSpPr/>
          <p:nvPr/>
        </p:nvSpPr>
        <p:spPr>
          <a:xfrm rot="20838084">
            <a:off x="4732011" y="1839504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A4CB3D-1DF5-40E0-91E3-7D836EC7C3EF}"/>
              </a:ext>
            </a:extLst>
          </p:cNvPr>
          <p:cNvSpPr/>
          <p:nvPr/>
        </p:nvSpPr>
        <p:spPr>
          <a:xfrm>
            <a:off x="5887075" y="1624150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676691-0EAF-4CC6-963E-00B289FE33D4}"/>
              </a:ext>
            </a:extLst>
          </p:cNvPr>
          <p:cNvSpPr/>
          <p:nvPr/>
        </p:nvSpPr>
        <p:spPr>
          <a:xfrm>
            <a:off x="5922895" y="1764690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upo 12">
            <a:extLst>
              <a:ext uri="{FF2B5EF4-FFF2-40B4-BE49-F238E27FC236}">
                <a16:creationId xmlns:a16="http://schemas.microsoft.com/office/drawing/2014/main" id="{AF26C80E-0695-4278-8FE7-9F8668501D97}"/>
              </a:ext>
            </a:extLst>
          </p:cNvPr>
          <p:cNvGrpSpPr/>
          <p:nvPr/>
        </p:nvGrpSpPr>
        <p:grpSpPr>
          <a:xfrm>
            <a:off x="1197293" y="1729933"/>
            <a:ext cx="478522" cy="113267"/>
            <a:chOff x="286423" y="1753548"/>
            <a:chExt cx="1470437" cy="290218"/>
          </a:xfrm>
        </p:grpSpPr>
        <p:sp>
          <p:nvSpPr>
            <p:cNvPr id="91" name="Cube 26">
              <a:extLst>
                <a:ext uri="{FF2B5EF4-FFF2-40B4-BE49-F238E27FC236}">
                  <a16:creationId xmlns:a16="http://schemas.microsoft.com/office/drawing/2014/main" id="{85B53CFE-8D62-4AD8-A6B9-C7005FE266C8}"/>
                </a:ext>
              </a:extLst>
            </p:cNvPr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Cube 27">
              <a:extLst>
                <a:ext uri="{FF2B5EF4-FFF2-40B4-BE49-F238E27FC236}">
                  <a16:creationId xmlns:a16="http://schemas.microsoft.com/office/drawing/2014/main" id="{7766DC48-9CB4-456A-B514-FDB63A1411D2}"/>
                </a:ext>
              </a:extLst>
            </p:cNvPr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Cube 28">
              <a:extLst>
                <a:ext uri="{FF2B5EF4-FFF2-40B4-BE49-F238E27FC236}">
                  <a16:creationId xmlns:a16="http://schemas.microsoft.com/office/drawing/2014/main" id="{06D3D0F2-1B64-40FA-B6DE-DEEA026A3894}"/>
                </a:ext>
              </a:extLst>
            </p:cNvPr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Cube 27">
              <a:extLst>
                <a:ext uri="{FF2B5EF4-FFF2-40B4-BE49-F238E27FC236}">
                  <a16:creationId xmlns:a16="http://schemas.microsoft.com/office/drawing/2014/main" id="{4D067595-64D1-4355-8487-AE15660E193B}"/>
                </a:ext>
              </a:extLst>
            </p:cNvPr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Cube 28">
              <a:extLst>
                <a:ext uri="{FF2B5EF4-FFF2-40B4-BE49-F238E27FC236}">
                  <a16:creationId xmlns:a16="http://schemas.microsoft.com/office/drawing/2014/main" id="{D16E84D7-7046-4306-948E-44BE239ACB77}"/>
                </a:ext>
              </a:extLst>
            </p:cNvPr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Cube 27">
              <a:extLst>
                <a:ext uri="{FF2B5EF4-FFF2-40B4-BE49-F238E27FC236}">
                  <a16:creationId xmlns:a16="http://schemas.microsoft.com/office/drawing/2014/main" id="{E96BA24E-727A-455D-83C3-4EC55B7DE4F8}"/>
                </a:ext>
              </a:extLst>
            </p:cNvPr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Cube 28">
              <a:extLst>
                <a:ext uri="{FF2B5EF4-FFF2-40B4-BE49-F238E27FC236}">
                  <a16:creationId xmlns:a16="http://schemas.microsoft.com/office/drawing/2014/main" id="{96F18662-A0F2-4B9A-8970-7BECCFA1B920}"/>
                </a:ext>
              </a:extLst>
            </p:cNvPr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Cube 27">
              <a:extLst>
                <a:ext uri="{FF2B5EF4-FFF2-40B4-BE49-F238E27FC236}">
                  <a16:creationId xmlns:a16="http://schemas.microsoft.com/office/drawing/2014/main" id="{F1FBB2C6-369E-4632-B664-5A5A3FBF8846}"/>
                </a:ext>
              </a:extLst>
            </p:cNvPr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Cube 28">
              <a:extLst>
                <a:ext uri="{FF2B5EF4-FFF2-40B4-BE49-F238E27FC236}">
                  <a16:creationId xmlns:a16="http://schemas.microsoft.com/office/drawing/2014/main" id="{13319F60-945A-4D19-8223-B1A92366F9AD}"/>
                </a:ext>
              </a:extLst>
            </p:cNvPr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Cube 27">
              <a:extLst>
                <a:ext uri="{FF2B5EF4-FFF2-40B4-BE49-F238E27FC236}">
                  <a16:creationId xmlns:a16="http://schemas.microsoft.com/office/drawing/2014/main" id="{B24889CC-3425-4199-8FA7-3F2DE1258FE9}"/>
                </a:ext>
              </a:extLst>
            </p:cNvPr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1" name="Grupo 13">
            <a:extLst>
              <a:ext uri="{FF2B5EF4-FFF2-40B4-BE49-F238E27FC236}">
                <a16:creationId xmlns:a16="http://schemas.microsoft.com/office/drawing/2014/main" id="{F5161FE4-7269-40DF-8E52-DE73A9A2F061}"/>
              </a:ext>
            </a:extLst>
          </p:cNvPr>
          <p:cNvGrpSpPr/>
          <p:nvPr/>
        </p:nvGrpSpPr>
        <p:grpSpPr>
          <a:xfrm>
            <a:off x="1198683" y="1875145"/>
            <a:ext cx="489773" cy="121787"/>
            <a:chOff x="286423" y="1753548"/>
            <a:chExt cx="1470437" cy="290218"/>
          </a:xfrm>
        </p:grpSpPr>
        <p:sp>
          <p:nvSpPr>
            <p:cNvPr id="102" name="Cube 26">
              <a:extLst>
                <a:ext uri="{FF2B5EF4-FFF2-40B4-BE49-F238E27FC236}">
                  <a16:creationId xmlns:a16="http://schemas.microsoft.com/office/drawing/2014/main" id="{E20B9FDB-86F1-4D45-84B1-632B1240A1E6}"/>
                </a:ext>
              </a:extLst>
            </p:cNvPr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Cube 27">
              <a:extLst>
                <a:ext uri="{FF2B5EF4-FFF2-40B4-BE49-F238E27FC236}">
                  <a16:creationId xmlns:a16="http://schemas.microsoft.com/office/drawing/2014/main" id="{A4DBA988-C30A-45E6-91E9-17F62508D9F8}"/>
                </a:ext>
              </a:extLst>
            </p:cNvPr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Cube 28">
              <a:extLst>
                <a:ext uri="{FF2B5EF4-FFF2-40B4-BE49-F238E27FC236}">
                  <a16:creationId xmlns:a16="http://schemas.microsoft.com/office/drawing/2014/main" id="{0C80C9A7-57DF-44B7-B801-17EF5EF05FA4}"/>
                </a:ext>
              </a:extLst>
            </p:cNvPr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24719121-5ACE-4BD1-B3D6-92B1B084A96C}"/>
                </a:ext>
              </a:extLst>
            </p:cNvPr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Cube 105">
              <a:extLst>
                <a:ext uri="{FF2B5EF4-FFF2-40B4-BE49-F238E27FC236}">
                  <a16:creationId xmlns:a16="http://schemas.microsoft.com/office/drawing/2014/main" id="{C667CB46-C5EE-4B1C-98E5-14A234B00AC3}"/>
                </a:ext>
              </a:extLst>
            </p:cNvPr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Cube 27">
              <a:extLst>
                <a:ext uri="{FF2B5EF4-FFF2-40B4-BE49-F238E27FC236}">
                  <a16:creationId xmlns:a16="http://schemas.microsoft.com/office/drawing/2014/main" id="{5C4BB049-D2B9-46A2-B806-D8F970F5B5EF}"/>
                </a:ext>
              </a:extLst>
            </p:cNvPr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Cube 28">
              <a:extLst>
                <a:ext uri="{FF2B5EF4-FFF2-40B4-BE49-F238E27FC236}">
                  <a16:creationId xmlns:a16="http://schemas.microsoft.com/office/drawing/2014/main" id="{41693B5F-65D4-47D2-BE30-5D08A7CBF662}"/>
                </a:ext>
              </a:extLst>
            </p:cNvPr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Cube 27">
              <a:extLst>
                <a:ext uri="{FF2B5EF4-FFF2-40B4-BE49-F238E27FC236}">
                  <a16:creationId xmlns:a16="http://schemas.microsoft.com/office/drawing/2014/main" id="{FCD1C926-669C-408D-AF1E-A650C59D29F0}"/>
                </a:ext>
              </a:extLst>
            </p:cNvPr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Cube 28">
              <a:extLst>
                <a:ext uri="{FF2B5EF4-FFF2-40B4-BE49-F238E27FC236}">
                  <a16:creationId xmlns:a16="http://schemas.microsoft.com/office/drawing/2014/main" id="{DF6F190D-BA83-4355-8D85-8D88E67FA05F}"/>
                </a:ext>
              </a:extLst>
            </p:cNvPr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Cube 27">
              <a:extLst>
                <a:ext uri="{FF2B5EF4-FFF2-40B4-BE49-F238E27FC236}">
                  <a16:creationId xmlns:a16="http://schemas.microsoft.com/office/drawing/2014/main" id="{97D1C14A-4836-4562-AA4D-61CF548485F1}"/>
                </a:ext>
              </a:extLst>
            </p:cNvPr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763105D-2E99-4790-AF64-CAAD9D9AC7DF}"/>
              </a:ext>
            </a:extLst>
          </p:cNvPr>
          <p:cNvCxnSpPr/>
          <p:nvPr/>
        </p:nvCxnSpPr>
        <p:spPr>
          <a:xfrm>
            <a:off x="1378901" y="1859055"/>
            <a:ext cx="2577933" cy="9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7">
            <a:extLst>
              <a:ext uri="{FF2B5EF4-FFF2-40B4-BE49-F238E27FC236}">
                <a16:creationId xmlns:a16="http://schemas.microsoft.com/office/drawing/2014/main" id="{87495A84-ECF0-4266-9E0B-E93E97D17230}"/>
              </a:ext>
            </a:extLst>
          </p:cNvPr>
          <p:cNvSpPr/>
          <p:nvPr/>
        </p:nvSpPr>
        <p:spPr>
          <a:xfrm>
            <a:off x="698663" y="2118716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</a:t>
            </a:r>
          </a:p>
          <a:p>
            <a:r>
              <a:rPr lang="en-US" sz="1400" dirty="0"/>
              <a:t>U42 @ 5keV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B293C3-7A79-470B-9949-2C524B479CA7}"/>
              </a:ext>
            </a:extLst>
          </p:cNvPr>
          <p:cNvSpPr/>
          <p:nvPr/>
        </p:nvSpPr>
        <p:spPr>
          <a:xfrm>
            <a:off x="5779784" y="1666869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95B1AC3-198E-41E0-952D-AB885ECD4233}"/>
              </a:ext>
            </a:extLst>
          </p:cNvPr>
          <p:cNvSpPr/>
          <p:nvPr/>
        </p:nvSpPr>
        <p:spPr>
          <a:xfrm>
            <a:off x="5933133" y="1650140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D9226E-9568-4CC1-871A-28DE63D46C78}"/>
              </a:ext>
            </a:extLst>
          </p:cNvPr>
          <p:cNvCxnSpPr>
            <a:cxnSpLocks/>
          </p:cNvCxnSpPr>
          <p:nvPr/>
        </p:nvCxnSpPr>
        <p:spPr>
          <a:xfrm>
            <a:off x="3923928" y="1859893"/>
            <a:ext cx="991568" cy="239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91DD6F-960C-4FFF-BB38-D17CD00CDDF0}"/>
              </a:ext>
            </a:extLst>
          </p:cNvPr>
          <p:cNvCxnSpPr>
            <a:endCxn id="122" idx="3"/>
          </p:cNvCxnSpPr>
          <p:nvPr/>
        </p:nvCxnSpPr>
        <p:spPr>
          <a:xfrm flipV="1">
            <a:off x="4913184" y="1769741"/>
            <a:ext cx="288291" cy="111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7">
            <a:extLst>
              <a:ext uri="{FF2B5EF4-FFF2-40B4-BE49-F238E27FC236}">
                <a16:creationId xmlns:a16="http://schemas.microsoft.com/office/drawing/2014/main" id="{036FA235-B170-4838-B9B3-A5AE756B8184}"/>
              </a:ext>
            </a:extLst>
          </p:cNvPr>
          <p:cNvSpPr/>
          <p:nvPr/>
        </p:nvSpPr>
        <p:spPr>
          <a:xfrm>
            <a:off x="2936192" y="1190805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slits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50A4349-41F8-4B0F-9435-00784397718B}"/>
              </a:ext>
            </a:extLst>
          </p:cNvPr>
          <p:cNvCxnSpPr/>
          <p:nvPr/>
        </p:nvCxnSpPr>
        <p:spPr>
          <a:xfrm>
            <a:off x="5148064" y="1751598"/>
            <a:ext cx="1437650" cy="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be 125">
            <a:extLst>
              <a:ext uri="{FF2B5EF4-FFF2-40B4-BE49-F238E27FC236}">
                <a16:creationId xmlns:a16="http://schemas.microsoft.com/office/drawing/2014/main" id="{5F9FB06A-2260-4E31-BABD-60AE742D9AA7}"/>
              </a:ext>
            </a:extLst>
          </p:cNvPr>
          <p:cNvSpPr/>
          <p:nvPr/>
        </p:nvSpPr>
        <p:spPr>
          <a:xfrm rot="19705693">
            <a:off x="3866958" y="1722154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ángulo 17">
            <a:extLst>
              <a:ext uri="{FF2B5EF4-FFF2-40B4-BE49-F238E27FC236}">
                <a16:creationId xmlns:a16="http://schemas.microsoft.com/office/drawing/2014/main" id="{06C13CC5-4B3E-42C9-8F78-9FCB5CC655D4}"/>
              </a:ext>
            </a:extLst>
          </p:cNvPr>
          <p:cNvSpPr/>
          <p:nvPr/>
        </p:nvSpPr>
        <p:spPr>
          <a:xfrm>
            <a:off x="3360139" y="2124655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mirrors</a:t>
            </a:r>
          </a:p>
          <a:p>
            <a:r>
              <a:rPr lang="en-US" sz="1400" dirty="0"/>
              <a:t>Plane Ni 7 </a:t>
            </a:r>
            <a:r>
              <a:rPr lang="en-US" sz="1400" dirty="0" err="1"/>
              <a:t>mrad</a:t>
            </a:r>
            <a:endParaRPr lang="en-US" sz="1400" dirty="0"/>
          </a:p>
        </p:txBody>
      </p:sp>
      <p:sp>
        <p:nvSpPr>
          <p:cNvPr id="137" name="Rectángulo 17">
            <a:extLst>
              <a:ext uri="{FF2B5EF4-FFF2-40B4-BE49-F238E27FC236}">
                <a16:creationId xmlns:a16="http://schemas.microsoft.com/office/drawing/2014/main" id="{210043EE-FAF9-4222-B316-EE1B24868BC0}"/>
              </a:ext>
            </a:extLst>
          </p:cNvPr>
          <p:cNvSpPr/>
          <p:nvPr/>
        </p:nvSpPr>
        <p:spPr>
          <a:xfrm>
            <a:off x="4592471" y="841276"/>
            <a:ext cx="14366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Monochromator</a:t>
            </a:r>
          </a:p>
          <a:p>
            <a:r>
              <a:rPr lang="en-US" sz="1400" dirty="0"/>
              <a:t>Double crystal</a:t>
            </a:r>
          </a:p>
          <a:p>
            <a:r>
              <a:rPr lang="en-US" sz="1400" dirty="0"/>
              <a:t>Si 111 </a:t>
            </a:r>
          </a:p>
        </p:txBody>
      </p:sp>
      <p:sp>
        <p:nvSpPr>
          <p:cNvPr id="138" name="Rectángulo 17">
            <a:extLst>
              <a:ext uri="{FF2B5EF4-FFF2-40B4-BE49-F238E27FC236}">
                <a16:creationId xmlns:a16="http://schemas.microsoft.com/office/drawing/2014/main" id="{D2AA19B9-623F-4B72-9336-18E1EC547534}"/>
              </a:ext>
            </a:extLst>
          </p:cNvPr>
          <p:cNvSpPr/>
          <p:nvPr/>
        </p:nvSpPr>
        <p:spPr>
          <a:xfrm>
            <a:off x="6168292" y="1045664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Focusing system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639F9DC-35D8-4CA1-94C3-0C2C1E850222}"/>
              </a:ext>
            </a:extLst>
          </p:cNvPr>
          <p:cNvCxnSpPr/>
          <p:nvPr/>
        </p:nvCxnSpPr>
        <p:spPr>
          <a:xfrm flipV="1">
            <a:off x="6580411" y="1647133"/>
            <a:ext cx="463855" cy="108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21E9012-9B5C-4EBF-97D8-02A81026E361}"/>
              </a:ext>
            </a:extLst>
          </p:cNvPr>
          <p:cNvCxnSpPr>
            <a:endCxn id="141" idx="2"/>
          </p:cNvCxnSpPr>
          <p:nvPr/>
        </p:nvCxnSpPr>
        <p:spPr>
          <a:xfrm>
            <a:off x="7044266" y="1647133"/>
            <a:ext cx="656984" cy="688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BBA20FA9-FAA5-4669-BA9B-A9D739EA1728}"/>
              </a:ext>
            </a:extLst>
          </p:cNvPr>
          <p:cNvSpPr/>
          <p:nvPr/>
        </p:nvSpPr>
        <p:spPr>
          <a:xfrm>
            <a:off x="7701250" y="1693137"/>
            <a:ext cx="50468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ángulo 17">
            <a:extLst>
              <a:ext uri="{FF2B5EF4-FFF2-40B4-BE49-F238E27FC236}">
                <a16:creationId xmlns:a16="http://schemas.microsoft.com/office/drawing/2014/main" id="{D478DE38-29E4-49A7-8F9D-CA771D65D7CF}"/>
              </a:ext>
            </a:extLst>
          </p:cNvPr>
          <p:cNvSpPr/>
          <p:nvPr/>
        </p:nvSpPr>
        <p:spPr>
          <a:xfrm>
            <a:off x="7708641" y="1684704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</a:t>
            </a:r>
          </a:p>
        </p:txBody>
      </p:sp>
      <p:sp>
        <p:nvSpPr>
          <p:cNvPr id="143" name="Rectángulo 17">
            <a:extLst>
              <a:ext uri="{FF2B5EF4-FFF2-40B4-BE49-F238E27FC236}">
                <a16:creationId xmlns:a16="http://schemas.microsoft.com/office/drawing/2014/main" id="{FFA14B06-DEF5-4985-AFBC-18B11E0A27B3}"/>
              </a:ext>
            </a:extLst>
          </p:cNvPr>
          <p:cNvSpPr/>
          <p:nvPr/>
        </p:nvSpPr>
        <p:spPr>
          <a:xfrm>
            <a:off x="6370803" y="1953698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mirrors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8BCDFB9-9679-4AFD-AB86-2CC04E9D7E09}"/>
              </a:ext>
            </a:extLst>
          </p:cNvPr>
          <p:cNvCxnSpPr>
            <a:cxnSpLocks/>
          </p:cNvCxnSpPr>
          <p:nvPr/>
        </p:nvCxnSpPr>
        <p:spPr>
          <a:xfrm flipV="1">
            <a:off x="1416119" y="2982705"/>
            <a:ext cx="4494057" cy="210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863E236-A057-4E59-B4C7-584A1370EF3B}"/>
              </a:ext>
            </a:extLst>
          </p:cNvPr>
          <p:cNvSpPr txBox="1"/>
          <p:nvPr/>
        </p:nvSpPr>
        <p:spPr>
          <a:xfrm>
            <a:off x="1789045" y="2780911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 m</a:t>
            </a:r>
            <a:endParaRPr lang="en-GB" dirty="0"/>
          </a:p>
        </p:txBody>
      </p:sp>
      <p:sp>
        <p:nvSpPr>
          <p:cNvPr id="151" name="Rectángulo 17">
            <a:extLst>
              <a:ext uri="{FF2B5EF4-FFF2-40B4-BE49-F238E27FC236}">
                <a16:creationId xmlns:a16="http://schemas.microsoft.com/office/drawing/2014/main" id="{17D3F732-3124-4F03-B24B-792CAA35AC56}"/>
              </a:ext>
            </a:extLst>
          </p:cNvPr>
          <p:cNvSpPr/>
          <p:nvPr/>
        </p:nvSpPr>
        <p:spPr>
          <a:xfrm>
            <a:off x="5534806" y="2160134"/>
            <a:ext cx="1019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slits</a:t>
            </a:r>
          </a:p>
          <a:p>
            <a:r>
              <a:rPr lang="en-US" sz="1400" dirty="0"/>
              <a:t>1 x 1 mm</a:t>
            </a:r>
            <a:r>
              <a:rPr lang="en-US" sz="1400" baseline="30000" dirty="0"/>
              <a:t>2</a:t>
            </a:r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882F7662-B86F-4ADB-8E50-CCB264E003D8}"/>
              </a:ext>
            </a:extLst>
          </p:cNvPr>
          <p:cNvSpPr/>
          <p:nvPr/>
        </p:nvSpPr>
        <p:spPr>
          <a:xfrm rot="20838084">
            <a:off x="5021933" y="1644939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97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RESOURCES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HERCULES2023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AA495-91C2-4BF6-8C12-93FF2C3E7832}"/>
              </a:ext>
            </a:extLst>
          </p:cNvPr>
          <p:cNvSpPr txBox="1"/>
          <p:nvPr/>
        </p:nvSpPr>
        <p:spPr>
          <a:xfrm>
            <a:off x="467544" y="1201316"/>
            <a:ext cx="78298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more material here: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ShadowOuiTutorial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https://github.com/oasys-kit/ShadowOui-Tutorial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OASYS Schools: </a:t>
            </a:r>
            <a:r>
              <a:rPr lang="en-US" dirty="0">
                <a:hlinkClick r:id="rId3"/>
              </a:rPr>
              <a:t>https://github.com/oasys-kit/oasys_school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We did not treat important issues like: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Surface errors in mirrors [see tutorial example 20]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Focusing with lenses [CRLs, </a:t>
            </a:r>
            <a:r>
              <a:rPr lang="en-US" dirty="0" err="1"/>
              <a:t>transfocators</a:t>
            </a:r>
            <a:r>
              <a:rPr lang="en-US" dirty="0"/>
              <a:t>] [see tutorial example 24]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Hybrid ray tracing [to include coherence effects]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 optics calculations using the SRW code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9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HERCULES2023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1190B-00A3-476C-8F2A-8F507E33E04A}"/>
              </a:ext>
            </a:extLst>
          </p:cNvPr>
          <p:cNvSpPr txBox="1"/>
          <p:nvPr/>
        </p:nvSpPr>
        <p:spPr>
          <a:xfrm>
            <a:off x="3419872" y="292100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28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Approximating emission at resonance by Gaussians</a:t>
            </a:r>
            <a:br>
              <a:rPr lang="en-US" sz="1800" dirty="0"/>
            </a:br>
            <a:r>
              <a:rPr lang="en-US" sz="1100" dirty="0" err="1"/>
              <a:t>Onuki</a:t>
            </a:r>
            <a:r>
              <a:rPr lang="en-US" sz="1100" dirty="0"/>
              <a:t> &amp; </a:t>
            </a:r>
            <a:r>
              <a:rPr lang="en-US" sz="1100" dirty="0" err="1"/>
              <a:t>Elleaume</a:t>
            </a:r>
            <a:r>
              <a:rPr lang="en-US" sz="1100" dirty="0"/>
              <a:t> Undulators, Wigglers  and their applications, CRC press, 2002</a:t>
            </a:r>
            <a:br>
              <a:rPr lang="en-US" sz="1100" dirty="0"/>
            </a:br>
            <a:endParaRPr lang="en-GB" sz="11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HERCULES2023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D795DB7-B9EA-4B87-9C77-6811AA4D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0000">
            <a:off x="4805916" y="868028"/>
            <a:ext cx="4246264" cy="278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C43976B-4409-4141-B48E-BFA016486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550732"/>
              </p:ext>
            </p:extLst>
          </p:nvPr>
        </p:nvGraphicFramePr>
        <p:xfrm>
          <a:off x="1295400" y="4225652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4" imgW="1332921" imgH="444307" progId="">
                  <p:embed/>
                </p:oleObj>
              </mc:Choice>
              <mc:Fallback>
                <p:oleObj name="Equation" r:id="rId4" imgW="1332921" imgH="444307" progId="">
                  <p:embed/>
                  <p:pic>
                    <p:nvPicPr>
                      <p:cNvPr id="2498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25652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C776CA4-BB0A-4218-9620-01144DC27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33958"/>
              </p:ext>
            </p:extLst>
          </p:nvPr>
        </p:nvGraphicFramePr>
        <p:xfrm>
          <a:off x="5867400" y="3577580"/>
          <a:ext cx="24304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6" imgW="1574800" imgH="444500" progId="">
                  <p:embed/>
                </p:oleObj>
              </mc:Choice>
              <mc:Fallback>
                <p:oleObj name="Equation" r:id="rId6" imgW="1574800" imgH="444500" progId="">
                  <p:embed/>
                  <p:pic>
                    <p:nvPicPr>
                      <p:cNvPr id="2498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77580"/>
                        <a:ext cx="24304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BE31669-052C-411D-B42B-9FCAAF09A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312385"/>
              </p:ext>
            </p:extLst>
          </p:nvPr>
        </p:nvGraphicFramePr>
        <p:xfrm>
          <a:off x="6705600" y="4462636"/>
          <a:ext cx="19208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8" imgW="1244600" imgH="393700" progId="">
                  <p:embed/>
                </p:oleObj>
              </mc:Choice>
              <mc:Fallback>
                <p:oleObj name="Equation" r:id="rId8" imgW="1244600" imgH="393700" progId="">
                  <p:embed/>
                  <p:pic>
                    <p:nvPicPr>
                      <p:cNvPr id="2498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62636"/>
                        <a:ext cx="19208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90BAE29-1E9A-43FD-9564-9D4404D529B3}"/>
              </a:ext>
            </a:extLst>
          </p:cNvPr>
          <p:cNvSpPr txBox="1"/>
          <p:nvPr/>
        </p:nvSpPr>
        <p:spPr>
          <a:xfrm>
            <a:off x="207450" y="5075873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Undulator radiation approximated by Gaussians (at resonances) are not Fourier pairs (like beams following the Gaussian Shell-model)</a:t>
            </a:r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E82B0BAE-6C23-4A36-87CC-B21BB10B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9966"/>
            <a:ext cx="4449395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53DEF-83A7-4211-BB6D-1DED2846B5E7}"/>
              </a:ext>
            </a:extLst>
          </p:cNvPr>
          <p:cNvCxnSpPr/>
          <p:nvPr/>
        </p:nvCxnSpPr>
        <p:spPr>
          <a:xfrm>
            <a:off x="3547316" y="4402160"/>
            <a:ext cx="2971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BCDF6-FB32-4CD8-9B85-6A1456C550FC}"/>
              </a:ext>
            </a:extLst>
          </p:cNvPr>
          <p:cNvCxnSpPr/>
          <p:nvPr/>
        </p:nvCxnSpPr>
        <p:spPr>
          <a:xfrm>
            <a:off x="6515100" y="4284943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CAD61B9-6EB9-4B78-8115-C90249F23D65}"/>
              </a:ext>
            </a:extLst>
          </p:cNvPr>
          <p:cNvSpPr/>
          <p:nvPr/>
        </p:nvSpPr>
        <p:spPr>
          <a:xfrm>
            <a:off x="8077200" y="4081636"/>
            <a:ext cx="685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18C08F-620A-42FD-BF25-593D0E3D8915}"/>
              </a:ext>
            </a:extLst>
          </p:cNvPr>
          <p:cNvCxnSpPr>
            <a:cxnSpLocks/>
          </p:cNvCxnSpPr>
          <p:nvPr/>
        </p:nvCxnSpPr>
        <p:spPr>
          <a:xfrm>
            <a:off x="3359700" y="970068"/>
            <a:ext cx="3231600" cy="1584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5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924" y="2039935"/>
            <a:ext cx="8622471" cy="33654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2060"/>
                </a:solidFill>
              </a:rPr>
              <a:t>Modelling synchrotron radiation beamlines with</a:t>
            </a:r>
          </a:p>
          <a:p>
            <a:pPr algn="ctr"/>
            <a:r>
              <a:rPr lang="en-US" sz="2667" b="1" dirty="0">
                <a:solidFill>
                  <a:srgbClr val="002060"/>
                </a:solidFill>
              </a:rPr>
              <a:t>OASYS</a:t>
            </a:r>
          </a:p>
          <a:p>
            <a:pPr algn="ctr"/>
            <a:r>
              <a:rPr lang="en-US" sz="2667" b="1" dirty="0">
                <a:solidFill>
                  <a:srgbClr val="002060"/>
                </a:solidFill>
              </a:rPr>
              <a:t> </a:t>
            </a:r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Transport of photons in a Beamline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1667" dirty="0"/>
              <a:t>Manuel Sanchez del Rio</a:t>
            </a:r>
          </a:p>
          <a:p>
            <a:pPr algn="ctr"/>
            <a:r>
              <a:rPr lang="en-US" sz="1100" dirty="0"/>
              <a:t>srio@esrf.fr</a:t>
            </a:r>
          </a:p>
          <a:p>
            <a:pPr algn="ctr"/>
            <a:endParaRPr lang="en-US" sz="1667" dirty="0"/>
          </a:p>
          <a:p>
            <a:pPr algn="ctr"/>
            <a:r>
              <a:rPr lang="en-US" sz="1333" dirty="0"/>
              <a:t>Advanced Analysis &amp; Precision Unit, MEG/ISDD, ESRF</a:t>
            </a:r>
          </a:p>
          <a:p>
            <a:pPr algn="ctr"/>
            <a:endParaRPr lang="en-US" sz="1167" dirty="0"/>
          </a:p>
          <a:p>
            <a:pPr algn="ctr"/>
            <a:r>
              <a:rPr lang="en-US" sz="1167" dirty="0"/>
              <a:t>March </a:t>
            </a:r>
            <a:r>
              <a:rPr lang="en-US" sz="1167" dirty="0" smtClean="0"/>
              <a:t>27</a:t>
            </a:r>
            <a:r>
              <a:rPr lang="en-US" sz="1167" baseline="30000" dirty="0" smtClean="0"/>
              <a:t>th</a:t>
            </a:r>
            <a:r>
              <a:rPr lang="en-US" sz="1167" dirty="0" smtClean="0"/>
              <a:t> </a:t>
            </a:r>
            <a:r>
              <a:rPr lang="en-US" sz="1167" dirty="0"/>
              <a:t>&amp; </a:t>
            </a:r>
            <a:r>
              <a:rPr lang="en-US" sz="1167" dirty="0" smtClean="0"/>
              <a:t>30</a:t>
            </a:r>
            <a:r>
              <a:rPr lang="en-US" sz="1167" baseline="30000" dirty="0" smtClean="0"/>
              <a:t>th</a:t>
            </a:r>
            <a:r>
              <a:rPr lang="en-US" sz="1167" dirty="0" smtClean="0"/>
              <a:t> 2023</a:t>
            </a:r>
            <a:endParaRPr lang="en-US" sz="1167" dirty="0"/>
          </a:p>
          <a:p>
            <a:pPr algn="ctr"/>
            <a:endParaRPr lang="en-US" sz="1167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6079" y="86785"/>
            <a:ext cx="6864000" cy="414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z="833" smtClean="0"/>
              <a:t>OASYS-Photon transport | HERCULES2023</a:t>
            </a:r>
            <a:endParaRPr lang="fr-FR" sz="83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09228"/>
            <a:ext cx="1656184" cy="529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90" y="500785"/>
            <a:ext cx="2656137" cy="1593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4199B5D-EA60-40DA-90AC-100F34D76461}"/>
              </a:ext>
            </a:extLst>
          </p:cNvPr>
          <p:cNvGrpSpPr/>
          <p:nvPr/>
        </p:nvGrpSpPr>
        <p:grpSpPr>
          <a:xfrm>
            <a:off x="6928050" y="2647946"/>
            <a:ext cx="1944216" cy="2478422"/>
            <a:chOff x="6928050" y="2647946"/>
            <a:chExt cx="1944216" cy="2478422"/>
          </a:xfrm>
        </p:grpSpPr>
        <p:sp>
          <p:nvSpPr>
            <p:cNvPr id="9" name="TextBox 8"/>
            <p:cNvSpPr txBox="1"/>
            <p:nvPr/>
          </p:nvSpPr>
          <p:spPr>
            <a:xfrm>
              <a:off x="6959144" y="4603007"/>
              <a:ext cx="188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A9D0F5"/>
                  </a:solidFill>
                </a:rPr>
                <a:t>S</a:t>
              </a:r>
              <a:r>
                <a:rPr lang="en-US" sz="2400" b="1" dirty="0" smtClean="0">
                  <a:solidFill>
                    <a:srgbClr val="A9D0F5"/>
                  </a:solidFill>
                </a:rPr>
                <a:t>hadowOui</a:t>
              </a:r>
              <a:endParaRPr lang="en-US" sz="2400" b="1" dirty="0">
                <a:solidFill>
                  <a:srgbClr val="A9D0F5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28050" y="4541312"/>
              <a:ext cx="1944216" cy="585056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A3C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60294-FAF8-4788-BC40-BE2D4C130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1860" y="2647946"/>
              <a:ext cx="1213008" cy="1780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639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Transport of photons in a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HERCULES2023</a:t>
            </a:r>
            <a:endParaRPr lang="en-US" noProof="0"/>
          </a:p>
        </p:txBody>
      </p:sp>
      <p:sp>
        <p:nvSpPr>
          <p:cNvPr id="9" name="TextBox 8"/>
          <p:cNvSpPr txBox="1"/>
          <p:nvPr/>
        </p:nvSpPr>
        <p:spPr>
          <a:xfrm>
            <a:off x="648700" y="1417340"/>
            <a:ext cx="66596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92"/>
                </a:solidFill>
              </a:rPr>
              <a:t>Outline: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Introduction to ray tracing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Simulation of a beamline: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Mirror focusing (KB): size at sample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Effect of aberrations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Source dimensions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Double-crystal monochromator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Energy resolution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Crystal coupling: (+,-) (+,+)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Full beamline: Flux and power that arrive to the sample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269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2535C8-C737-4870-9E8C-C66A36ED75D6}"/>
              </a:ext>
            </a:extLst>
          </p:cNvPr>
          <p:cNvGrpSpPr/>
          <p:nvPr/>
        </p:nvGrpSpPr>
        <p:grpSpPr>
          <a:xfrm>
            <a:off x="6876256" y="1801240"/>
            <a:ext cx="1944216" cy="2478422"/>
            <a:chOff x="6928050" y="2647946"/>
            <a:chExt cx="1944216" cy="24784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896503-D7F3-4E00-9429-A228D6EBB671}"/>
                </a:ext>
              </a:extLst>
            </p:cNvPr>
            <p:cNvSpPr txBox="1"/>
            <p:nvPr/>
          </p:nvSpPr>
          <p:spPr>
            <a:xfrm>
              <a:off x="6959144" y="4603007"/>
              <a:ext cx="188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A3C8EC"/>
                  </a:solidFill>
                </a:rPr>
                <a:t>S</a:t>
              </a:r>
              <a:r>
                <a:rPr lang="en-US" sz="2400" b="1" dirty="0" smtClean="0">
                  <a:solidFill>
                    <a:srgbClr val="A3C8EC"/>
                  </a:solidFill>
                </a:rPr>
                <a:t>hadowOui</a:t>
              </a:r>
              <a:endParaRPr lang="en-US" sz="2400" b="1" dirty="0">
                <a:solidFill>
                  <a:srgbClr val="A3C8EC"/>
                </a:solidFill>
              </a:endParaRPr>
            </a:p>
          </p:txBody>
        </p:sp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2A849122-0563-4746-BEF5-1E20E3B9C891}"/>
                </a:ext>
              </a:extLst>
            </p:cNvPr>
            <p:cNvSpPr/>
            <p:nvPr/>
          </p:nvSpPr>
          <p:spPr>
            <a:xfrm>
              <a:off x="6928050" y="4541312"/>
              <a:ext cx="1944216" cy="585056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A3C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C03AFD-3853-4FA9-94D3-B785A355C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1860" y="2647946"/>
              <a:ext cx="1213008" cy="1780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37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1800" dirty="0">
                <a:latin typeface="Myriad Pro SemiCond"/>
              </a:rPr>
              <a:t>RAY TRACING (SCHEMATIC)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HERCULES2023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754578BD-19C1-44C8-B012-6E7D31FF1330}"/>
              </a:ext>
            </a:extLst>
          </p:cNvPr>
          <p:cNvSpPr>
            <a:spLocks/>
          </p:cNvSpPr>
          <p:nvPr/>
        </p:nvSpPr>
        <p:spPr bwMode="auto">
          <a:xfrm>
            <a:off x="647700" y="899681"/>
            <a:ext cx="1933575" cy="2303463"/>
          </a:xfrm>
          <a:custGeom>
            <a:avLst/>
            <a:gdLst>
              <a:gd name="T0" fmla="*/ 171370606 w 1218"/>
              <a:gd name="T1" fmla="*/ 2132052727 h 1451"/>
              <a:gd name="T2" fmla="*/ 856853178 w 1218"/>
              <a:gd name="T3" fmla="*/ 990422479 h 1451"/>
              <a:gd name="T4" fmla="*/ 970259370 w 1218"/>
              <a:gd name="T5" fmla="*/ 761087295 h 1451"/>
              <a:gd name="T6" fmla="*/ 1885076913 w 1218"/>
              <a:gd name="T7" fmla="*/ 531753897 h 1451"/>
              <a:gd name="T8" fmla="*/ 2001004054 w 1218"/>
              <a:gd name="T9" fmla="*/ 75604703 h 1451"/>
              <a:gd name="T10" fmla="*/ 2147483647 w 1218"/>
              <a:gd name="T11" fmla="*/ 75604703 h 1451"/>
              <a:gd name="T12" fmla="*/ 2147483647 w 1218"/>
              <a:gd name="T13" fmla="*/ 418346086 h 1451"/>
              <a:gd name="T14" fmla="*/ 2147483647 w 1218"/>
              <a:gd name="T15" fmla="*/ 877014667 h 1451"/>
              <a:gd name="T16" fmla="*/ 2147483647 w 1218"/>
              <a:gd name="T17" fmla="*/ 1562497085 h 1451"/>
              <a:gd name="T18" fmla="*/ 1885076913 w 1218"/>
              <a:gd name="T19" fmla="*/ 2132052727 h 1451"/>
              <a:gd name="T20" fmla="*/ 1199594291 w 1218"/>
              <a:gd name="T21" fmla="*/ 2147483647 h 1451"/>
              <a:gd name="T22" fmla="*/ 171370606 w 1218"/>
              <a:gd name="T23" fmla="*/ 2147483647 h 1451"/>
              <a:gd name="T24" fmla="*/ 171370606 w 1218"/>
              <a:gd name="T25" fmla="*/ 2147483647 h 1451"/>
              <a:gd name="T26" fmla="*/ 57962802 w 1218"/>
              <a:gd name="T27" fmla="*/ 2147483647 h 1451"/>
              <a:gd name="T28" fmla="*/ 171370606 w 1218"/>
              <a:gd name="T29" fmla="*/ 2132052727 h 14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18"/>
              <a:gd name="T46" fmla="*/ 0 h 1451"/>
              <a:gd name="T47" fmla="*/ 1218 w 1218"/>
              <a:gd name="T48" fmla="*/ 1451 h 14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18" h="1451">
                <a:moveTo>
                  <a:pt x="68" y="846"/>
                </a:moveTo>
                <a:cubicBezTo>
                  <a:pt x="121" y="763"/>
                  <a:pt x="287" y="484"/>
                  <a:pt x="340" y="393"/>
                </a:cubicBezTo>
                <a:cubicBezTo>
                  <a:pt x="393" y="302"/>
                  <a:pt x="317" y="332"/>
                  <a:pt x="385" y="302"/>
                </a:cubicBezTo>
                <a:cubicBezTo>
                  <a:pt x="453" y="272"/>
                  <a:pt x="680" y="256"/>
                  <a:pt x="748" y="211"/>
                </a:cubicBezTo>
                <a:cubicBezTo>
                  <a:pt x="816" y="166"/>
                  <a:pt x="726" y="60"/>
                  <a:pt x="794" y="30"/>
                </a:cubicBezTo>
                <a:cubicBezTo>
                  <a:pt x="862" y="0"/>
                  <a:pt x="1096" y="7"/>
                  <a:pt x="1157" y="30"/>
                </a:cubicBezTo>
                <a:cubicBezTo>
                  <a:pt x="1218" y="53"/>
                  <a:pt x="1172" y="113"/>
                  <a:pt x="1157" y="166"/>
                </a:cubicBezTo>
                <a:cubicBezTo>
                  <a:pt x="1142" y="219"/>
                  <a:pt x="1104" y="273"/>
                  <a:pt x="1066" y="348"/>
                </a:cubicBezTo>
                <a:cubicBezTo>
                  <a:pt x="1028" y="423"/>
                  <a:pt x="983" y="537"/>
                  <a:pt x="930" y="620"/>
                </a:cubicBezTo>
                <a:cubicBezTo>
                  <a:pt x="877" y="703"/>
                  <a:pt x="824" y="748"/>
                  <a:pt x="748" y="846"/>
                </a:cubicBezTo>
                <a:cubicBezTo>
                  <a:pt x="672" y="944"/>
                  <a:pt x="589" y="1111"/>
                  <a:pt x="476" y="1209"/>
                </a:cubicBezTo>
                <a:cubicBezTo>
                  <a:pt x="363" y="1307"/>
                  <a:pt x="136" y="1451"/>
                  <a:pt x="68" y="1436"/>
                </a:cubicBezTo>
                <a:cubicBezTo>
                  <a:pt x="0" y="1421"/>
                  <a:pt x="76" y="1210"/>
                  <a:pt x="68" y="1119"/>
                </a:cubicBezTo>
                <a:cubicBezTo>
                  <a:pt x="60" y="1028"/>
                  <a:pt x="23" y="937"/>
                  <a:pt x="23" y="892"/>
                </a:cubicBezTo>
                <a:cubicBezTo>
                  <a:pt x="23" y="847"/>
                  <a:pt x="15" y="929"/>
                  <a:pt x="68" y="846"/>
                </a:cubicBezTo>
                <a:close/>
              </a:path>
            </a:pathLst>
          </a:custGeom>
          <a:solidFill>
            <a:schemeClr val="accent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2502BDD-277E-49D7-BC1B-876556A6476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875869"/>
            <a:ext cx="1727200" cy="1800225"/>
            <a:chOff x="431" y="981"/>
            <a:chExt cx="1088" cy="113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7C8BFB05-B775-40BF-86AE-4BCBE7433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981"/>
              <a:ext cx="635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32F458CA-EAA2-4BBD-A44B-EB5361F10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797"/>
              <a:ext cx="454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E14C5DEB-718F-4BE7-8F93-7BB954060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1797"/>
              <a:ext cx="45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Text Box 8">
            <a:extLst>
              <a:ext uri="{FF2B5EF4-FFF2-40B4-BE49-F238E27FC236}">
                <a16:creationId xmlns:a16="http://schemas.microsoft.com/office/drawing/2014/main" id="{F7A9EA49-FA4C-4B2F-9473-199C74892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59500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F0B65BA9-1A07-43FA-8540-527AE50095A9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810906"/>
            <a:ext cx="2449513" cy="2808288"/>
            <a:chOff x="1156" y="1570"/>
            <a:chExt cx="1543" cy="1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6">
                  <a:extLst>
                    <a:ext uri="{FF2B5EF4-FFF2-40B4-BE49-F238E27FC236}">
                      <a16:creationId xmlns:a16="http://schemas.microsoft.com/office/drawing/2014/main" id="{1DAD3D0D-17E9-470B-9F66-7C3DDA765681}"/>
                    </a:ext>
                  </a:extLst>
                </p:cNvPr>
                <p:cNvSpPr txBox="1"/>
                <p:nvPr/>
              </p:nvSpPr>
              <p:spPr bwMode="auto">
                <a:xfrm>
                  <a:off x="1746" y="2931"/>
                  <a:ext cx="54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  <m:oMath xmlns:m="http://schemas.openxmlformats.org/officeDocument/2006/math"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30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6" y="2931"/>
                  <a:ext cx="543" cy="327"/>
                </a:xfrm>
                <a:prstGeom prst="rect">
                  <a:avLst/>
                </a:prstGeom>
                <a:blipFill>
                  <a:blip r:embed="rId3"/>
                  <a:stretch>
                    <a:fillRect t="-2353" r="-1134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D5CACB4-D5C1-4FDA-BCD3-4CDAC48D2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570"/>
              <a:ext cx="1543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8503AE64-E42C-4BD3-90EF-593B4D7E2FE4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4115956"/>
            <a:ext cx="3673475" cy="1152525"/>
            <a:chOff x="2154" y="3022"/>
            <a:chExt cx="2314" cy="726"/>
          </a:xfrm>
        </p:grpSpPr>
        <p:graphicFrame>
          <p:nvGraphicFramePr>
            <p:cNvPr id="19" name="Object 5">
              <a:extLst>
                <a:ext uri="{FF2B5EF4-FFF2-40B4-BE49-F238E27FC236}">
                  <a16:creationId xmlns:a16="http://schemas.microsoft.com/office/drawing/2014/main" id="{B64B0B87-7397-4BBF-BD6A-1A9CD7CA48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3339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4" imgW="152280" imgH="139680" progId="Equation.DSMT4">
                    <p:embed/>
                  </p:oleObj>
                </mc:Choice>
                <mc:Fallback>
                  <p:oleObj name="Equation" r:id="rId4" imgW="152280" imgH="139680" progId="Equation.DSMT4">
                    <p:embed/>
                    <p:pic>
                      <p:nvPicPr>
                        <p:cNvPr id="10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39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844BBF31-8E0A-4270-A1EB-546E9DFA0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3067"/>
              <a:ext cx="1861" cy="681"/>
              <a:chOff x="2154" y="3067"/>
              <a:chExt cx="1861" cy="681"/>
            </a:xfrm>
          </p:grpSpPr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EF7091CE-2500-43B8-B0DD-802F3C764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3612"/>
                <a:ext cx="1180" cy="136"/>
              </a:xfrm>
              <a:prstGeom prst="rect">
                <a:avLst/>
              </a:prstGeom>
              <a:solidFill>
                <a:schemeClr val="accent1">
                  <a:alpha val="56862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Line 16">
                <a:extLst>
                  <a:ext uri="{FF2B5EF4-FFF2-40B4-BE49-F238E27FC236}">
                    <a16:creationId xmlns:a16="http://schemas.microsoft.com/office/drawing/2014/main" id="{5AD7700F-866F-4E13-8FA0-CC513DD74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54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Line 17">
                <a:extLst>
                  <a:ext uri="{FF2B5EF4-FFF2-40B4-BE49-F238E27FC236}">
                    <a16:creationId xmlns:a16="http://schemas.microsoft.com/office/drawing/2014/main" id="{0605EFC4-FC5A-4189-B39E-C3A7AA041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3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Line 18">
                <a:extLst>
                  <a:ext uri="{FF2B5EF4-FFF2-40B4-BE49-F238E27FC236}">
                    <a16:creationId xmlns:a16="http://schemas.microsoft.com/office/drawing/2014/main" id="{2047E81A-7509-495D-8D45-F8886E581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" y="3203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E548BA1F-C4A7-4F56-A1F8-CC2478C87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Line 20">
                <a:extLst>
                  <a:ext uri="{FF2B5EF4-FFF2-40B4-BE49-F238E27FC236}">
                    <a16:creationId xmlns:a16="http://schemas.microsoft.com/office/drawing/2014/main" id="{0B8A859B-87B6-42D7-BE08-695F95259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639CB16A-B9F5-4A44-A4AC-444C25D17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022"/>
              <a:ext cx="273" cy="326"/>
            </a:xfrm>
            <a:prstGeom prst="curvedDownArrow">
              <a:avLst>
                <a:gd name="adj1" fmla="val 20000"/>
                <a:gd name="adj2" fmla="val 40000"/>
                <a:gd name="adj3" fmla="val 398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29" name="Group 22">
            <a:extLst>
              <a:ext uri="{FF2B5EF4-FFF2-40B4-BE49-F238E27FC236}">
                <a16:creationId xmlns:a16="http://schemas.microsoft.com/office/drawing/2014/main" id="{EA3E1D30-3656-46F6-ADAB-B683CA617089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171269"/>
            <a:ext cx="3313113" cy="2376487"/>
            <a:chOff x="884" y="1797"/>
            <a:chExt cx="2087" cy="1497"/>
          </a:xfrm>
        </p:grpSpPr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AE163109-6FB0-4B95-B5DE-87745367A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4" y="1797"/>
              <a:ext cx="2087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D8D617E5-7E33-4914-8DCC-0B728FA2F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4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srgbClr val="000000"/>
                  </a:solidFill>
                  <a:cs typeface="Arial" panose="020B0604020202020204" pitchFamily="34" charset="0"/>
                </a:rPr>
                <a:t>p</a:t>
              </a: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25">
            <a:extLst>
              <a:ext uri="{FF2B5EF4-FFF2-40B4-BE49-F238E27FC236}">
                <a16:creationId xmlns:a16="http://schemas.microsoft.com/office/drawing/2014/main" id="{E311FE01-48F1-4FBE-A60D-12BCF111162D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739469"/>
            <a:ext cx="3178175" cy="2808287"/>
            <a:chOff x="2971" y="1525"/>
            <a:chExt cx="2002" cy="1769"/>
          </a:xfrm>
        </p:grpSpPr>
        <p:grpSp>
          <p:nvGrpSpPr>
            <p:cNvPr id="33" name="Group 26">
              <a:extLst>
                <a:ext uri="{FF2B5EF4-FFF2-40B4-BE49-F238E27FC236}">
                  <a16:creationId xmlns:a16="http://schemas.microsoft.com/office/drawing/2014/main" id="{4030D520-8677-44C3-8082-1A5ECE66E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1525"/>
              <a:ext cx="2002" cy="1769"/>
              <a:chOff x="2971" y="1525"/>
              <a:chExt cx="2002" cy="1769"/>
            </a:xfrm>
          </p:grpSpPr>
          <p:sp>
            <p:nvSpPr>
              <p:cNvPr id="39" name="Freeform 27">
                <a:extLst>
                  <a:ext uri="{FF2B5EF4-FFF2-40B4-BE49-F238E27FC236}">
                    <a16:creationId xmlns:a16="http://schemas.microsoft.com/office/drawing/2014/main" id="{5A4DD993-56B2-4D7C-B5EC-EEF948C499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69" y="1752"/>
                <a:ext cx="544" cy="862"/>
              </a:xfrm>
              <a:custGeom>
                <a:avLst/>
                <a:gdLst>
                  <a:gd name="T0" fmla="*/ 13 w 1218"/>
                  <a:gd name="T1" fmla="*/ 299 h 1451"/>
                  <a:gd name="T2" fmla="*/ 68 w 1218"/>
                  <a:gd name="T3" fmla="*/ 138 h 1451"/>
                  <a:gd name="T4" fmla="*/ 77 w 1218"/>
                  <a:gd name="T5" fmla="*/ 106 h 1451"/>
                  <a:gd name="T6" fmla="*/ 149 w 1218"/>
                  <a:gd name="T7" fmla="*/ 74 h 1451"/>
                  <a:gd name="T8" fmla="*/ 159 w 1218"/>
                  <a:gd name="T9" fmla="*/ 11 h 1451"/>
                  <a:gd name="T10" fmla="*/ 231 w 1218"/>
                  <a:gd name="T11" fmla="*/ 11 h 1451"/>
                  <a:gd name="T12" fmla="*/ 231 w 1218"/>
                  <a:gd name="T13" fmla="*/ 59 h 1451"/>
                  <a:gd name="T14" fmla="*/ 213 w 1218"/>
                  <a:gd name="T15" fmla="*/ 123 h 1451"/>
                  <a:gd name="T16" fmla="*/ 185 w 1218"/>
                  <a:gd name="T17" fmla="*/ 219 h 1451"/>
                  <a:gd name="T18" fmla="*/ 149 w 1218"/>
                  <a:gd name="T19" fmla="*/ 299 h 1451"/>
                  <a:gd name="T20" fmla="*/ 95 w 1218"/>
                  <a:gd name="T21" fmla="*/ 427 h 1451"/>
                  <a:gd name="T22" fmla="*/ 13 w 1218"/>
                  <a:gd name="T23" fmla="*/ 507 h 1451"/>
                  <a:gd name="T24" fmla="*/ 13 w 1218"/>
                  <a:gd name="T25" fmla="*/ 395 h 1451"/>
                  <a:gd name="T26" fmla="*/ 4 w 1218"/>
                  <a:gd name="T27" fmla="*/ 315 h 1451"/>
                  <a:gd name="T28" fmla="*/ 13 w 1218"/>
                  <a:gd name="T29" fmla="*/ 299 h 14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8"/>
                  <a:gd name="T46" fmla="*/ 0 h 1451"/>
                  <a:gd name="T47" fmla="*/ 1218 w 1218"/>
                  <a:gd name="T48" fmla="*/ 1451 h 14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8" h="1451">
                    <a:moveTo>
                      <a:pt x="68" y="846"/>
                    </a:moveTo>
                    <a:cubicBezTo>
                      <a:pt x="121" y="763"/>
                      <a:pt x="287" y="484"/>
                      <a:pt x="340" y="393"/>
                    </a:cubicBezTo>
                    <a:cubicBezTo>
                      <a:pt x="393" y="302"/>
                      <a:pt x="317" y="332"/>
                      <a:pt x="385" y="302"/>
                    </a:cubicBezTo>
                    <a:cubicBezTo>
                      <a:pt x="453" y="272"/>
                      <a:pt x="680" y="256"/>
                      <a:pt x="748" y="211"/>
                    </a:cubicBezTo>
                    <a:cubicBezTo>
                      <a:pt x="816" y="166"/>
                      <a:pt x="726" y="60"/>
                      <a:pt x="794" y="30"/>
                    </a:cubicBezTo>
                    <a:cubicBezTo>
                      <a:pt x="862" y="0"/>
                      <a:pt x="1096" y="7"/>
                      <a:pt x="1157" y="30"/>
                    </a:cubicBezTo>
                    <a:cubicBezTo>
                      <a:pt x="1218" y="53"/>
                      <a:pt x="1172" y="113"/>
                      <a:pt x="1157" y="166"/>
                    </a:cubicBezTo>
                    <a:cubicBezTo>
                      <a:pt x="1142" y="219"/>
                      <a:pt x="1104" y="273"/>
                      <a:pt x="1066" y="348"/>
                    </a:cubicBezTo>
                    <a:cubicBezTo>
                      <a:pt x="1028" y="423"/>
                      <a:pt x="983" y="537"/>
                      <a:pt x="930" y="620"/>
                    </a:cubicBezTo>
                    <a:cubicBezTo>
                      <a:pt x="877" y="703"/>
                      <a:pt x="824" y="748"/>
                      <a:pt x="748" y="846"/>
                    </a:cubicBezTo>
                    <a:cubicBezTo>
                      <a:pt x="672" y="944"/>
                      <a:pt x="589" y="1111"/>
                      <a:pt x="476" y="1209"/>
                    </a:cubicBezTo>
                    <a:cubicBezTo>
                      <a:pt x="363" y="1307"/>
                      <a:pt x="136" y="1451"/>
                      <a:pt x="68" y="1436"/>
                    </a:cubicBezTo>
                    <a:cubicBezTo>
                      <a:pt x="0" y="1421"/>
                      <a:pt x="76" y="1210"/>
                      <a:pt x="68" y="1119"/>
                    </a:cubicBezTo>
                    <a:cubicBezTo>
                      <a:pt x="60" y="1028"/>
                      <a:pt x="23" y="937"/>
                      <a:pt x="23" y="892"/>
                    </a:cubicBezTo>
                    <a:cubicBezTo>
                      <a:pt x="23" y="847"/>
                      <a:pt x="15" y="929"/>
                      <a:pt x="68" y="846"/>
                    </a:cubicBezTo>
                    <a:close/>
                  </a:path>
                </a:pathLst>
              </a:custGeom>
              <a:solidFill>
                <a:schemeClr val="accent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D36FC79F-6054-4CE7-987B-AD91CAF23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1" y="1888"/>
                <a:ext cx="1814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Text Box 29">
                <a:extLst>
                  <a:ext uri="{FF2B5EF4-FFF2-40B4-BE49-F238E27FC236}">
                    <a16:creationId xmlns:a16="http://schemas.microsoft.com/office/drawing/2014/main" id="{D6F70E99-9B1F-4859-902E-7788DF37C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152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 Box 30">
                <a:extLst>
                  <a:ext uri="{FF2B5EF4-FFF2-40B4-BE49-F238E27FC236}">
                    <a16:creationId xmlns:a16="http://schemas.microsoft.com/office/drawing/2014/main" id="{2970A41C-3917-4336-BD92-5C204AA56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166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 Box 31">
                <a:extLst>
                  <a:ext uri="{FF2B5EF4-FFF2-40B4-BE49-F238E27FC236}">
                    <a16:creationId xmlns:a16="http://schemas.microsoft.com/office/drawing/2014/main" id="{CA55B796-887D-4CE9-8CAA-1DC11EB899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256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2">
              <a:extLst>
                <a:ext uri="{FF2B5EF4-FFF2-40B4-BE49-F238E27FC236}">
                  <a16:creationId xmlns:a16="http://schemas.microsoft.com/office/drawing/2014/main" id="{0F5744DE-20BF-436C-8065-2D450F6D3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642"/>
              <a:ext cx="1172" cy="1170"/>
              <a:chOff x="3775" y="1642"/>
              <a:chExt cx="1172" cy="1170"/>
            </a:xfrm>
          </p:grpSpPr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5906E7A4-485D-487D-BA1F-ED4A30E0E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V="1">
                <a:off x="4435" y="1642"/>
                <a:ext cx="512" cy="6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34">
                <a:extLst>
                  <a:ext uri="{FF2B5EF4-FFF2-40B4-BE49-F238E27FC236}">
                    <a16:creationId xmlns:a16="http://schemas.microsoft.com/office/drawing/2014/main" id="{EA8317E3-0F75-4687-A8CF-AFF0913A1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H="1">
                <a:off x="4232" y="2200"/>
                <a:ext cx="66" cy="47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Line 35">
                <a:extLst>
                  <a:ext uri="{FF2B5EF4-FFF2-40B4-BE49-F238E27FC236}">
                    <a16:creationId xmlns:a16="http://schemas.microsoft.com/office/drawing/2014/main" id="{3CF8DB1F-55F3-4BC9-8597-75CAC75D1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H="1" flipV="1">
                <a:off x="4047" y="1951"/>
                <a:ext cx="348" cy="2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Text Box 36">
                <a:extLst>
                  <a:ext uri="{FF2B5EF4-FFF2-40B4-BE49-F238E27FC236}">
                    <a16:creationId xmlns:a16="http://schemas.microsoft.com/office/drawing/2014/main" id="{AE78611F-20B4-43B2-AEBC-C36FEE1BD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5" y="258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4" name="Line 37">
            <a:extLst>
              <a:ext uri="{FF2B5EF4-FFF2-40B4-BE49-F238E27FC236}">
                <a16:creationId xmlns:a16="http://schemas.microsoft.com/office/drawing/2014/main" id="{0E0B36C7-DAC5-45BB-B657-19129718EB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2460194"/>
            <a:ext cx="2159000" cy="2159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Text Box 38">
            <a:extLst>
              <a:ext uri="{FF2B5EF4-FFF2-40B4-BE49-F238E27FC236}">
                <a16:creationId xmlns:a16="http://schemas.microsoft.com/office/drawing/2014/main" id="{3B3E691B-277F-4A02-AFAB-9CFD164EC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60758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6" name="Text Box 39">
            <a:extLst>
              <a:ext uri="{FF2B5EF4-FFF2-40B4-BE49-F238E27FC236}">
                <a16:creationId xmlns:a16="http://schemas.microsoft.com/office/drawing/2014/main" id="{747F99E9-2A44-4FBA-A610-DAE1DEE1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393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47" name="Group 40">
            <a:extLst>
              <a:ext uri="{FF2B5EF4-FFF2-40B4-BE49-F238E27FC236}">
                <a16:creationId xmlns:a16="http://schemas.microsoft.com/office/drawing/2014/main" id="{46BC0ABD-34C5-477B-948C-311E9E30EAB6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2818969"/>
            <a:ext cx="2449513" cy="2592387"/>
            <a:chOff x="2290" y="2205"/>
            <a:chExt cx="1543" cy="1633"/>
          </a:xfrm>
        </p:grpSpPr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BE74172-F231-43F4-8C90-6DEA7764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" y="2743"/>
              <a:ext cx="409" cy="233"/>
            </a:xfrm>
            <a:custGeom>
              <a:avLst/>
              <a:gdLst>
                <a:gd name="T0" fmla="*/ 0 w 409"/>
                <a:gd name="T1" fmla="*/ 233 h 233"/>
                <a:gd name="T2" fmla="*/ 137 w 409"/>
                <a:gd name="T3" fmla="*/ 52 h 233"/>
                <a:gd name="T4" fmla="*/ 318 w 409"/>
                <a:gd name="T5" fmla="*/ 7 h 233"/>
                <a:gd name="T6" fmla="*/ 409 w 409"/>
                <a:gd name="T7" fmla="*/ 7 h 2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233"/>
                <a:gd name="T14" fmla="*/ 409 w 409"/>
                <a:gd name="T15" fmla="*/ 233 h 2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233">
                  <a:moveTo>
                    <a:pt x="0" y="233"/>
                  </a:moveTo>
                  <a:cubicBezTo>
                    <a:pt x="42" y="161"/>
                    <a:pt x="84" y="90"/>
                    <a:pt x="137" y="52"/>
                  </a:cubicBezTo>
                  <a:cubicBezTo>
                    <a:pt x="190" y="14"/>
                    <a:pt x="273" y="14"/>
                    <a:pt x="318" y="7"/>
                  </a:cubicBezTo>
                  <a:cubicBezTo>
                    <a:pt x="363" y="0"/>
                    <a:pt x="386" y="3"/>
                    <a:pt x="409" y="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9" name="Object 4">
              <a:extLst>
                <a:ext uri="{FF2B5EF4-FFF2-40B4-BE49-F238E27FC236}">
                  <a16:creationId xmlns:a16="http://schemas.microsoft.com/office/drawing/2014/main" id="{C87B5078-859C-4ECD-9F70-99A546D658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2614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6" imgW="152280" imgH="228600" progId="Equation.DSMT4">
                    <p:embed/>
                  </p:oleObj>
                </mc:Choice>
                <mc:Fallback>
                  <p:oleObj name="Equation" r:id="rId6" imgW="152280" imgH="228600" progId="Equation.DSMT4">
                    <p:embed/>
                    <p:pic>
                      <p:nvPicPr>
                        <p:cNvPr id="10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14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Group 43">
              <a:extLst>
                <a:ext uri="{FF2B5EF4-FFF2-40B4-BE49-F238E27FC236}">
                  <a16:creationId xmlns:a16="http://schemas.microsoft.com/office/drawing/2014/main" id="{C901CECC-F16F-4B31-BA0A-AE93F78B36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205"/>
              <a:ext cx="1543" cy="1633"/>
              <a:chOff x="2290" y="2205"/>
              <a:chExt cx="1543" cy="1633"/>
            </a:xfrm>
          </p:grpSpPr>
          <p:grpSp>
            <p:nvGrpSpPr>
              <p:cNvPr id="51" name="Group 44">
                <a:extLst>
                  <a:ext uri="{FF2B5EF4-FFF2-40B4-BE49-F238E27FC236}">
                    <a16:creationId xmlns:a16="http://schemas.microsoft.com/office/drawing/2014/main" id="{7546EEDC-506C-435D-B1E4-26A177D32B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0" y="2478"/>
                <a:ext cx="1543" cy="1360"/>
                <a:chOff x="2290" y="2478"/>
                <a:chExt cx="1543" cy="1360"/>
              </a:xfrm>
            </p:grpSpPr>
            <p:sp>
              <p:nvSpPr>
                <p:cNvPr id="55" name="Line 45">
                  <a:extLst>
                    <a:ext uri="{FF2B5EF4-FFF2-40B4-BE49-F238E27FC236}">
                      <a16:creationId xmlns:a16="http://schemas.microsoft.com/office/drawing/2014/main" id="{20F0D499-BB74-417F-9700-5D194FD09A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1" y="2478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6" name="Line 46">
                  <a:extLst>
                    <a:ext uri="{FF2B5EF4-FFF2-40B4-BE49-F238E27FC236}">
                      <a16:creationId xmlns:a16="http://schemas.microsoft.com/office/drawing/2014/main" id="{C8E8A095-6B9B-440F-955E-130F49850D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1" y="3294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7" name="Line 47">
                  <a:extLst>
                    <a:ext uri="{FF2B5EF4-FFF2-40B4-BE49-F238E27FC236}">
                      <a16:creationId xmlns:a16="http://schemas.microsoft.com/office/drawing/2014/main" id="{3068D3CD-F4B3-48B4-A97A-D0C1002D7B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90" y="3294"/>
                  <a:ext cx="681" cy="54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2" name="Text Box 48">
                <a:extLst>
                  <a:ext uri="{FF2B5EF4-FFF2-40B4-BE49-F238E27FC236}">
                    <a16:creationId xmlns:a16="http://schemas.microsoft.com/office/drawing/2014/main" id="{2925BB93-E405-4B03-9AA8-709D10319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 Box 49">
                <a:extLst>
                  <a:ext uri="{FF2B5EF4-FFF2-40B4-BE49-F238E27FC236}">
                    <a16:creationId xmlns:a16="http://schemas.microsoft.com/office/drawing/2014/main" id="{9A69C6FB-EACE-41E4-9EE6-509382053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4" y="306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 Box 50">
                <a:extLst>
                  <a:ext uri="{FF2B5EF4-FFF2-40B4-BE49-F238E27FC236}">
                    <a16:creationId xmlns:a16="http://schemas.microsoft.com/office/drawing/2014/main" id="{4872E3FF-C493-4B2D-AA93-5D5528291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20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Group 51">
            <a:extLst>
              <a:ext uri="{FF2B5EF4-FFF2-40B4-BE49-F238E27FC236}">
                <a16:creationId xmlns:a16="http://schemas.microsoft.com/office/drawing/2014/main" id="{A47577F5-8AF0-4F97-8510-D986997C98DB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307669"/>
            <a:ext cx="1952625" cy="3311525"/>
            <a:chOff x="2200" y="1253"/>
            <a:chExt cx="1230" cy="2086"/>
          </a:xfrm>
        </p:grpSpPr>
        <p:sp>
          <p:nvSpPr>
            <p:cNvPr id="59" name="Line 52">
              <a:extLst>
                <a:ext uri="{FF2B5EF4-FFF2-40B4-BE49-F238E27FC236}">
                  <a16:creationId xmlns:a16="http://schemas.microsoft.com/office/drawing/2014/main" id="{FE5F485C-DCA1-44FC-ABB3-2277B442F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525"/>
              <a:ext cx="0" cy="181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bject 3">
                  <a:extLst>
                    <a:ext uri="{FF2B5EF4-FFF2-40B4-BE49-F238E27FC236}">
                      <a16:creationId xmlns:a16="http://schemas.microsoft.com/office/drawing/2014/main" id="{3B75CBCB-214B-4278-8AAF-F8540041873E}"/>
                    </a:ext>
                  </a:extLst>
                </p:cNvPr>
                <p:cNvSpPr txBox="1"/>
                <p:nvPr/>
              </p:nvSpPr>
              <p:spPr bwMode="auto">
                <a:xfrm>
                  <a:off x="2200" y="1253"/>
                  <a:ext cx="1230" cy="3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27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0" y="1253"/>
                  <a:ext cx="1230" cy="3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54">
            <a:extLst>
              <a:ext uri="{FF2B5EF4-FFF2-40B4-BE49-F238E27FC236}">
                <a16:creationId xmlns:a16="http://schemas.microsoft.com/office/drawing/2014/main" id="{FFB5E761-58F0-4373-9C8C-83641ABBF32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379106"/>
            <a:ext cx="2808288" cy="1439863"/>
            <a:chOff x="612" y="1298"/>
            <a:chExt cx="1769" cy="907"/>
          </a:xfrm>
        </p:grpSpPr>
        <p:sp>
          <p:nvSpPr>
            <p:cNvPr id="62" name="Line 55">
              <a:extLst>
                <a:ext uri="{FF2B5EF4-FFF2-40B4-BE49-F238E27FC236}">
                  <a16:creationId xmlns:a16="http://schemas.microsoft.com/office/drawing/2014/main" id="{71E418D7-70E8-462F-B427-ECFB24D3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888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Line 56">
              <a:extLst>
                <a:ext uri="{FF2B5EF4-FFF2-40B4-BE49-F238E27FC236}">
                  <a16:creationId xmlns:a16="http://schemas.microsoft.com/office/drawing/2014/main" id="{74BDEB86-8C1B-4F0C-98A2-D0F9F0E77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069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64" name="Group 57">
              <a:extLst>
                <a:ext uri="{FF2B5EF4-FFF2-40B4-BE49-F238E27FC236}">
                  <a16:creationId xmlns:a16="http://schemas.microsoft.com/office/drawing/2014/main" id="{643B698C-F609-4135-A691-CE503A2C84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298"/>
              <a:ext cx="1225" cy="635"/>
              <a:chOff x="1156" y="1298"/>
              <a:chExt cx="1225" cy="635"/>
            </a:xfrm>
          </p:grpSpPr>
          <p:grpSp>
            <p:nvGrpSpPr>
              <p:cNvPr id="65" name="Group 58">
                <a:extLst>
                  <a:ext uri="{FF2B5EF4-FFF2-40B4-BE49-F238E27FC236}">
                    <a16:creationId xmlns:a16="http://schemas.microsoft.com/office/drawing/2014/main" id="{73B75016-D2C2-437C-BFAC-A7EABDD424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6" y="1298"/>
                <a:ext cx="770" cy="635"/>
                <a:chOff x="1156" y="1298"/>
                <a:chExt cx="770" cy="63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Object 2">
                      <a:extLst>
                        <a:ext uri="{FF2B5EF4-FFF2-40B4-BE49-F238E27FC236}">
                          <a16:creationId xmlns:a16="http://schemas.microsoft.com/office/drawing/2014/main" id="{C7969CE2-884A-4E33-BB69-6BB882ADCF6E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292" y="1298"/>
                      <a:ext cx="63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normAutofit fontScale="40000" lnSpcReduction="200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,0)</m:t>
                            </m:r>
                          </m:oMath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≈1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1026" name="Object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92" y="1298"/>
                      <a:ext cx="634" cy="2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8333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8" name="Line 60">
                  <a:extLst>
                    <a:ext uri="{FF2B5EF4-FFF2-40B4-BE49-F238E27FC236}">
                      <a16:creationId xmlns:a16="http://schemas.microsoft.com/office/drawing/2014/main" id="{BFC4C85B-B653-4399-B9C7-8FD512DC0F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6" y="1570"/>
                  <a:ext cx="318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66" name="Text Box 61">
                <a:extLst>
                  <a:ext uri="{FF2B5EF4-FFF2-40B4-BE49-F238E27FC236}">
                    <a16:creationId xmlns:a16="http://schemas.microsoft.com/office/drawing/2014/main" id="{8F5A17CD-841F-4C9B-B3EF-72251FE86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1570"/>
                <a:ext cx="113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>
                    <a:solidFill>
                      <a:srgbClr val="000000"/>
                    </a:solidFill>
                    <a:cs typeface="Arial" panose="020B0604020202020204" pitchFamily="34" charset="0"/>
                  </a:rPr>
                  <a:t>Energy, Intensity</a:t>
                </a:r>
                <a:endParaRPr lang="en-US" altLang="en-US" sz="12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CAE3CC8F-F444-49C0-9A59-A1A67A5748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2832" y="4666177"/>
            <a:ext cx="1525785" cy="48388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89E0F3F-7A33-4916-9DBC-5E40738226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4888" y="26921"/>
            <a:ext cx="2749550" cy="12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REFERENCES AND Continuation planes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HERCULES2023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4006524" y="1243856"/>
            <a:ext cx="751738" cy="116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45823E-A34F-451B-981F-29E88F24F7DD}"/>
              </a:ext>
            </a:extLst>
          </p:cNvPr>
          <p:cNvCxnSpPr/>
          <p:nvPr/>
        </p:nvCxnSpPr>
        <p:spPr>
          <a:xfrm>
            <a:off x="4343438" y="1528589"/>
            <a:ext cx="8423" cy="8541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6F4B36-D2AD-43BC-8EBB-5387FB3D7A8D}"/>
              </a:ext>
            </a:extLst>
          </p:cNvPr>
          <p:cNvCxnSpPr/>
          <p:nvPr/>
        </p:nvCxnSpPr>
        <p:spPr>
          <a:xfrm>
            <a:off x="8391454" y="774049"/>
            <a:ext cx="8423" cy="137962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0BB08D-6B23-4A0A-9416-765C814E5BC5}"/>
              </a:ext>
            </a:extLst>
          </p:cNvPr>
          <p:cNvCxnSpPr/>
          <p:nvPr/>
        </p:nvCxnSpPr>
        <p:spPr>
          <a:xfrm>
            <a:off x="6395243" y="1168718"/>
            <a:ext cx="475046" cy="77115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0855C0-9830-46A8-BC78-ABCE508B47E8}"/>
              </a:ext>
            </a:extLst>
          </p:cNvPr>
          <p:cNvSpPr/>
          <p:nvPr/>
        </p:nvSpPr>
        <p:spPr>
          <a:xfrm rot="20535503">
            <a:off x="5645500" y="1929389"/>
            <a:ext cx="764646" cy="117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5996AE-E297-47CA-9656-576E8E240A3A}"/>
              </a:ext>
            </a:extLst>
          </p:cNvPr>
          <p:cNvSpPr/>
          <p:nvPr/>
        </p:nvSpPr>
        <p:spPr>
          <a:xfrm rot="20535503">
            <a:off x="7006632" y="999147"/>
            <a:ext cx="764646" cy="117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1CBA9-DB0B-411A-935A-E131792BF1F4}"/>
              </a:ext>
            </a:extLst>
          </p:cNvPr>
          <p:cNvCxnSpPr/>
          <p:nvPr/>
        </p:nvCxnSpPr>
        <p:spPr>
          <a:xfrm flipV="1">
            <a:off x="4351861" y="1916370"/>
            <a:ext cx="1665289" cy="23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B5CE48-E445-4AE6-A990-B22F3919BFD7}"/>
              </a:ext>
            </a:extLst>
          </p:cNvPr>
          <p:cNvCxnSpPr/>
          <p:nvPr/>
        </p:nvCxnSpPr>
        <p:spPr>
          <a:xfrm flipV="1">
            <a:off x="7408051" y="1106467"/>
            <a:ext cx="974981" cy="15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B12692-2909-49CB-B009-1B2C1186490A}"/>
              </a:ext>
            </a:extLst>
          </p:cNvPr>
          <p:cNvCxnSpPr>
            <a:endCxn id="13" idx="2"/>
          </p:cNvCxnSpPr>
          <p:nvPr/>
        </p:nvCxnSpPr>
        <p:spPr>
          <a:xfrm flipV="1">
            <a:off x="6020802" y="1114036"/>
            <a:ext cx="1387249" cy="794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939551-B53A-4641-B97F-A7A636800C2F}"/>
              </a:ext>
            </a:extLst>
          </p:cNvPr>
          <p:cNvSpPr txBox="1"/>
          <p:nvPr/>
        </p:nvSpPr>
        <p:spPr>
          <a:xfrm>
            <a:off x="3593805" y="2371672"/>
            <a:ext cx="1853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Source Plane for O.E.1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BBD73-7A04-4975-A681-254B3D6E5F25}"/>
              </a:ext>
            </a:extLst>
          </p:cNvPr>
          <p:cNvSpPr txBox="1"/>
          <p:nvPr/>
        </p:nvSpPr>
        <p:spPr>
          <a:xfrm>
            <a:off x="5734552" y="2460218"/>
            <a:ext cx="539568" cy="241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O.E.1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C8031E-66D5-4083-BFDD-B6DC1DA3DF9A}"/>
              </a:ext>
            </a:extLst>
          </p:cNvPr>
          <p:cNvSpPr txBox="1"/>
          <p:nvPr/>
        </p:nvSpPr>
        <p:spPr>
          <a:xfrm>
            <a:off x="7473755" y="2426683"/>
            <a:ext cx="539568" cy="241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O.E.2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96A07C-6D3A-4E8A-A270-17BA472A4F36}"/>
              </a:ext>
            </a:extLst>
          </p:cNvPr>
          <p:cNvSpPr txBox="1"/>
          <p:nvPr/>
        </p:nvSpPr>
        <p:spPr>
          <a:xfrm>
            <a:off x="6336739" y="1970191"/>
            <a:ext cx="20551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Image Plane for O.E.1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Source Plane for O.E.2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F83B74-1E56-40A1-B319-1A948CC6ED22}"/>
              </a:ext>
            </a:extLst>
          </p:cNvPr>
          <p:cNvCxnSpPr/>
          <p:nvPr/>
        </p:nvCxnSpPr>
        <p:spPr>
          <a:xfrm>
            <a:off x="5644587" y="1223436"/>
            <a:ext cx="359749" cy="6850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DE0954-1224-48D3-A698-B9E5AED472DA}"/>
              </a:ext>
            </a:extLst>
          </p:cNvPr>
          <p:cNvCxnSpPr/>
          <p:nvPr/>
        </p:nvCxnSpPr>
        <p:spPr>
          <a:xfrm>
            <a:off x="7416604" y="1119682"/>
            <a:ext cx="228586" cy="5085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E8499B-B8FB-4979-BD88-468781987022}"/>
              </a:ext>
            </a:extLst>
          </p:cNvPr>
          <p:cNvSpPr txBox="1"/>
          <p:nvPr/>
        </p:nvSpPr>
        <p:spPr>
          <a:xfrm rot="19718863">
            <a:off x="6588902" y="1284758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Optical axis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930B94B-4578-4988-B9E1-81237CC5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7" y="1064103"/>
            <a:ext cx="2690518" cy="16779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2F534D-93ED-464D-8648-9F9344420D9C}"/>
              </a:ext>
            </a:extLst>
          </p:cNvPr>
          <p:cNvSpPr txBox="1"/>
          <p:nvPr/>
        </p:nvSpPr>
        <p:spPr>
          <a:xfrm>
            <a:off x="395536" y="3153807"/>
            <a:ext cx="771569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that (</a:t>
            </a:r>
            <a:r>
              <a:rPr lang="en-US" sz="1600" dirty="0">
                <a:solidFill>
                  <a:srgbClr val="FF0000"/>
                </a:solidFill>
              </a:rPr>
              <a:t>VERY IMPORTANT!</a:t>
            </a:r>
            <a:r>
              <a:rPr lang="en-US" sz="1600" dirty="0"/>
              <a:t>):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y (column 2) coordinate is along the beam direction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position (Source Plane Distance), orientation (O.E. Orientation Angle) of any </a:t>
            </a:r>
            <a:r>
              <a:rPr lang="en-US" sz="1600" dirty="0" err="1"/>
              <a:t>o.e</a:t>
            </a:r>
            <a:r>
              <a:rPr lang="en-US" sz="1600" dirty="0">
                <a:solidFill>
                  <a:schemeClr val="bg2"/>
                </a:solidFill>
              </a:rPr>
              <a:t>. is always referred to the previous one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Source Plane and Image Plane for each optical element are the “Continuation Planes”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frame is rotated if one </a:t>
            </a:r>
            <a:r>
              <a:rPr lang="en-US" sz="1600" dirty="0" err="1"/>
              <a:t>o.e</a:t>
            </a:r>
            <a:r>
              <a:rPr lang="en-US" sz="1600" dirty="0"/>
              <a:t>. is rotated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331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47" y="2632921"/>
            <a:ext cx="467432" cy="28105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072" y="2503329"/>
            <a:ext cx="413438" cy="274652"/>
          </a:xfrm>
          <a:prstGeom prst="rect">
            <a:avLst/>
          </a:prstGeom>
        </p:spPr>
      </p:pic>
      <p:sp>
        <p:nvSpPr>
          <p:cNvPr id="69" name="Cube 68"/>
          <p:cNvSpPr/>
          <p:nvPr/>
        </p:nvSpPr>
        <p:spPr>
          <a:xfrm rot="19705693">
            <a:off x="3791843" y="2785498"/>
            <a:ext cx="330811" cy="197104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ube 58"/>
          <p:cNvSpPr/>
          <p:nvPr/>
        </p:nvSpPr>
        <p:spPr>
          <a:xfrm rot="20838084">
            <a:off x="4732011" y="2840299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2989569" y="2726403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025389" y="2866943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132001" y="2871268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096181" y="2730728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The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HERCULES2023</a:t>
            </a:r>
            <a:endParaRPr lang="en-US" noProof="0"/>
          </a:p>
        </p:txBody>
      </p:sp>
      <p:sp>
        <p:nvSpPr>
          <p:cNvPr id="12" name="Rectangle 11"/>
          <p:cNvSpPr/>
          <p:nvPr/>
        </p:nvSpPr>
        <p:spPr>
          <a:xfrm>
            <a:off x="230101" y="768797"/>
            <a:ext cx="8742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Optical components that could be present in a beamline:</a:t>
            </a:r>
          </a:p>
        </p:txBody>
      </p:sp>
      <p:grpSp>
        <p:nvGrpSpPr>
          <p:cNvPr id="14" name="Grupo 12"/>
          <p:cNvGrpSpPr/>
          <p:nvPr/>
        </p:nvGrpSpPr>
        <p:grpSpPr>
          <a:xfrm>
            <a:off x="1197293" y="2730728"/>
            <a:ext cx="478522" cy="113267"/>
            <a:chOff x="286423" y="1753548"/>
            <a:chExt cx="1470437" cy="290218"/>
          </a:xfrm>
        </p:grpSpPr>
        <p:sp>
          <p:nvSpPr>
            <p:cNvPr id="16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Cube 27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Cube 28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8" name="Grupo 13"/>
          <p:cNvGrpSpPr/>
          <p:nvPr/>
        </p:nvGrpSpPr>
        <p:grpSpPr>
          <a:xfrm>
            <a:off x="1198683" y="2875940"/>
            <a:ext cx="489773" cy="121787"/>
            <a:chOff x="286423" y="1753548"/>
            <a:chExt cx="1470437" cy="290218"/>
          </a:xfrm>
        </p:grpSpPr>
        <p:sp>
          <p:nvSpPr>
            <p:cNvPr id="29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Cube 31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Cube 32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378901" y="2859850"/>
            <a:ext cx="2577933" cy="9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17"/>
          <p:cNvSpPr/>
          <p:nvPr/>
        </p:nvSpPr>
        <p:spPr>
          <a:xfrm>
            <a:off x="698663" y="3119511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</a:t>
            </a:r>
          </a:p>
          <a:p>
            <a:r>
              <a:rPr lang="en-US" sz="1400" dirty="0"/>
              <a:t>U42 @ 5keV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8890" y="2773447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142239" y="2756718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ángulo 17"/>
          <p:cNvSpPr/>
          <p:nvPr/>
        </p:nvSpPr>
        <p:spPr>
          <a:xfrm>
            <a:off x="1898007" y="2189645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Front 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82278" y="2769122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035627" y="2752393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/>
          <p:cNvSpPr/>
          <p:nvPr/>
        </p:nvSpPr>
        <p:spPr>
          <a:xfrm>
            <a:off x="2561504" y="2743825"/>
            <a:ext cx="72008" cy="216024"/>
          </a:xfrm>
          <a:prstGeom prst="cub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/>
          <p:cNvSpPr/>
          <p:nvPr/>
        </p:nvSpPr>
        <p:spPr>
          <a:xfrm rot="16200000">
            <a:off x="2303961" y="2259276"/>
            <a:ext cx="137393" cy="6414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3923928" y="2860688"/>
            <a:ext cx="991568" cy="239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2" idx="3"/>
          </p:cNvCxnSpPr>
          <p:nvPr/>
        </p:nvCxnSpPr>
        <p:spPr>
          <a:xfrm flipV="1">
            <a:off x="4913184" y="2770536"/>
            <a:ext cx="288291" cy="111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17"/>
          <p:cNvSpPr/>
          <p:nvPr/>
        </p:nvSpPr>
        <p:spPr>
          <a:xfrm>
            <a:off x="2936192" y="2191600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slits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148064" y="2752393"/>
            <a:ext cx="1437650" cy="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be 72"/>
          <p:cNvSpPr/>
          <p:nvPr/>
        </p:nvSpPr>
        <p:spPr>
          <a:xfrm rot="19705693">
            <a:off x="3866958" y="2722949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ángulo 17"/>
          <p:cNvSpPr/>
          <p:nvPr/>
        </p:nvSpPr>
        <p:spPr>
          <a:xfrm>
            <a:off x="3360139" y="3125450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mirrors</a:t>
            </a:r>
          </a:p>
          <a:p>
            <a:r>
              <a:rPr lang="en-US" sz="1400" dirty="0"/>
              <a:t>Plane Ni 7 </a:t>
            </a:r>
            <a:r>
              <a:rPr lang="en-US" sz="1400" dirty="0" err="1"/>
              <a:t>mrad</a:t>
            </a:r>
            <a:endParaRPr lang="en-US" sz="1400" dirty="0"/>
          </a:p>
        </p:txBody>
      </p:sp>
      <p:sp>
        <p:nvSpPr>
          <p:cNvPr id="75" name="Rectángulo 17"/>
          <p:cNvSpPr/>
          <p:nvPr/>
        </p:nvSpPr>
        <p:spPr>
          <a:xfrm>
            <a:off x="4592471" y="1842071"/>
            <a:ext cx="14366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Monochromator</a:t>
            </a:r>
          </a:p>
          <a:p>
            <a:r>
              <a:rPr lang="en-US" sz="1400" dirty="0"/>
              <a:t>Double crystal</a:t>
            </a:r>
          </a:p>
          <a:p>
            <a:r>
              <a:rPr lang="en-US" sz="1400" dirty="0"/>
              <a:t>Si 111 </a:t>
            </a:r>
          </a:p>
        </p:txBody>
      </p:sp>
      <p:sp>
        <p:nvSpPr>
          <p:cNvPr id="76" name="Rectángulo 17"/>
          <p:cNvSpPr/>
          <p:nvPr/>
        </p:nvSpPr>
        <p:spPr>
          <a:xfrm>
            <a:off x="6168292" y="2046459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Focusing system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6580411" y="2647928"/>
            <a:ext cx="463855" cy="108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83" idx="2"/>
          </p:cNvCxnSpPr>
          <p:nvPr/>
        </p:nvCxnSpPr>
        <p:spPr>
          <a:xfrm>
            <a:off x="7044266" y="2647928"/>
            <a:ext cx="656984" cy="688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701250" y="2693932"/>
            <a:ext cx="50468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ángulo 17"/>
          <p:cNvSpPr/>
          <p:nvPr/>
        </p:nvSpPr>
        <p:spPr>
          <a:xfrm>
            <a:off x="7708641" y="2685499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</a:t>
            </a:r>
          </a:p>
        </p:txBody>
      </p:sp>
      <p:sp>
        <p:nvSpPr>
          <p:cNvPr id="86" name="Rectángulo 17"/>
          <p:cNvSpPr/>
          <p:nvPr/>
        </p:nvSpPr>
        <p:spPr>
          <a:xfrm>
            <a:off x="6370803" y="2954493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mirrors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48326B-8791-44BE-82F3-6C76FFF90912}"/>
              </a:ext>
            </a:extLst>
          </p:cNvPr>
          <p:cNvCxnSpPr>
            <a:cxnSpLocks/>
          </p:cNvCxnSpPr>
          <p:nvPr/>
        </p:nvCxnSpPr>
        <p:spPr>
          <a:xfrm>
            <a:off x="1449373" y="3826883"/>
            <a:ext cx="161220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89900D-FF1E-41C1-A5B2-02975EE5745C}"/>
              </a:ext>
            </a:extLst>
          </p:cNvPr>
          <p:cNvSpPr txBox="1"/>
          <p:nvPr/>
        </p:nvSpPr>
        <p:spPr>
          <a:xfrm>
            <a:off x="1822299" y="3604002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27.2 m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2EF6A-C1C0-4693-AD7A-F3843833EAEF}"/>
              </a:ext>
            </a:extLst>
          </p:cNvPr>
          <p:cNvSpPr/>
          <p:nvPr/>
        </p:nvSpPr>
        <p:spPr>
          <a:xfrm>
            <a:off x="1861390" y="2171823"/>
            <a:ext cx="963070" cy="1335127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A4A5E7-DF29-4404-B7EC-84CDFADACF77}"/>
              </a:ext>
            </a:extLst>
          </p:cNvPr>
          <p:cNvCxnSpPr/>
          <p:nvPr/>
        </p:nvCxnSpPr>
        <p:spPr>
          <a:xfrm flipH="1">
            <a:off x="1822299" y="2144281"/>
            <a:ext cx="1059979" cy="1498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9A3805D-1AFD-4CD8-8521-737D3F1B5B91}"/>
              </a:ext>
            </a:extLst>
          </p:cNvPr>
          <p:cNvCxnSpPr>
            <a:cxnSpLocks/>
          </p:cNvCxnSpPr>
          <p:nvPr/>
        </p:nvCxnSpPr>
        <p:spPr>
          <a:xfrm>
            <a:off x="1829256" y="2130400"/>
            <a:ext cx="1037158" cy="13765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F09E59-7EC4-4ADE-9893-E12AA1FB71E0}"/>
              </a:ext>
            </a:extLst>
          </p:cNvPr>
          <p:cNvCxnSpPr>
            <a:cxnSpLocks/>
          </p:cNvCxnSpPr>
          <p:nvPr/>
        </p:nvCxnSpPr>
        <p:spPr>
          <a:xfrm flipV="1">
            <a:off x="1439076" y="4519070"/>
            <a:ext cx="5310925" cy="278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03089E1-050E-4FF3-BF7B-32368A41AADB}"/>
              </a:ext>
            </a:extLst>
          </p:cNvPr>
          <p:cNvSpPr txBox="1"/>
          <p:nvPr/>
        </p:nvSpPr>
        <p:spPr>
          <a:xfrm>
            <a:off x="1812002" y="4324082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51.5 m</a:t>
            </a:r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E672CC-C2F4-4C3E-89A1-FD79441DDC97}"/>
              </a:ext>
            </a:extLst>
          </p:cNvPr>
          <p:cNvCxnSpPr>
            <a:cxnSpLocks/>
          </p:cNvCxnSpPr>
          <p:nvPr/>
        </p:nvCxnSpPr>
        <p:spPr>
          <a:xfrm>
            <a:off x="1416119" y="4903233"/>
            <a:ext cx="585039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31E432E-6757-42DE-B2ED-D3778EFC522C}"/>
              </a:ext>
            </a:extLst>
          </p:cNvPr>
          <p:cNvSpPr txBox="1"/>
          <p:nvPr/>
        </p:nvSpPr>
        <p:spPr>
          <a:xfrm>
            <a:off x="1789045" y="4680352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51.59 m</a:t>
            </a:r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EF92A6-9DFB-4BFA-83F3-0BD68C8894F6}"/>
              </a:ext>
            </a:extLst>
          </p:cNvPr>
          <p:cNvCxnSpPr>
            <a:cxnSpLocks/>
          </p:cNvCxnSpPr>
          <p:nvPr/>
        </p:nvCxnSpPr>
        <p:spPr>
          <a:xfrm flipV="1">
            <a:off x="1371871" y="5334588"/>
            <a:ext cx="6379847" cy="214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477AC61-76D2-45BA-917F-70EDBCBBE542}"/>
              </a:ext>
            </a:extLst>
          </p:cNvPr>
          <p:cNvSpPr txBox="1"/>
          <p:nvPr/>
        </p:nvSpPr>
        <p:spPr>
          <a:xfrm>
            <a:off x="1744797" y="5133206"/>
            <a:ext cx="948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51.65 m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68E108-E629-4D56-8127-AD3A94BDA20D}"/>
              </a:ext>
            </a:extLst>
          </p:cNvPr>
          <p:cNvSpPr/>
          <p:nvPr/>
        </p:nvSpPr>
        <p:spPr>
          <a:xfrm>
            <a:off x="5887075" y="2663024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312731-00FB-460C-9EF4-FC74A8642CAF}"/>
              </a:ext>
            </a:extLst>
          </p:cNvPr>
          <p:cNvSpPr/>
          <p:nvPr/>
        </p:nvSpPr>
        <p:spPr>
          <a:xfrm>
            <a:off x="5922895" y="2803564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FB2DF2-0522-4609-94D8-FA7707D85B97}"/>
              </a:ext>
            </a:extLst>
          </p:cNvPr>
          <p:cNvSpPr/>
          <p:nvPr/>
        </p:nvSpPr>
        <p:spPr>
          <a:xfrm>
            <a:off x="5779784" y="2705743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4BFAEDA-E3F2-41A5-9D15-B462B6ACA84D}"/>
              </a:ext>
            </a:extLst>
          </p:cNvPr>
          <p:cNvSpPr/>
          <p:nvPr/>
        </p:nvSpPr>
        <p:spPr>
          <a:xfrm>
            <a:off x="5933133" y="2689014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ángulo 17">
            <a:extLst>
              <a:ext uri="{FF2B5EF4-FFF2-40B4-BE49-F238E27FC236}">
                <a16:creationId xmlns:a16="http://schemas.microsoft.com/office/drawing/2014/main" id="{99842704-7138-43B2-B1E4-30CEA0996E85}"/>
              </a:ext>
            </a:extLst>
          </p:cNvPr>
          <p:cNvSpPr/>
          <p:nvPr/>
        </p:nvSpPr>
        <p:spPr>
          <a:xfrm>
            <a:off x="5541038" y="3187749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slits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7147D46-7BDD-49A7-B8E3-ED675148C82D}"/>
              </a:ext>
            </a:extLst>
          </p:cNvPr>
          <p:cNvCxnSpPr>
            <a:cxnSpLocks/>
          </p:cNvCxnSpPr>
          <p:nvPr/>
        </p:nvCxnSpPr>
        <p:spPr>
          <a:xfrm>
            <a:off x="1475656" y="4160502"/>
            <a:ext cx="44114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7FA23AF-E66D-4F95-8424-7FA8425E80F6}"/>
              </a:ext>
            </a:extLst>
          </p:cNvPr>
          <p:cNvSpPr txBox="1"/>
          <p:nvPr/>
        </p:nvSpPr>
        <p:spPr>
          <a:xfrm>
            <a:off x="1848582" y="3937620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 m</a:t>
            </a:r>
            <a:endParaRPr lang="en-GB" dirty="0"/>
          </a:p>
        </p:txBody>
      </p:sp>
      <p:sp>
        <p:nvSpPr>
          <p:cNvPr id="62" name="Cube 61"/>
          <p:cNvSpPr/>
          <p:nvPr/>
        </p:nvSpPr>
        <p:spPr>
          <a:xfrm rot="20838084">
            <a:off x="5021933" y="2645734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64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Mirror focusing Kirkpatrick-Baez (MODEL 1)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HERCULES2023</a:t>
            </a:r>
            <a:endParaRPr lang="en-US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4DA02-783D-4638-95AD-2FCB9F0A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44480"/>
            <a:ext cx="5580112" cy="2572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EBC24E-A042-4A09-9E2E-9BBA46F9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08" y="1744480"/>
            <a:ext cx="2738264" cy="177065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F9D419-9971-4BF6-8E7D-7CFA0D55CDD3}"/>
              </a:ext>
            </a:extLst>
          </p:cNvPr>
          <p:cNvCxnSpPr>
            <a:cxnSpLocks/>
          </p:cNvCxnSpPr>
          <p:nvPr/>
        </p:nvCxnSpPr>
        <p:spPr>
          <a:xfrm flipV="1">
            <a:off x="5669868" y="2497460"/>
            <a:ext cx="542040" cy="24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366FF11-8AD0-4B64-83B8-5965DB38E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3706259"/>
            <a:ext cx="1956878" cy="17515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6BDCE2-7077-441F-B0E6-CABB1648AD88}"/>
              </a:ext>
            </a:extLst>
          </p:cNvPr>
          <p:cNvCxnSpPr>
            <a:cxnSpLocks/>
          </p:cNvCxnSpPr>
          <p:nvPr/>
        </p:nvCxnSpPr>
        <p:spPr>
          <a:xfrm>
            <a:off x="5615608" y="3908375"/>
            <a:ext cx="596300" cy="40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66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6EE7B7E-4085-41E7-9DFC-0B45A2BD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58" y="3658786"/>
            <a:ext cx="2106993" cy="1646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A0DFE-7FAA-4D66-88E3-F2F5E0EF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210" y="3618073"/>
            <a:ext cx="2227793" cy="1764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Monochromator (MODEL 2)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HERCULES2023</a:t>
            </a:r>
            <a:endParaRPr lang="en-US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01AD5-6E1E-4F48-A7BE-BCC24C49E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985292"/>
            <a:ext cx="6559104" cy="2293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13E79C-44D0-4257-9B90-EC02CB034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645992"/>
            <a:ext cx="2244192" cy="1742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826C6-8757-4B2D-8C20-67E2C23CEB29}"/>
              </a:ext>
            </a:extLst>
          </p:cNvPr>
          <p:cNvSpPr txBox="1"/>
          <p:nvPr/>
        </p:nvSpPr>
        <p:spPr>
          <a:xfrm>
            <a:off x="637187" y="3340262"/>
            <a:ext cx="892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 111 (+,-) @ 5keV                 Si 111 (+,+) @ 5keV                     Si 333 (+,-) @ 15keV              Si 333 (+,-) @ 15keV    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6BEE4-3F63-4E66-A5ED-A8A05B3434B1}"/>
              </a:ext>
            </a:extLst>
          </p:cNvPr>
          <p:cNvSpPr txBox="1"/>
          <p:nvPr/>
        </p:nvSpPr>
        <p:spPr>
          <a:xfrm>
            <a:off x="1259632" y="43603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0.58 eV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F4C77B-B300-4C9D-85B8-4B8A82C99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208" y="3631264"/>
            <a:ext cx="2227792" cy="1749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73EE01-1C08-4951-A92D-38C239EB608A}"/>
              </a:ext>
            </a:extLst>
          </p:cNvPr>
          <p:cNvSpPr txBox="1"/>
          <p:nvPr/>
        </p:nvSpPr>
        <p:spPr>
          <a:xfrm>
            <a:off x="3503824" y="43603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0.54 eV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4DEEB-6BAD-4757-9E39-09DB99602BE5}"/>
              </a:ext>
            </a:extLst>
          </p:cNvPr>
          <p:cNvSpPr txBox="1"/>
          <p:nvPr/>
        </p:nvSpPr>
        <p:spPr>
          <a:xfrm>
            <a:off x="5619004" y="43997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0.38 eV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94F-078A-42BB-8700-CAA1D59AD6CF}"/>
              </a:ext>
            </a:extLst>
          </p:cNvPr>
          <p:cNvSpPr txBox="1"/>
          <p:nvPr/>
        </p:nvSpPr>
        <p:spPr>
          <a:xfrm>
            <a:off x="7680591" y="439976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eV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042A2-011D-4E91-AE9A-B5895F9D4317}"/>
              </a:ext>
            </a:extLst>
          </p:cNvPr>
          <p:cNvSpPr/>
          <p:nvPr/>
        </p:nvSpPr>
        <p:spPr>
          <a:xfrm rot="20174817">
            <a:off x="7167381" y="2048010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280BC-E9AE-4A44-8BC2-00CF9103EBE4}"/>
              </a:ext>
            </a:extLst>
          </p:cNvPr>
          <p:cNvSpPr/>
          <p:nvPr/>
        </p:nvSpPr>
        <p:spPr>
          <a:xfrm rot="19999782">
            <a:off x="7510019" y="1418702"/>
            <a:ext cx="864096" cy="141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E2D24-1829-42D5-BEEF-7597F589CE28}"/>
              </a:ext>
            </a:extLst>
          </p:cNvPr>
          <p:cNvSpPr/>
          <p:nvPr/>
        </p:nvSpPr>
        <p:spPr>
          <a:xfrm rot="1565813">
            <a:off x="7005463" y="2952956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177995-1A0E-48FE-A4DA-E6F8E5FF9499}"/>
              </a:ext>
            </a:extLst>
          </p:cNvPr>
          <p:cNvSpPr/>
          <p:nvPr/>
        </p:nvSpPr>
        <p:spPr>
          <a:xfrm rot="19722871">
            <a:off x="8070031" y="2940828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9A2DE-984D-4129-8BC1-C3C32497FA9D}"/>
              </a:ext>
            </a:extLst>
          </p:cNvPr>
          <p:cNvCxnSpPr>
            <a:endCxn id="11" idx="0"/>
          </p:cNvCxnSpPr>
          <p:nvPr/>
        </p:nvCxnSpPr>
        <p:spPr>
          <a:xfrm flipV="1">
            <a:off x="7174975" y="2054110"/>
            <a:ext cx="395450" cy="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F8AA7-9D2E-4A97-97F9-ABA388BB7255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7570425" y="1552265"/>
            <a:ext cx="403302" cy="50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FC9914-4C2A-4425-BA31-EF84766E1C14}"/>
              </a:ext>
            </a:extLst>
          </p:cNvPr>
          <p:cNvCxnSpPr/>
          <p:nvPr/>
        </p:nvCxnSpPr>
        <p:spPr>
          <a:xfrm flipV="1">
            <a:off x="7973727" y="1540963"/>
            <a:ext cx="395450" cy="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868FF6-14A1-4427-AAE2-42A2FA4E4887}"/>
              </a:ext>
            </a:extLst>
          </p:cNvPr>
          <p:cNvCxnSpPr>
            <a:endCxn id="18" idx="0"/>
          </p:cNvCxnSpPr>
          <p:nvPr/>
        </p:nvCxnSpPr>
        <p:spPr>
          <a:xfrm>
            <a:off x="7308304" y="2569468"/>
            <a:ext cx="160883" cy="3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360F69-AB92-42FE-9A05-AB6337E067F9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flipV="1">
            <a:off x="7469187" y="2951299"/>
            <a:ext cx="995498" cy="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3E2EDE-D871-443A-A9BE-40BF5E43CDA0}"/>
              </a:ext>
            </a:extLst>
          </p:cNvPr>
          <p:cNvCxnSpPr>
            <a:cxnSpLocks/>
          </p:cNvCxnSpPr>
          <p:nvPr/>
        </p:nvCxnSpPr>
        <p:spPr>
          <a:xfrm flipV="1">
            <a:off x="8439715" y="2498895"/>
            <a:ext cx="149682" cy="45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21562B-48BB-4575-A547-9A06358CBADB}"/>
              </a:ext>
            </a:extLst>
          </p:cNvPr>
          <p:cNvSpPr txBox="1"/>
          <p:nvPr/>
        </p:nvSpPr>
        <p:spPr>
          <a:xfrm>
            <a:off x="8132580" y="17495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(+,-)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070FB-769F-40CF-954D-2761B13AA230}"/>
              </a:ext>
            </a:extLst>
          </p:cNvPr>
          <p:cNvSpPr txBox="1"/>
          <p:nvPr/>
        </p:nvSpPr>
        <p:spPr>
          <a:xfrm>
            <a:off x="7735357" y="24206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(+,+)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2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Full beamline (MODEL 3)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HERCULES2023</a:t>
            </a:r>
            <a:endParaRPr lang="en-US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34BC5-4CDC-4B78-879D-29F466564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1" y="1417340"/>
            <a:ext cx="8820472" cy="1815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68D764-71A5-48CE-9F2C-68658DABC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1" y="3464139"/>
            <a:ext cx="2808312" cy="183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1BBAD-C678-4E7A-B837-2098C4805651}"/>
              </a:ext>
            </a:extLst>
          </p:cNvPr>
          <p:cNvSpPr txBox="1"/>
          <p:nvPr/>
        </p:nvSpPr>
        <p:spPr>
          <a:xfrm>
            <a:off x="1259632" y="3064493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                             RESOLUTION                          FLUX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6C618-AEB7-4DC5-81C5-BAA575416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476" y="3454409"/>
            <a:ext cx="2404692" cy="1850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5482A0-215E-4C1B-989B-304A1AA10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513" y="3784437"/>
            <a:ext cx="1822406" cy="1247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4C0625-D51F-4291-ABDC-B470A519A74A}"/>
              </a:ext>
            </a:extLst>
          </p:cNvPr>
          <p:cNvSpPr txBox="1"/>
          <p:nvPr/>
        </p:nvSpPr>
        <p:spPr>
          <a:xfrm>
            <a:off x="4608237" y="431090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 eV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466B4-1AE9-407C-8BBC-AC9D6BED9BC9}"/>
              </a:ext>
            </a:extLst>
          </p:cNvPr>
          <p:cNvSpPr txBox="1"/>
          <p:nvPr/>
        </p:nvSpPr>
        <p:spPr>
          <a:xfrm>
            <a:off x="6245491" y="5048309"/>
            <a:ext cx="2401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---&gt; Integrated Flux : 1.25321e+13 </a:t>
            </a:r>
            <a:r>
              <a:rPr lang="en-GB" sz="1000" dirty="0" err="1"/>
              <a:t>ph</a:t>
            </a:r>
            <a:r>
              <a:rPr lang="en-GB" sz="1000" dirty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1663272788"/>
      </p:ext>
    </p:extLst>
  </p:cSld>
  <p:clrMapOvr>
    <a:masterClrMapping/>
  </p:clrMapOvr>
</p:sld>
</file>

<file path=ppt/theme/theme1.xml><?xml version="1.0" encoding="utf-8"?>
<a:theme xmlns:a="http://schemas.openxmlformats.org/drawingml/2006/main" name="ESRF - default">
  <a:themeElements>
    <a:clrScheme name="ESRF">
      <a:dk1>
        <a:sysClr val="windowText" lastClr="000000"/>
      </a:dk1>
      <a:lt1>
        <a:sysClr val="window" lastClr="FFFFFF"/>
      </a:lt1>
      <a:dk2>
        <a:srgbClr val="B7B9BA"/>
      </a:dk2>
      <a:lt2>
        <a:srgbClr val="AF007C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51A026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641</Words>
  <Application>Microsoft Office PowerPoint</Application>
  <PresentationFormat>On-screen Show (16:10)</PresentationFormat>
  <Paragraphs>142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Cambria Math</vt:lpstr>
      <vt:lpstr>ITCOfficinaSans LT Book</vt:lpstr>
      <vt:lpstr>Myriad Pro SemiCond</vt:lpstr>
      <vt:lpstr>Wingdings</vt:lpstr>
      <vt:lpstr>ESRF - default</vt:lpstr>
      <vt:lpstr>Equation</vt:lpstr>
      <vt:lpstr>PowerPoint Presentation</vt:lpstr>
      <vt:lpstr>PowerPoint Presentation</vt:lpstr>
      <vt:lpstr>Transport of photons in a Beamline</vt:lpstr>
      <vt:lpstr>RAY TRACING (SCHEMATIC)</vt:lpstr>
      <vt:lpstr>REFERENCES AND Continuation planes</vt:lpstr>
      <vt:lpstr>The beamline</vt:lpstr>
      <vt:lpstr>Mirror focusing Kirkpatrick-Baez (MODEL 1)</vt:lpstr>
      <vt:lpstr>Monochromator (MODEL 2)</vt:lpstr>
      <vt:lpstr>Full beamline (MODEL 3)</vt:lpstr>
      <vt:lpstr>Comparison with XOPPY [consistency] (MODEL 4)</vt:lpstr>
      <vt:lpstr>RESOURCES</vt:lpstr>
      <vt:lpstr>PowerPoint Presentation</vt:lpstr>
      <vt:lpstr>Approximating emission at resonance by Gaussians Onuki &amp; Elleaume Undulators, Wigglers  and their applications, CRC press, 2002 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SRIO</dc:creator>
  <cp:lastModifiedBy>REYES HERRERA Juan</cp:lastModifiedBy>
  <cp:revision>164</cp:revision>
  <dcterms:created xsi:type="dcterms:W3CDTF">2022-02-18T08:25:36Z</dcterms:created>
  <dcterms:modified xsi:type="dcterms:W3CDTF">2023-03-24T08:23:32Z</dcterms:modified>
</cp:coreProperties>
</file>