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62" r:id="rId2"/>
    <p:sldId id="265" r:id="rId3"/>
    <p:sldId id="263" r:id="rId4"/>
    <p:sldId id="296" r:id="rId5"/>
    <p:sldId id="537" r:id="rId6"/>
    <p:sldId id="534" r:id="rId7"/>
    <p:sldId id="535" r:id="rId8"/>
    <p:sldId id="536" r:id="rId9"/>
    <p:sldId id="538" r:id="rId10"/>
    <p:sldId id="297" r:id="rId11"/>
    <p:sldId id="539" r:id="rId12"/>
    <p:sldId id="540" r:id="rId13"/>
    <p:sldId id="541" r:id="rId14"/>
    <p:sldId id="542" r:id="rId15"/>
  </p:sldIdLst>
  <p:sldSz cx="9144000" cy="5715000" type="screen16x1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orient="horz" pos="288">
          <p15:clr>
            <a:srgbClr val="A4A3A4"/>
          </p15:clr>
        </p15:guide>
        <p15:guide id="3" orient="horz" pos="3312">
          <p15:clr>
            <a:srgbClr val="A4A3A4"/>
          </p15:clr>
        </p15:guide>
        <p15:guide id="4" orient="horz" pos="855">
          <p15:clr>
            <a:srgbClr val="A4A3A4"/>
          </p15:clr>
        </p15:guide>
        <p15:guide id="5" pos="2880">
          <p15:clr>
            <a:srgbClr val="A4A3A4"/>
          </p15:clr>
        </p15:guide>
        <p15:guide id="6" pos="521">
          <p15:clr>
            <a:srgbClr val="A4A3A4"/>
          </p15:clr>
        </p15:guide>
        <p15:guide id="7" pos="52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8A8"/>
    <a:srgbClr val="F2F2F2"/>
    <a:srgbClr val="F9D09B"/>
    <a:srgbClr val="4E5B99"/>
    <a:srgbClr val="B7B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4" autoAdjust="0"/>
    <p:restoredTop sz="94660"/>
  </p:normalViewPr>
  <p:slideViewPr>
    <p:cSldViewPr showGuides="1">
      <p:cViewPr varScale="1">
        <p:scale>
          <a:sx n="191" d="100"/>
          <a:sy n="191" d="100"/>
        </p:scale>
        <p:origin x="816" y="150"/>
      </p:cViewPr>
      <p:guideLst>
        <p:guide orient="horz" pos="1800"/>
        <p:guide orient="horz" pos="288"/>
        <p:guide orient="horz" pos="3312"/>
        <p:guide orient="horz" pos="855"/>
        <p:guide pos="2880"/>
        <p:guide pos="521"/>
        <p:guide pos="523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80E798-53FF-4C51-A981-953463752515}" type="datetimeFigureOut">
              <a:rPr lang="fr-FR" smtClean="0"/>
              <a:pPr/>
              <a:t>24/03/2023</a:t>
            </a:fld>
            <a:endParaRPr lang="fr-FR"/>
          </a:p>
        </p:txBody>
      </p:sp>
      <p:sp>
        <p:nvSpPr>
          <p:cNvPr id="4" name="Espace réservé de l'image des diapositives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6CD8F-B7ED-4A05-9FB1-A01CC0EF02CC}"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age">
    <p:spTree>
      <p:nvGrpSpPr>
        <p:cNvPr id="1" name=""/>
        <p:cNvGrpSpPr/>
        <p:nvPr/>
      </p:nvGrpSpPr>
      <p:grpSpPr>
        <a:xfrm>
          <a:off x="0" y="0"/>
          <a:ext cx="0" cy="0"/>
          <a:chOff x="0" y="0"/>
          <a:chExt cx="0" cy="0"/>
        </a:xfrm>
      </p:grpSpPr>
      <p:sp>
        <p:nvSpPr>
          <p:cNvPr id="2" name="Titre 1"/>
          <p:cNvSpPr>
            <a:spLocks noGrp="1"/>
          </p:cNvSpPr>
          <p:nvPr>
            <p:ph type="ctrTitle" hasCustomPrompt="1"/>
          </p:nvPr>
        </p:nvSpPr>
        <p:spPr bwMode="gray">
          <a:xfrm>
            <a:off x="827089" y="1"/>
            <a:ext cx="7489825" cy="457729"/>
          </a:xfrm>
          <a:noFill/>
        </p:spPr>
        <p:txBody>
          <a:bodyPr anchor="b" anchorCtr="0"/>
          <a:lstStyle>
            <a:lvl1pPr>
              <a:defRPr sz="1200">
                <a:solidFill>
                  <a:schemeClr val="bg1"/>
                </a:solidFill>
              </a:defRPr>
            </a:lvl1pPr>
          </a:lstStyle>
          <a:p>
            <a:r>
              <a:rPr lang="en-US" noProof="0" dirty="0"/>
              <a:t>Click to edit Master title style</a:t>
            </a:r>
          </a:p>
        </p:txBody>
      </p:sp>
      <p:sp>
        <p:nvSpPr>
          <p:cNvPr id="3" name="Sous-titre 2"/>
          <p:cNvSpPr>
            <a:spLocks noGrp="1"/>
          </p:cNvSpPr>
          <p:nvPr>
            <p:ph type="subTitle" idx="1" hasCustomPrompt="1"/>
          </p:nvPr>
        </p:nvSpPr>
        <p:spPr bwMode="gray">
          <a:xfrm>
            <a:off x="827088" y="457729"/>
            <a:ext cx="7489825" cy="479558"/>
          </a:xfrm>
        </p:spPr>
        <p:txBody>
          <a:bodyPr/>
          <a:lstStyle>
            <a:lvl1pPr marL="0" indent="0" algn="l">
              <a:buNone/>
              <a:defRPr sz="1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12" name="Espace réservé de la date 11"/>
          <p:cNvSpPr>
            <a:spLocks noGrp="1"/>
          </p:cNvSpPr>
          <p:nvPr>
            <p:ph type="dt" sz="half" idx="10"/>
          </p:nvPr>
        </p:nvSpPr>
        <p:spPr/>
        <p:txBody>
          <a:bodyPr/>
          <a:lstStyle/>
          <a:p>
            <a:r>
              <a:rPr lang="en-US" noProof="0" smtClean="0"/>
              <a:t>26/07/2013</a:t>
            </a:r>
            <a:endParaRPr lang="en-US" noProof="0"/>
          </a:p>
        </p:txBody>
      </p:sp>
      <p:sp>
        <p:nvSpPr>
          <p:cNvPr id="13" name="Espace réservé du numéro de diapositive 12"/>
          <p:cNvSpPr>
            <a:spLocks noGrp="1"/>
          </p:cNvSpPr>
          <p:nvPr>
            <p:ph type="sldNum" sz="quarter" idx="11"/>
          </p:nvPr>
        </p:nvSpPr>
        <p:spPr/>
        <p:txBody>
          <a:bodyPr/>
          <a:lstStyle>
            <a:lvl1pPr>
              <a:defRPr>
                <a:solidFill>
                  <a:schemeClr val="bg1"/>
                </a:solidFill>
              </a:defRPr>
            </a:lvl1pPr>
          </a:lstStyle>
          <a:p>
            <a:r>
              <a:rPr lang="en-US" noProof="0"/>
              <a:t>Page </a:t>
            </a:r>
            <a:fld id="{733122C9-A0B9-462F-8757-0847AD287B63}" type="slidenum">
              <a:rPr lang="en-US" noProof="0" smtClean="0"/>
              <a:pPr/>
              <a:t>‹#›</a:t>
            </a:fld>
            <a:endParaRPr lang="en-US" noProof="0"/>
          </a:p>
        </p:txBody>
      </p:sp>
      <p:sp>
        <p:nvSpPr>
          <p:cNvPr id="14" name="Espace réservé du pied de page 13"/>
          <p:cNvSpPr>
            <a:spLocks noGrp="1"/>
          </p:cNvSpPr>
          <p:nvPr>
            <p:ph type="ftr" sz="quarter" idx="12"/>
          </p:nvPr>
        </p:nvSpPr>
        <p:spPr/>
        <p:txBody>
          <a:bodyPr/>
          <a:lstStyle>
            <a:lvl1pPr>
              <a:defRPr>
                <a:solidFill>
                  <a:schemeClr val="bg1"/>
                </a:solidFill>
              </a:defRPr>
            </a:lvl1pPr>
          </a:lstStyle>
          <a:p>
            <a:r>
              <a:rPr lang="en-US" noProof="0" smtClean="0"/>
              <a:t>OASYS-Coherence transport | HERCULES2023</a:t>
            </a:r>
            <a:endParaRPr lang="en-US" noProof="0" dirty="0"/>
          </a:p>
        </p:txBody>
      </p:sp>
      <p:pic>
        <p:nvPicPr>
          <p:cNvPr id="9" name="Image 8" descr="logo_couv.jpg"/>
          <p:cNvPicPr>
            <a:picLocks noChangeAspect="1"/>
          </p:cNvPicPr>
          <p:nvPr userDrawn="1"/>
        </p:nvPicPr>
        <p:blipFill>
          <a:blip r:embed="rId2" cstate="print"/>
          <a:stretch>
            <a:fillRect/>
          </a:stretch>
        </p:blipFill>
        <p:spPr>
          <a:xfrm>
            <a:off x="972000" y="1417500"/>
            <a:ext cx="7200000" cy="2880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727200" y="126000"/>
            <a:ext cx="8236800" cy="496800"/>
          </a:xfrm>
          <a:solidFill>
            <a:schemeClr val="accent1"/>
          </a:solidFill>
        </p:spPr>
        <p:txBody>
          <a:bodyPr lIns="108000" tIns="0" rIns="108000" anchor="ctr" anchorCtr="0"/>
          <a:lstStyle>
            <a:lvl1pPr>
              <a:lnSpc>
                <a:spcPct val="85000"/>
              </a:lnSpc>
              <a:defRPr sz="2500">
                <a:solidFill>
                  <a:schemeClr val="bg1"/>
                </a:solidFill>
              </a:defRPr>
            </a:lvl1pPr>
          </a:lstStyle>
          <a:p>
            <a:r>
              <a:rPr lang="en-US" noProof="0" dirty="0"/>
              <a:t>Click to edit Master title style</a:t>
            </a:r>
          </a:p>
        </p:txBody>
      </p:sp>
      <p:sp>
        <p:nvSpPr>
          <p:cNvPr id="3" name="Espace réservé du contenu 2"/>
          <p:cNvSpPr>
            <a:spLocks noGrp="1"/>
          </p:cNvSpPr>
          <p:nvPr>
            <p:ph idx="1" hasCustomPrompt="1"/>
          </p:nvPr>
        </p:nvSpPr>
        <p:spPr bwMode="gray">
          <a:xfrm>
            <a:off x="3351600" y="915000"/>
            <a:ext cx="5612400" cy="2970000"/>
          </a:xfrm>
          <a:solidFill>
            <a:srgbClr val="4E5B99"/>
          </a:solidFill>
        </p:spPr>
        <p:txBody>
          <a:bodyPr lIns="216000" tIns="252000"/>
          <a:lstStyle>
            <a:lvl1pPr marL="0" indent="0">
              <a:spcAft>
                <a:spcPts val="300"/>
              </a:spcAft>
              <a:buFont typeface="Arial" pitchFamily="34" charset="0"/>
              <a:buNone/>
              <a:defRPr sz="2800">
                <a:solidFill>
                  <a:schemeClr val="bg1"/>
                </a:solidFill>
              </a:defRPr>
            </a:lvl1pPr>
            <a:lvl2pPr marL="0" indent="0">
              <a:spcBef>
                <a:spcPts val="400"/>
              </a:spcBef>
              <a:spcAft>
                <a:spcPts val="0"/>
              </a:spcAft>
              <a:buFont typeface="Arial" pitchFamily="34" charset="0"/>
              <a:buNone/>
              <a:defRPr sz="2600" b="1">
                <a:solidFill>
                  <a:schemeClr val="bg1"/>
                </a:solidFill>
              </a:defRPr>
            </a:lvl2pPr>
            <a:lvl3pPr marL="0" indent="0">
              <a:lnSpc>
                <a:spcPct val="80000"/>
              </a:lnSpc>
              <a:spcAft>
                <a:spcPts val="0"/>
              </a:spcAft>
              <a:buFont typeface="Arial" pitchFamily="34" charset="0"/>
              <a:buNone/>
              <a:defRPr sz="2250">
                <a:solidFill>
                  <a:schemeClr val="bg1"/>
                </a:solidFill>
              </a:defRPr>
            </a:lvl3pPr>
            <a:lvl4pPr marL="0" indent="0">
              <a:lnSpc>
                <a:spcPct val="100000"/>
              </a:lnSpc>
              <a:spcBef>
                <a:spcPts val="0"/>
              </a:spcBef>
              <a:spcAft>
                <a:spcPts val="200"/>
              </a:spcAft>
              <a:buSzPct val="80000"/>
              <a:buNone/>
              <a:defRPr sz="1750">
                <a:solidFill>
                  <a:schemeClr val="bg1"/>
                </a:solidFill>
              </a:defRPr>
            </a:lvl4pPr>
            <a:lvl5pPr marL="0" indent="0">
              <a:lnSpc>
                <a:spcPct val="80000"/>
              </a:lnSpc>
              <a:spcAft>
                <a:spcPts val="0"/>
              </a:spcAft>
              <a:buNone/>
              <a:defRPr sz="1500" b="1" i="0">
                <a:solidFill>
                  <a:schemeClr val="bg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Espace réservé pour une image  7"/>
          <p:cNvSpPr>
            <a:spLocks noGrp="1"/>
          </p:cNvSpPr>
          <p:nvPr>
            <p:ph type="pic" sz="quarter" idx="13"/>
          </p:nvPr>
        </p:nvSpPr>
        <p:spPr>
          <a:xfrm>
            <a:off x="727200" y="915000"/>
            <a:ext cx="2574000" cy="2970000"/>
          </a:xfrm>
        </p:spPr>
        <p:txBody>
          <a:bodyPr anchor="ctr" anchorCtr="0"/>
          <a:lstStyle>
            <a:lvl1pPr algn="ctr">
              <a:defRPr/>
            </a:lvl1pPr>
          </a:lstStyle>
          <a:p>
            <a:r>
              <a:rPr lang="en-US" noProof="0"/>
              <a:t>Click icon to add picture</a:t>
            </a:r>
            <a:endParaRPr lang="en-US" noProof="0" dirty="0"/>
          </a:p>
        </p:txBody>
      </p:sp>
      <p:sp>
        <p:nvSpPr>
          <p:cNvPr id="17" name="Espace réservé de la date 16"/>
          <p:cNvSpPr>
            <a:spLocks noGrp="1"/>
          </p:cNvSpPr>
          <p:nvPr>
            <p:ph type="dt" sz="half" idx="14"/>
          </p:nvPr>
        </p:nvSpPr>
        <p:spPr/>
        <p:txBody>
          <a:bodyPr/>
          <a:lstStyle/>
          <a:p>
            <a:r>
              <a:rPr lang="en-US" noProof="0" smtClean="0"/>
              <a:t>26/07/2013</a:t>
            </a:r>
            <a:endParaRPr lang="en-US" noProof="0"/>
          </a:p>
        </p:txBody>
      </p:sp>
      <p:sp>
        <p:nvSpPr>
          <p:cNvPr id="18" name="Espace réservé du numéro de diapositive 17"/>
          <p:cNvSpPr>
            <a:spLocks noGrp="1"/>
          </p:cNvSpPr>
          <p:nvPr>
            <p:ph type="sldNum" sz="quarter" idx="15"/>
          </p:nvPr>
        </p:nvSpPr>
        <p:spPr/>
        <p:txBody>
          <a:bodyPr/>
          <a:lstStyle/>
          <a:p>
            <a:r>
              <a:rPr lang="en-US" noProof="0"/>
              <a:t>Page </a:t>
            </a:r>
            <a:fld id="{733122C9-A0B9-462F-8757-0847AD287B63}" type="slidenum">
              <a:rPr lang="en-US" noProof="0" smtClean="0"/>
              <a:pPr/>
              <a:t>‹#›</a:t>
            </a:fld>
            <a:endParaRPr lang="en-US" noProof="0"/>
          </a:p>
        </p:txBody>
      </p:sp>
      <p:sp>
        <p:nvSpPr>
          <p:cNvPr id="19" name="Espace réservé du pied de page 18"/>
          <p:cNvSpPr>
            <a:spLocks noGrp="1"/>
          </p:cNvSpPr>
          <p:nvPr>
            <p:ph type="ftr" sz="quarter" idx="16"/>
          </p:nvPr>
        </p:nvSpPr>
        <p:spPr/>
        <p:txBody>
          <a:bodyPr/>
          <a:lstStyle/>
          <a:p>
            <a:r>
              <a:rPr lang="en-US" noProof="0" smtClean="0"/>
              <a:t>OASYS-Coherence transport | HERCULES2023</a:t>
            </a:r>
            <a:endParaRPr 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US" noProof="0" dirty="0"/>
              <a:t>Click to edit Master title style</a:t>
            </a:r>
          </a:p>
        </p:txBody>
      </p:sp>
      <p:sp>
        <p:nvSpPr>
          <p:cNvPr id="3" name="Espace réservé du contenu 2"/>
          <p:cNvSpPr>
            <a:spLocks noGrp="1"/>
          </p:cNvSpPr>
          <p:nvPr>
            <p:ph idx="1" hasCustomPrompt="1"/>
          </p:nvPr>
        </p:nvSpPr>
        <p:spPr bwMode="gray"/>
        <p:txBody>
          <a:bodyPr/>
          <a:lstStyle>
            <a:lvl4pPr>
              <a:spcBef>
                <a:spcPts val="0"/>
              </a:spcBef>
              <a:spcAft>
                <a:spcPts val="300"/>
              </a:spcAft>
              <a:buSzPct val="80000"/>
              <a:defRPr/>
            </a:lvl4pPr>
            <a:lvl5pPr>
              <a:spcAft>
                <a:spcPts val="300"/>
              </a:spcAf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Espace réservé de la date 6"/>
          <p:cNvSpPr>
            <a:spLocks noGrp="1"/>
          </p:cNvSpPr>
          <p:nvPr>
            <p:ph type="dt" sz="half" idx="10"/>
          </p:nvPr>
        </p:nvSpPr>
        <p:spPr/>
        <p:txBody>
          <a:bodyPr/>
          <a:lstStyle/>
          <a:p>
            <a:r>
              <a:rPr lang="en-US" noProof="0" smtClean="0"/>
              <a:t>26/07/2013</a:t>
            </a:r>
            <a:endParaRPr lang="en-US" noProof="0"/>
          </a:p>
        </p:txBody>
      </p:sp>
      <p:sp>
        <p:nvSpPr>
          <p:cNvPr id="8" name="Espace réservé du numéro de diapositive 7"/>
          <p:cNvSpPr>
            <a:spLocks noGrp="1"/>
          </p:cNvSpPr>
          <p:nvPr>
            <p:ph type="sldNum" sz="quarter" idx="11"/>
          </p:nvPr>
        </p:nvSpPr>
        <p:spPr/>
        <p:txBody>
          <a:bodyPr/>
          <a:lstStyle/>
          <a:p>
            <a:r>
              <a:rPr lang="en-US" noProof="0"/>
              <a:t>Page </a:t>
            </a:r>
            <a:fld id="{733122C9-A0B9-462F-8757-0847AD287B63}" type="slidenum">
              <a:rPr lang="en-US" noProof="0" smtClean="0"/>
              <a:pPr/>
              <a:t>‹#›</a:t>
            </a:fld>
            <a:endParaRPr lang="en-US" noProof="0"/>
          </a:p>
        </p:txBody>
      </p:sp>
      <p:sp>
        <p:nvSpPr>
          <p:cNvPr id="9" name="Espace réservé du pied de page 8"/>
          <p:cNvSpPr>
            <a:spLocks noGrp="1"/>
          </p:cNvSpPr>
          <p:nvPr>
            <p:ph type="ftr" sz="quarter" idx="12"/>
          </p:nvPr>
        </p:nvSpPr>
        <p:spPr/>
        <p:txBody>
          <a:bodyPr/>
          <a:lstStyle/>
          <a:p>
            <a:r>
              <a:rPr lang="en-US" noProof="0" smtClean="0"/>
              <a:t>OASYS-Coherence transport | HERCULES2023</a:t>
            </a:r>
            <a:endParaRPr 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se for importing slid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US" noProof="0" dirty="0"/>
              <a:t>Click to edit Master title style</a:t>
            </a:r>
          </a:p>
        </p:txBody>
      </p:sp>
      <p:sp>
        <p:nvSpPr>
          <p:cNvPr id="7" name="Espace réservé de la date 6"/>
          <p:cNvSpPr>
            <a:spLocks noGrp="1"/>
          </p:cNvSpPr>
          <p:nvPr>
            <p:ph type="dt" sz="half" idx="10"/>
          </p:nvPr>
        </p:nvSpPr>
        <p:spPr/>
        <p:txBody>
          <a:bodyPr/>
          <a:lstStyle/>
          <a:p>
            <a:r>
              <a:rPr lang="en-US" noProof="0" smtClean="0"/>
              <a:t>26/07/2013</a:t>
            </a:r>
            <a:endParaRPr lang="en-US" noProof="0"/>
          </a:p>
        </p:txBody>
      </p:sp>
      <p:sp>
        <p:nvSpPr>
          <p:cNvPr id="8" name="Espace réservé du numéro de diapositive 7"/>
          <p:cNvSpPr>
            <a:spLocks noGrp="1"/>
          </p:cNvSpPr>
          <p:nvPr>
            <p:ph type="sldNum" sz="quarter" idx="11"/>
          </p:nvPr>
        </p:nvSpPr>
        <p:spPr/>
        <p:txBody>
          <a:bodyPr/>
          <a:lstStyle/>
          <a:p>
            <a:r>
              <a:rPr lang="en-US" noProof="0"/>
              <a:t>Page </a:t>
            </a:r>
            <a:fld id="{733122C9-A0B9-462F-8757-0847AD287B63}" type="slidenum">
              <a:rPr lang="en-US" noProof="0" smtClean="0"/>
              <a:pPr/>
              <a:t>‹#›</a:t>
            </a:fld>
            <a:endParaRPr lang="en-US" noProof="0"/>
          </a:p>
        </p:txBody>
      </p:sp>
      <p:sp>
        <p:nvSpPr>
          <p:cNvPr id="9" name="Espace réservé du pied de page 8"/>
          <p:cNvSpPr>
            <a:spLocks noGrp="1"/>
          </p:cNvSpPr>
          <p:nvPr>
            <p:ph type="ftr" sz="quarter" idx="12"/>
          </p:nvPr>
        </p:nvSpPr>
        <p:spPr/>
        <p:txBody>
          <a:bodyPr/>
          <a:lstStyle/>
          <a:p>
            <a:r>
              <a:rPr lang="en-US" noProof="0" smtClean="0"/>
              <a:t>OASYS-Coherence transport | HERCULES2023</a:t>
            </a:r>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Image 10" descr="logo_texte.jpg"/>
          <p:cNvPicPr>
            <a:picLocks noChangeAspect="1"/>
          </p:cNvPicPr>
          <p:nvPr userDrawn="1"/>
        </p:nvPicPr>
        <p:blipFill>
          <a:blip r:embed="rId6" cstate="print"/>
          <a:stretch>
            <a:fillRect/>
          </a:stretch>
        </p:blipFill>
        <p:spPr>
          <a:xfrm>
            <a:off x="7168056" y="5067000"/>
            <a:ext cx="1975944" cy="648000"/>
          </a:xfrm>
          <a:prstGeom prst="rect">
            <a:avLst/>
          </a:prstGeom>
        </p:spPr>
      </p:pic>
      <p:sp>
        <p:nvSpPr>
          <p:cNvPr id="2" name="Espace réservé du titre 1"/>
          <p:cNvSpPr>
            <a:spLocks noGrp="1"/>
          </p:cNvSpPr>
          <p:nvPr>
            <p:ph type="title"/>
          </p:nvPr>
        </p:nvSpPr>
        <p:spPr bwMode="gray">
          <a:xfrm>
            <a:off x="727200" y="126000"/>
            <a:ext cx="8236800" cy="496800"/>
          </a:xfrm>
          <a:prstGeom prst="rect">
            <a:avLst/>
          </a:prstGeom>
          <a:solidFill>
            <a:schemeClr val="accent1"/>
          </a:solidFill>
        </p:spPr>
        <p:txBody>
          <a:bodyPr vert="horz" lIns="72000" tIns="0" rIns="72000" bIns="0" rtlCol="0" anchor="ctr" anchorCtr="0">
            <a:noAutofit/>
          </a:bodyPr>
          <a:lstStyle/>
          <a:p>
            <a:r>
              <a:rPr lang="en-US"/>
              <a:t>Click to edit Master title style</a:t>
            </a:r>
            <a:endParaRPr lang="fr-FR" dirty="0"/>
          </a:p>
        </p:txBody>
      </p:sp>
      <p:sp>
        <p:nvSpPr>
          <p:cNvPr id="3" name="Espace réservé du texte 2"/>
          <p:cNvSpPr>
            <a:spLocks noGrp="1"/>
          </p:cNvSpPr>
          <p:nvPr>
            <p:ph type="body" idx="1"/>
          </p:nvPr>
        </p:nvSpPr>
        <p:spPr bwMode="gray">
          <a:xfrm>
            <a:off x="727200" y="805272"/>
            <a:ext cx="8236800" cy="4331980"/>
          </a:xfrm>
          <a:prstGeom prst="rect">
            <a:avLst/>
          </a:prstGeom>
        </p:spPr>
        <p:txBody>
          <a:bodyPr vert="horz" lIns="0" tIns="0" rIns="0" bIns="0" rtlCol="0" anchor="t" anchorCtr="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Espace réservé de la date 3"/>
          <p:cNvSpPr>
            <a:spLocks noGrp="1"/>
          </p:cNvSpPr>
          <p:nvPr>
            <p:ph type="dt" sz="half" idx="2"/>
          </p:nvPr>
        </p:nvSpPr>
        <p:spPr bwMode="gray">
          <a:xfrm>
            <a:off x="0" y="5587803"/>
            <a:ext cx="611560" cy="127197"/>
          </a:xfrm>
          <a:prstGeom prst="rect">
            <a:avLst/>
          </a:prstGeom>
        </p:spPr>
        <p:txBody>
          <a:bodyPr vert="horz" lIns="0" tIns="0" rIns="0" bIns="0" rtlCol="0" anchor="b" anchorCtr="0">
            <a:noAutofit/>
          </a:bodyPr>
          <a:lstStyle>
            <a:lvl1pPr algn="l">
              <a:defRPr sz="600" b="1">
                <a:solidFill>
                  <a:schemeClr val="bg1"/>
                </a:solidFill>
              </a:defRPr>
            </a:lvl1pPr>
          </a:lstStyle>
          <a:p>
            <a:r>
              <a:rPr lang="en-US" smtClean="0"/>
              <a:t>26/07/2013</a:t>
            </a:r>
            <a:endParaRPr lang="fr-FR" dirty="0"/>
          </a:p>
        </p:txBody>
      </p:sp>
      <p:sp>
        <p:nvSpPr>
          <p:cNvPr id="5" name="Espace réservé du pied de page 4"/>
          <p:cNvSpPr>
            <a:spLocks noGrp="1"/>
          </p:cNvSpPr>
          <p:nvPr>
            <p:ph type="ftr" sz="quarter" idx="3"/>
          </p:nvPr>
        </p:nvSpPr>
        <p:spPr bwMode="gray">
          <a:xfrm>
            <a:off x="630001" y="5402791"/>
            <a:ext cx="6120000" cy="177074"/>
          </a:xfrm>
          <a:prstGeom prst="rect">
            <a:avLst/>
          </a:prstGeom>
        </p:spPr>
        <p:txBody>
          <a:bodyPr vert="horz" lIns="0" tIns="0" rIns="0" bIns="0" rtlCol="0" anchor="b" anchorCtr="0">
            <a:noAutofit/>
          </a:bodyPr>
          <a:lstStyle>
            <a:lvl1pPr algn="l">
              <a:defRPr sz="600" b="1" cap="none" baseline="0">
                <a:solidFill>
                  <a:schemeClr val="accent1"/>
                </a:solidFill>
              </a:defRPr>
            </a:lvl1pPr>
          </a:lstStyle>
          <a:p>
            <a:r>
              <a:rPr lang="en-US" smtClean="0"/>
              <a:t>OASYS-Coherence transport | HERCULES2023</a:t>
            </a:r>
            <a:endParaRPr lang="fr-FR" dirty="0"/>
          </a:p>
        </p:txBody>
      </p:sp>
      <p:sp>
        <p:nvSpPr>
          <p:cNvPr id="6" name="Espace réservé du numéro de diapositive 5"/>
          <p:cNvSpPr>
            <a:spLocks noGrp="1"/>
          </p:cNvSpPr>
          <p:nvPr>
            <p:ph type="sldNum" sz="quarter" idx="4"/>
          </p:nvPr>
        </p:nvSpPr>
        <p:spPr bwMode="gray">
          <a:xfrm>
            <a:off x="198001" y="5402865"/>
            <a:ext cx="413559" cy="177000"/>
          </a:xfrm>
          <a:prstGeom prst="rect">
            <a:avLst/>
          </a:prstGeom>
        </p:spPr>
        <p:txBody>
          <a:bodyPr vert="horz" lIns="0" tIns="0" rIns="0" bIns="0" rtlCol="0" anchor="b" anchorCtr="0">
            <a:noAutofit/>
          </a:bodyPr>
          <a:lstStyle>
            <a:lvl1pPr algn="l">
              <a:defRPr sz="600" b="1">
                <a:solidFill>
                  <a:schemeClr val="accent1"/>
                </a:solidFill>
              </a:defRPr>
            </a:lvl1pPr>
          </a:lstStyle>
          <a:p>
            <a:r>
              <a:rPr lang="fr-FR" dirty="0"/>
              <a:t>Page </a:t>
            </a:r>
            <a:fld id="{733122C9-A0B9-462F-8757-0847AD287B63}" type="slidenum">
              <a:rPr lang="fr-FR" smtClean="0"/>
              <a:pPr/>
              <a:t>‹#›</a:t>
            </a:fld>
            <a:endParaRPr lang="fr-FR" dirty="0"/>
          </a:p>
        </p:txBody>
      </p:sp>
      <p:sp>
        <p:nvSpPr>
          <p:cNvPr id="8" name="Rectangle 7"/>
          <p:cNvSpPr/>
          <p:nvPr userDrawn="1"/>
        </p:nvSpPr>
        <p:spPr>
          <a:xfrm>
            <a:off x="180000" y="126000"/>
            <a:ext cx="496800" cy="49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4" r:id="rId4"/>
  </p:sldLayoutIdLst>
  <p:hf hdr="0" dt="0"/>
  <p:txStyles>
    <p:titleStyle>
      <a:lvl1pPr algn="l" defTabSz="914400" rtl="0" eaLnBrk="1" latinLnBrk="0" hangingPunct="1">
        <a:spcBef>
          <a:spcPct val="0"/>
        </a:spcBef>
        <a:buNone/>
        <a:defRPr sz="1600" b="1" kern="1200" cap="all" baseline="0">
          <a:solidFill>
            <a:schemeClr val="bg1"/>
          </a:solidFill>
          <a:latin typeface="+mj-lt"/>
          <a:ea typeface="+mj-ea"/>
          <a:cs typeface="+mj-cs"/>
        </a:defRPr>
      </a:lvl1pPr>
    </p:titleStyle>
    <p:bodyStyle>
      <a:lvl1pPr marL="0" indent="0" algn="l" defTabSz="914400" rtl="0" eaLnBrk="1" latinLnBrk="0" hangingPunct="1">
        <a:spcBef>
          <a:spcPts val="0"/>
        </a:spcBef>
        <a:spcAft>
          <a:spcPts val="1000"/>
        </a:spcAft>
        <a:buFont typeface="Arial" pitchFamily="34" charset="0"/>
        <a:buNone/>
        <a:defRPr sz="1800" b="1" kern="1200">
          <a:solidFill>
            <a:schemeClr val="accent6"/>
          </a:solidFill>
          <a:latin typeface="+mn-lt"/>
          <a:ea typeface="+mn-ea"/>
          <a:cs typeface="+mn-cs"/>
        </a:defRPr>
      </a:lvl1pPr>
      <a:lvl2pPr marL="0" indent="0" algn="l" defTabSz="914400" rtl="0" eaLnBrk="1" latinLnBrk="0" hangingPunct="1">
        <a:spcBef>
          <a:spcPts val="0"/>
        </a:spcBef>
        <a:spcAft>
          <a:spcPts val="1500"/>
        </a:spcAft>
        <a:buFont typeface="Arial" pitchFamily="34" charset="0"/>
        <a:buNone/>
        <a:defRPr sz="1700" kern="1200">
          <a:solidFill>
            <a:schemeClr val="accent6"/>
          </a:solidFill>
          <a:latin typeface="+mn-lt"/>
          <a:ea typeface="+mn-ea"/>
          <a:cs typeface="+mn-cs"/>
        </a:defRPr>
      </a:lvl2pPr>
      <a:lvl3pPr marL="0" indent="0" algn="l" defTabSz="914400" rtl="0" eaLnBrk="1" latinLnBrk="0" hangingPunct="1">
        <a:lnSpc>
          <a:spcPct val="105000"/>
        </a:lnSpc>
        <a:spcBef>
          <a:spcPts val="0"/>
        </a:spcBef>
        <a:spcAft>
          <a:spcPts val="500"/>
        </a:spcAft>
        <a:buFont typeface="Arial" pitchFamily="34" charset="0"/>
        <a:buNone/>
        <a:defRPr sz="1500" kern="1200" baseline="0">
          <a:solidFill>
            <a:schemeClr val="tx1"/>
          </a:solidFill>
          <a:latin typeface="+mn-lt"/>
          <a:ea typeface="+mn-ea"/>
          <a:cs typeface="+mn-cs"/>
        </a:defRPr>
      </a:lvl3pPr>
      <a:lvl4pPr marL="357188" indent="-174625" algn="l" defTabSz="914400" rtl="0" eaLnBrk="1" latinLnBrk="0" hangingPunct="1">
        <a:lnSpc>
          <a:spcPct val="110000"/>
        </a:lnSpc>
        <a:spcBef>
          <a:spcPts val="0"/>
        </a:spcBef>
        <a:spcAft>
          <a:spcPts val="300"/>
        </a:spcAft>
        <a:buClr>
          <a:schemeClr val="accent6"/>
        </a:buClr>
        <a:buSzPct val="80000"/>
        <a:buFont typeface="Wingdings" pitchFamily="2" charset="2"/>
        <a:buChar char="l"/>
        <a:defRPr sz="1500" kern="1200">
          <a:solidFill>
            <a:schemeClr val="tx1"/>
          </a:solidFill>
          <a:latin typeface="+mn-lt"/>
          <a:ea typeface="+mn-ea"/>
          <a:cs typeface="+mn-cs"/>
        </a:defRPr>
      </a:lvl4pPr>
      <a:lvl5pPr marL="1162050" indent="-174625" algn="l" defTabSz="914400" rtl="0" eaLnBrk="1" latinLnBrk="0" hangingPunct="1">
        <a:spcBef>
          <a:spcPts val="0"/>
        </a:spcBef>
        <a:spcAft>
          <a:spcPts val="600"/>
        </a:spcAft>
        <a:buClr>
          <a:schemeClr val="accent6"/>
        </a:buClr>
        <a:buFont typeface="ITCOfficinaSans LT Book" pitchFamily="2" charset="0"/>
        <a:buChar char="&gt;"/>
        <a:defRPr sz="12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gif"/><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Coherent radiation produces interference patterns</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10</a:t>
            </a:fld>
            <a:endParaRPr lang="en-US" noProof="0"/>
          </a:p>
        </p:txBody>
      </p:sp>
      <p:sp>
        <p:nvSpPr>
          <p:cNvPr id="7" name="Footer Placeholder 6"/>
          <p:cNvSpPr>
            <a:spLocks noGrp="1"/>
          </p:cNvSpPr>
          <p:nvPr>
            <p:ph type="ftr" sz="quarter" idx="16"/>
          </p:nvPr>
        </p:nvSpPr>
        <p:spPr/>
        <p:txBody>
          <a:bodyPr/>
          <a:lstStyle/>
          <a:p>
            <a:r>
              <a:rPr lang="en-US" noProof="0" smtClean="0"/>
              <a:t>OASYS-Coherence transport | HERCULES2023</a:t>
            </a:r>
            <a:endParaRPr lang="en-US" noProof="0" dirty="0"/>
          </a:p>
        </p:txBody>
      </p:sp>
      <p:pic>
        <p:nvPicPr>
          <p:cNvPr id="15" name="Picture 2" descr="http://www.chs.d211.org/science/kulakmp/HWAnswers/13%20LightDifInterf/6%20-%20conglom%20%20homework%20ans_files/image056.gif">
            <a:extLst>
              <a:ext uri="{FF2B5EF4-FFF2-40B4-BE49-F238E27FC236}">
                <a16:creationId xmlns:a16="http://schemas.microsoft.com/office/drawing/2014/main" id="{E7C3DBF9-070D-42CD-8354-384967957601}"/>
              </a:ext>
            </a:extLst>
          </p:cNvPr>
          <p:cNvPicPr>
            <a:picLocks noChangeAspect="1" noChangeArrowheads="1"/>
          </p:cNvPicPr>
          <p:nvPr/>
        </p:nvPicPr>
        <p:blipFill>
          <a:blip r:embed="rId2" cstate="print"/>
          <a:srcRect/>
          <a:stretch>
            <a:fillRect/>
          </a:stretch>
        </p:blipFill>
        <p:spPr bwMode="auto">
          <a:xfrm>
            <a:off x="635000" y="1841500"/>
            <a:ext cx="3946906" cy="2603500"/>
          </a:xfrm>
          <a:prstGeom prst="rect">
            <a:avLst/>
          </a:prstGeom>
          <a:noFill/>
        </p:spPr>
      </p:pic>
      <p:pic>
        <p:nvPicPr>
          <p:cNvPr id="18" name="Picture 4" descr="Part a of the figure shows a slit in a vertical bar. To the right of the bar is a graph of intensity versus height. The graph is turned ninety degrees counterclockwise so that the intensity scale increases to the left and the height increases as you go up the page. Just in front of the gap, a strong central peak extends leftward from the graph’s baseline, and many smaller satellite peaks appear above and below this central peak. Part b of the figure shows a drawing of the two-dimensional intensity pattern that is observed from single slit diffraction. The central stripe is quite broad compared to the satellite stripes, and there are dark areas between all the stripes.">
            <a:extLst>
              <a:ext uri="{FF2B5EF4-FFF2-40B4-BE49-F238E27FC236}">
                <a16:creationId xmlns:a16="http://schemas.microsoft.com/office/drawing/2014/main" id="{B434B3E0-7837-4CE8-99A1-12DCA668B510}"/>
              </a:ext>
            </a:extLst>
          </p:cNvPr>
          <p:cNvPicPr>
            <a:picLocks noChangeAspect="1" noChangeArrowheads="1"/>
          </p:cNvPicPr>
          <p:nvPr/>
        </p:nvPicPr>
        <p:blipFill>
          <a:blip r:embed="rId3" cstate="print"/>
          <a:srcRect/>
          <a:stretch>
            <a:fillRect/>
          </a:stretch>
        </p:blipFill>
        <p:spPr bwMode="auto">
          <a:xfrm>
            <a:off x="5653857" y="1651000"/>
            <a:ext cx="2220143" cy="2476500"/>
          </a:xfrm>
          <a:prstGeom prst="rect">
            <a:avLst/>
          </a:prstGeom>
          <a:noFill/>
        </p:spPr>
      </p:pic>
      <p:pic>
        <p:nvPicPr>
          <p:cNvPr id="19" name="Picture 6" descr="Both parts of the figure show a schematic of a double slit experiment. Two waves, each of which is emitted from a different slit, propagate from the slits to the screen. In the first schematic, when the waves meet on the screen, one of the waves is at a maximum whereas the other is at a minimum. This schematic is labeled dark (destructive interference). In the second schematic, when the waves meet on the screen, both waves are at a minimum.. This schematic is labeled bright (constructive interference).">
            <a:extLst>
              <a:ext uri="{FF2B5EF4-FFF2-40B4-BE49-F238E27FC236}">
                <a16:creationId xmlns:a16="http://schemas.microsoft.com/office/drawing/2014/main" id="{8E925B7A-062F-42E5-8B08-63E368B6B896}"/>
              </a:ext>
            </a:extLst>
          </p:cNvPr>
          <p:cNvPicPr>
            <a:picLocks noChangeAspect="1" noChangeArrowheads="1"/>
          </p:cNvPicPr>
          <p:nvPr/>
        </p:nvPicPr>
        <p:blipFill>
          <a:blip r:embed="rId4" cstate="print"/>
          <a:srcRect/>
          <a:stretch>
            <a:fillRect/>
          </a:stretch>
        </p:blipFill>
        <p:spPr bwMode="auto">
          <a:xfrm>
            <a:off x="1841500" y="4127500"/>
            <a:ext cx="1778000" cy="1089153"/>
          </a:xfrm>
          <a:prstGeom prst="rect">
            <a:avLst/>
          </a:prstGeom>
          <a:noFill/>
        </p:spPr>
      </p:pic>
      <p:pic>
        <p:nvPicPr>
          <p:cNvPr id="21" name="Picture 8" descr="http://cnx.org/resources/6c9b32e6a6df56d4b3a1755583beca00/Figure_28_05_03a.jpg">
            <a:extLst>
              <a:ext uri="{FF2B5EF4-FFF2-40B4-BE49-F238E27FC236}">
                <a16:creationId xmlns:a16="http://schemas.microsoft.com/office/drawing/2014/main" id="{6E3BB5B1-CF92-43B5-A140-5CC388DB3FA3}"/>
              </a:ext>
            </a:extLst>
          </p:cNvPr>
          <p:cNvPicPr>
            <a:picLocks noChangeAspect="1" noChangeArrowheads="1"/>
          </p:cNvPicPr>
          <p:nvPr/>
        </p:nvPicPr>
        <p:blipFill>
          <a:blip r:embed="rId5" cstate="print"/>
          <a:srcRect/>
          <a:stretch>
            <a:fillRect/>
          </a:stretch>
        </p:blipFill>
        <p:spPr bwMode="auto">
          <a:xfrm>
            <a:off x="6096000" y="4127500"/>
            <a:ext cx="1714500" cy="1303020"/>
          </a:xfrm>
          <a:prstGeom prst="rect">
            <a:avLst/>
          </a:prstGeom>
          <a:noFill/>
        </p:spPr>
      </p:pic>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cxnSp>
        <p:nvCxnSpPr>
          <p:cNvPr id="23" name="Elbow Connector 8">
            <a:extLst>
              <a:ext uri="{FF2B5EF4-FFF2-40B4-BE49-F238E27FC236}">
                <a16:creationId xmlns:a16="http://schemas.microsoft.com/office/drawing/2014/main" id="{6D0D6DF9-691A-4AE9-B713-21126293120E}"/>
              </a:ext>
            </a:extLst>
          </p:cNvPr>
          <p:cNvCxnSpPr/>
          <p:nvPr/>
        </p:nvCxnSpPr>
        <p:spPr>
          <a:xfrm flipV="1">
            <a:off x="3175000" y="3873500"/>
            <a:ext cx="762000" cy="190500"/>
          </a:xfrm>
          <a:prstGeom prst="bentConnector3">
            <a:avLst>
              <a:gd name="adj1" fmla="val 1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12">
            <a:extLst>
              <a:ext uri="{FF2B5EF4-FFF2-40B4-BE49-F238E27FC236}">
                <a16:creationId xmlns:a16="http://schemas.microsoft.com/office/drawing/2014/main" id="{458EA7CD-EEA5-44B0-BA80-E965077E872F}"/>
              </a:ext>
            </a:extLst>
          </p:cNvPr>
          <p:cNvCxnSpPr/>
          <p:nvPr/>
        </p:nvCxnSpPr>
        <p:spPr>
          <a:xfrm flipV="1">
            <a:off x="2286000" y="3683000"/>
            <a:ext cx="1778000" cy="381000"/>
          </a:xfrm>
          <a:prstGeom prst="bentConnector3">
            <a:avLst>
              <a:gd name="adj1" fmla="val -476"/>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23C5C44-D4BF-4546-AAC9-357BDBA6A8F7}"/>
              </a:ext>
            </a:extLst>
          </p:cNvPr>
          <p:cNvSpPr txBox="1"/>
          <p:nvPr/>
        </p:nvSpPr>
        <p:spPr>
          <a:xfrm>
            <a:off x="654959" y="703359"/>
            <a:ext cx="7620000" cy="810350"/>
          </a:xfrm>
          <a:prstGeom prst="rect">
            <a:avLst/>
          </a:prstGeom>
          <a:noFill/>
        </p:spPr>
        <p:txBody>
          <a:bodyPr wrap="square" rtlCol="0">
            <a:spAutoFit/>
          </a:bodyPr>
          <a:lstStyle/>
          <a:p>
            <a:endParaRPr lang="en-US" sz="1333" dirty="0"/>
          </a:p>
          <a:p>
            <a:endParaRPr lang="en-US" sz="1333" dirty="0"/>
          </a:p>
          <a:p>
            <a:r>
              <a:rPr lang="en-US" sz="1333" dirty="0"/>
              <a:t>	</a:t>
            </a:r>
            <a:r>
              <a:rPr lang="en-US" sz="2000" b="1" dirty="0">
                <a:solidFill>
                  <a:srgbClr val="FF0000"/>
                </a:solidFill>
              </a:rPr>
              <a:t>	</a:t>
            </a:r>
            <a:r>
              <a:rPr lang="en-US" sz="2000" b="1" dirty="0">
                <a:solidFill>
                  <a:srgbClr val="0000FF"/>
                </a:solidFill>
              </a:rPr>
              <a:t>INTERFERENCE		DIFFRACTION  </a:t>
            </a:r>
            <a:endParaRPr lang="en-US" sz="1333" b="1" dirty="0">
              <a:solidFill>
                <a:srgbClr val="0000FF"/>
              </a:solidFill>
            </a:endParaRPr>
          </a:p>
        </p:txBody>
      </p:sp>
    </p:spTree>
    <p:extLst>
      <p:ext uri="{BB962C8B-B14F-4D97-AF65-F5344CB8AC3E}">
        <p14:creationId xmlns:p14="http://schemas.microsoft.com/office/powerpoint/2010/main" val="2142326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Coherence – Longitudinal and transversal</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11</a:t>
            </a:fld>
            <a:endParaRPr lang="en-US" noProof="0"/>
          </a:p>
        </p:txBody>
      </p:sp>
      <p:sp>
        <p:nvSpPr>
          <p:cNvPr id="7" name="Footer Placeholder 6"/>
          <p:cNvSpPr>
            <a:spLocks noGrp="1"/>
          </p:cNvSpPr>
          <p:nvPr>
            <p:ph type="ftr" sz="quarter" idx="16"/>
          </p:nvPr>
        </p:nvSpPr>
        <p:spPr/>
        <p:txBody>
          <a:bodyPr/>
          <a:lstStyle/>
          <a:p>
            <a:r>
              <a:rPr lang="en-US" noProof="0" smtClean="0"/>
              <a:t>OASYS-Coherence transport | HERCULES2023</a:t>
            </a:r>
            <a:endParaRPr lang="en-US" noProof="0" dirty="0"/>
          </a:p>
        </p:txBody>
      </p:sp>
      <p:sp>
        <p:nvSpPr>
          <p:cNvPr id="16" name="Rectangle 27">
            <a:extLst>
              <a:ext uri="{FF2B5EF4-FFF2-40B4-BE49-F238E27FC236}">
                <a16:creationId xmlns:a16="http://schemas.microsoft.com/office/drawing/2014/main" id="{8D6A3A4A-9FBD-4F82-BC84-1EF743251050}"/>
              </a:ext>
            </a:extLst>
          </p:cNvPr>
          <p:cNvSpPr>
            <a:spLocks noChangeArrowheads="1"/>
          </p:cNvSpPr>
          <p:nvPr/>
        </p:nvSpPr>
        <p:spPr bwMode="auto">
          <a:xfrm>
            <a:off x="889001" y="565336"/>
            <a:ext cx="4635500" cy="4635500"/>
          </a:xfrm>
          <a:prstGeom prst="rect">
            <a:avLst/>
          </a:prstGeom>
          <a:noFill/>
          <a:ln w="9525">
            <a:noFill/>
            <a:miter lim="800000"/>
            <a:headEnd/>
            <a:tailEnd/>
          </a:ln>
        </p:spPr>
        <p:txBody>
          <a:bodyPr/>
          <a:lstStyle/>
          <a:p>
            <a:pPr>
              <a:spcBef>
                <a:spcPct val="20000"/>
              </a:spcBef>
            </a:pPr>
            <a:r>
              <a:rPr lang="en-US" sz="1167" b="1" dirty="0">
                <a:solidFill>
                  <a:srgbClr val="FF0000"/>
                </a:solidFill>
                <a:latin typeface="Helvetica" charset="0"/>
              </a:rPr>
              <a:t>Starting with TWO well defined (thus coherent) waves with THE SAME intensity:</a:t>
            </a:r>
            <a:r>
              <a:rPr lang="en-US" sz="1167" b="1" dirty="0">
                <a:solidFill>
                  <a:srgbClr val="008000"/>
                </a:solidFill>
                <a:latin typeface="Helvetica" charset="0"/>
              </a:rPr>
              <a:t> </a:t>
            </a:r>
          </a:p>
          <a:p>
            <a:pPr>
              <a:spcBef>
                <a:spcPct val="20000"/>
              </a:spcBef>
            </a:pPr>
            <a:endParaRPr lang="en-US" sz="1167" b="1" dirty="0">
              <a:solidFill>
                <a:srgbClr val="008000"/>
              </a:solidFill>
              <a:latin typeface="Helvetica" charset="0"/>
            </a:endParaRPr>
          </a:p>
          <a:p>
            <a:pPr>
              <a:spcBef>
                <a:spcPct val="20000"/>
              </a:spcBef>
            </a:pPr>
            <a:r>
              <a:rPr lang="en-US" sz="1667" b="1" dirty="0">
                <a:solidFill>
                  <a:srgbClr val="008000"/>
                </a:solidFill>
                <a:latin typeface="Helvetica" pitchFamily="34" charset="0"/>
                <a:cs typeface="Helvetica" pitchFamily="34" charset="0"/>
              </a:rPr>
              <a:t>LONGITUDINAL (TEMPORAL) COHERENCE LENGTH L</a:t>
            </a:r>
            <a:r>
              <a:rPr lang="en-US" sz="1667" b="1" baseline="-25000" dirty="0">
                <a:solidFill>
                  <a:srgbClr val="008000"/>
                </a:solidFill>
                <a:latin typeface="Helvetica" pitchFamily="34" charset="0"/>
                <a:cs typeface="Helvetica" pitchFamily="34" charset="0"/>
              </a:rPr>
              <a:t>L</a:t>
            </a:r>
          </a:p>
          <a:p>
            <a:pPr>
              <a:spcBef>
                <a:spcPct val="20000"/>
              </a:spcBef>
            </a:pPr>
            <a:r>
              <a:rPr lang="en-US" sz="1333" b="1" dirty="0">
                <a:solidFill>
                  <a:srgbClr val="008000"/>
                </a:solidFill>
                <a:latin typeface="Helvetica" pitchFamily="34" charset="0"/>
                <a:cs typeface="Helvetica" pitchFamily="34" charset="0"/>
              </a:rPr>
              <a:t>Distance over which two waves from the same source point with slightly different wavelengths will completely </a:t>
            </a:r>
            <a:r>
              <a:rPr lang="en-US" sz="1333" b="1" dirty="0" err="1">
                <a:solidFill>
                  <a:srgbClr val="008000"/>
                </a:solidFill>
                <a:latin typeface="Helvetica" pitchFamily="34" charset="0"/>
                <a:cs typeface="Helvetica" pitchFamily="34" charset="0"/>
              </a:rPr>
              <a:t>dephase</a:t>
            </a:r>
            <a:r>
              <a:rPr lang="en-US" sz="1333" b="1" dirty="0">
                <a:solidFill>
                  <a:srgbClr val="008000"/>
                </a:solidFill>
                <a:latin typeface="Helvetica" pitchFamily="34" charset="0"/>
                <a:cs typeface="Helvetica" pitchFamily="34" charset="0"/>
              </a:rPr>
              <a:t>.</a:t>
            </a: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r>
              <a:rPr lang="en-US" sz="1000" b="1" dirty="0">
                <a:solidFill>
                  <a:srgbClr val="008000"/>
                </a:solidFill>
                <a:latin typeface="Helvetica" charset="0"/>
              </a:rPr>
              <a:t/>
            </a:r>
            <a:br>
              <a:rPr lang="en-US" sz="1000" b="1" dirty="0">
                <a:solidFill>
                  <a:srgbClr val="008000"/>
                </a:solidFill>
                <a:latin typeface="Helvetica" charset="0"/>
              </a:rPr>
            </a:br>
            <a:r>
              <a:rPr lang="en-US" sz="1667" b="1" dirty="0">
                <a:solidFill>
                  <a:srgbClr val="0070C0"/>
                </a:solidFill>
                <a:latin typeface="Helvetica" charset="0"/>
              </a:rPr>
              <a:t>TRANSVERSE COHERENCE LENGTH L</a:t>
            </a:r>
            <a:r>
              <a:rPr lang="en-US" sz="1667" b="1" baseline="-25000" dirty="0">
                <a:solidFill>
                  <a:srgbClr val="0070C0"/>
                </a:solidFill>
                <a:latin typeface="Helvetica" charset="0"/>
              </a:rPr>
              <a:t>T</a:t>
            </a:r>
            <a:endParaRPr lang="en-US" sz="1667" b="1" dirty="0">
              <a:solidFill>
                <a:srgbClr val="0070C0"/>
              </a:solidFill>
              <a:latin typeface="Helvetica" charset="0"/>
            </a:endParaRPr>
          </a:p>
          <a:p>
            <a:pPr>
              <a:spcBef>
                <a:spcPct val="20000"/>
              </a:spcBef>
            </a:pPr>
            <a:r>
              <a:rPr lang="en-US" sz="1333" b="1" dirty="0">
                <a:solidFill>
                  <a:srgbClr val="0070C0"/>
                </a:solidFill>
                <a:latin typeface="Helvetica" charset="0"/>
              </a:rPr>
              <a:t>The lateral distance along a </a:t>
            </a:r>
            <a:r>
              <a:rPr lang="en-US" sz="1333" b="1" dirty="0" err="1">
                <a:solidFill>
                  <a:srgbClr val="0070C0"/>
                </a:solidFill>
                <a:latin typeface="Helvetica" charset="0"/>
              </a:rPr>
              <a:t>wavefront</a:t>
            </a:r>
            <a:r>
              <a:rPr lang="en-US" sz="1333" b="1" dirty="0">
                <a:solidFill>
                  <a:srgbClr val="0070C0"/>
                </a:solidFill>
                <a:latin typeface="Helvetica" charset="0"/>
              </a:rPr>
              <a:t> over which there is a complete </a:t>
            </a:r>
            <a:r>
              <a:rPr lang="en-US" sz="1333" b="1" dirty="0" err="1">
                <a:solidFill>
                  <a:srgbClr val="0070C0"/>
                </a:solidFill>
                <a:latin typeface="Helvetica" charset="0"/>
              </a:rPr>
              <a:t>dephasing</a:t>
            </a:r>
            <a:r>
              <a:rPr lang="en-US" sz="1333" b="1" dirty="0">
                <a:solidFill>
                  <a:srgbClr val="0070C0"/>
                </a:solidFill>
                <a:latin typeface="Helvetica" charset="0"/>
              </a:rPr>
              <a:t> between two waves of the same wavelength, which originate from two separate points in space</a:t>
            </a:r>
          </a:p>
        </p:txBody>
      </p:sp>
      <p:pic>
        <p:nvPicPr>
          <p:cNvPr id="17" name="Picture 3">
            <a:extLst>
              <a:ext uri="{FF2B5EF4-FFF2-40B4-BE49-F238E27FC236}">
                <a16:creationId xmlns:a16="http://schemas.microsoft.com/office/drawing/2014/main" id="{20EDBAF8-0502-4741-A8EA-B47E70DA892D}"/>
              </a:ext>
            </a:extLst>
          </p:cNvPr>
          <p:cNvPicPr>
            <a:picLocks noChangeAspect="1" noChangeArrowheads="1"/>
          </p:cNvPicPr>
          <p:nvPr/>
        </p:nvPicPr>
        <p:blipFill>
          <a:blip r:embed="rId2" cstate="print"/>
          <a:srcRect/>
          <a:stretch>
            <a:fillRect/>
          </a:stretch>
        </p:blipFill>
        <p:spPr bwMode="auto">
          <a:xfrm>
            <a:off x="6286500" y="1023571"/>
            <a:ext cx="2286000" cy="2081623"/>
          </a:xfrm>
          <a:prstGeom prst="rect">
            <a:avLst/>
          </a:prstGeom>
          <a:noFill/>
          <a:ln w="9525">
            <a:noFill/>
            <a:miter lim="800000"/>
            <a:headEnd/>
            <a:tailEnd/>
          </a:ln>
        </p:spPr>
      </p:pic>
      <p:pic>
        <p:nvPicPr>
          <p:cNvPr id="20" name="Picture 5">
            <a:extLst>
              <a:ext uri="{FF2B5EF4-FFF2-40B4-BE49-F238E27FC236}">
                <a16:creationId xmlns:a16="http://schemas.microsoft.com/office/drawing/2014/main" id="{3BC48358-F23D-4FA7-B86B-6E4DF6FF0750}"/>
              </a:ext>
            </a:extLst>
          </p:cNvPr>
          <p:cNvPicPr>
            <a:picLocks noChangeAspect="1" noChangeArrowheads="1"/>
          </p:cNvPicPr>
          <p:nvPr/>
        </p:nvPicPr>
        <p:blipFill>
          <a:blip r:embed="rId3" cstate="print"/>
          <a:srcRect/>
          <a:stretch>
            <a:fillRect/>
          </a:stretch>
        </p:blipFill>
        <p:spPr bwMode="auto">
          <a:xfrm>
            <a:off x="5461001" y="3365500"/>
            <a:ext cx="2919814" cy="1524000"/>
          </a:xfrm>
          <a:prstGeom prst="rect">
            <a:avLst/>
          </a:prstGeom>
          <a:noFill/>
          <a:ln w="9525">
            <a:noFill/>
            <a:miter lim="800000"/>
            <a:headEnd/>
            <a:tailEnd/>
          </a:ln>
        </p:spPr>
      </p:pic>
      <p:pic>
        <p:nvPicPr>
          <p:cNvPr id="25" name="Picture 6">
            <a:extLst>
              <a:ext uri="{FF2B5EF4-FFF2-40B4-BE49-F238E27FC236}">
                <a16:creationId xmlns:a16="http://schemas.microsoft.com/office/drawing/2014/main" id="{CD60F8C0-981E-403B-8E55-7F5E908C1F4F}"/>
              </a:ext>
            </a:extLst>
          </p:cNvPr>
          <p:cNvPicPr>
            <a:picLocks noChangeAspect="1" noChangeArrowheads="1"/>
          </p:cNvPicPr>
          <p:nvPr/>
        </p:nvPicPr>
        <p:blipFill>
          <a:blip r:embed="rId4" cstate="print"/>
          <a:srcRect/>
          <a:stretch>
            <a:fillRect/>
          </a:stretch>
        </p:blipFill>
        <p:spPr bwMode="auto">
          <a:xfrm>
            <a:off x="2550583" y="4691108"/>
            <a:ext cx="3259667" cy="977900"/>
          </a:xfrm>
          <a:prstGeom prst="rect">
            <a:avLst/>
          </a:prstGeom>
          <a:noFill/>
          <a:ln w="9525">
            <a:noFill/>
            <a:miter lim="800000"/>
            <a:headEnd/>
            <a:tailEnd/>
          </a:ln>
        </p:spPr>
      </p:pic>
      <p:sp>
        <p:nvSpPr>
          <p:cNvPr id="26" name="TextBox 25">
            <a:extLst>
              <a:ext uri="{FF2B5EF4-FFF2-40B4-BE49-F238E27FC236}">
                <a16:creationId xmlns:a16="http://schemas.microsoft.com/office/drawing/2014/main" id="{580B3721-0EAB-4FDC-AD81-48F3279537F6}"/>
              </a:ext>
            </a:extLst>
          </p:cNvPr>
          <p:cNvSpPr txBox="1"/>
          <p:nvPr/>
        </p:nvSpPr>
        <p:spPr>
          <a:xfrm>
            <a:off x="5619750" y="669342"/>
            <a:ext cx="7048500" cy="451342"/>
          </a:xfrm>
          <a:prstGeom prst="rect">
            <a:avLst/>
          </a:prstGeom>
          <a:noFill/>
        </p:spPr>
        <p:txBody>
          <a:bodyPr wrap="square" rtlCol="0">
            <a:spAutoFit/>
          </a:bodyPr>
          <a:lstStyle/>
          <a:p>
            <a:r>
              <a:rPr lang="en-US" sz="1333" dirty="0"/>
              <a:t>COHERENT LENGTHS - TWO WAVES                                 </a:t>
            </a:r>
            <a:r>
              <a:rPr lang="en-US" sz="1000" dirty="0"/>
              <a:t>http://www.csrri.iit.edu/~segre/phys570/10F/lecture_04.pdf</a:t>
            </a:r>
            <a:endParaRPr lang="en-US" sz="1333" dirty="0"/>
          </a:p>
        </p:txBody>
      </p:sp>
      <p:pic>
        <p:nvPicPr>
          <p:cNvPr id="27" name="Picture 2">
            <a:extLst>
              <a:ext uri="{FF2B5EF4-FFF2-40B4-BE49-F238E27FC236}">
                <a16:creationId xmlns:a16="http://schemas.microsoft.com/office/drawing/2014/main" id="{6A703D3A-3A72-4E83-A3D4-8A1771AA4694}"/>
              </a:ext>
            </a:extLst>
          </p:cNvPr>
          <p:cNvPicPr>
            <a:picLocks noChangeAspect="1" noChangeArrowheads="1"/>
          </p:cNvPicPr>
          <p:nvPr/>
        </p:nvPicPr>
        <p:blipFill>
          <a:blip r:embed="rId5" cstate="print"/>
          <a:srcRect/>
          <a:stretch>
            <a:fillRect/>
          </a:stretch>
        </p:blipFill>
        <p:spPr bwMode="auto">
          <a:xfrm>
            <a:off x="889001" y="2671564"/>
            <a:ext cx="5327314" cy="762000"/>
          </a:xfrm>
          <a:prstGeom prst="rect">
            <a:avLst/>
          </a:prstGeom>
          <a:noFill/>
          <a:ln w="9525">
            <a:noFill/>
            <a:miter lim="800000"/>
            <a:headEnd/>
            <a:tailEnd/>
          </a:ln>
        </p:spPr>
      </p:pic>
      <p:sp>
        <p:nvSpPr>
          <p:cNvPr id="28" name="Rectangle 27">
            <a:extLst>
              <a:ext uri="{FF2B5EF4-FFF2-40B4-BE49-F238E27FC236}">
                <a16:creationId xmlns:a16="http://schemas.microsoft.com/office/drawing/2014/main" id="{753FED5A-52FB-4B4F-9EAF-D2F13F95DC0A}"/>
              </a:ext>
            </a:extLst>
          </p:cNvPr>
          <p:cNvSpPr/>
          <p:nvPr/>
        </p:nvSpPr>
        <p:spPr>
          <a:xfrm>
            <a:off x="5334000" y="2951005"/>
            <a:ext cx="952500" cy="5545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9" name="Rectangle 28">
            <a:extLst>
              <a:ext uri="{FF2B5EF4-FFF2-40B4-BE49-F238E27FC236}">
                <a16:creationId xmlns:a16="http://schemas.microsoft.com/office/drawing/2014/main" id="{4497B984-7AF8-4DFB-9D1B-1C14983ED783}"/>
              </a:ext>
            </a:extLst>
          </p:cNvPr>
          <p:cNvSpPr/>
          <p:nvPr/>
        </p:nvSpPr>
        <p:spPr>
          <a:xfrm>
            <a:off x="3660332" y="5180541"/>
            <a:ext cx="9525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30" name="Rectangle 29">
            <a:extLst>
              <a:ext uri="{FF2B5EF4-FFF2-40B4-BE49-F238E27FC236}">
                <a16:creationId xmlns:a16="http://schemas.microsoft.com/office/drawing/2014/main" id="{842CE804-E645-4A7D-BF0D-59B413A6B2F0}"/>
              </a:ext>
            </a:extLst>
          </p:cNvPr>
          <p:cNvSpPr/>
          <p:nvPr/>
        </p:nvSpPr>
        <p:spPr>
          <a:xfrm>
            <a:off x="2476500" y="2540000"/>
            <a:ext cx="2413000" cy="317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31" name="Picture 1">
            <a:extLst>
              <a:ext uri="{FF2B5EF4-FFF2-40B4-BE49-F238E27FC236}">
                <a16:creationId xmlns:a16="http://schemas.microsoft.com/office/drawing/2014/main" id="{D19353D8-F1A5-4603-87B0-7FA8BF466788}"/>
              </a:ext>
            </a:extLst>
          </p:cNvPr>
          <p:cNvPicPr>
            <a:picLocks noChangeAspect="1" noChangeArrowheads="1"/>
          </p:cNvPicPr>
          <p:nvPr/>
        </p:nvPicPr>
        <p:blipFill>
          <a:blip r:embed="rId6" cstate="print"/>
          <a:srcRect/>
          <a:stretch>
            <a:fillRect/>
          </a:stretch>
        </p:blipFill>
        <p:spPr bwMode="auto">
          <a:xfrm>
            <a:off x="2680072" y="2209428"/>
            <a:ext cx="2540000" cy="712519"/>
          </a:xfrm>
          <a:prstGeom prst="rect">
            <a:avLst/>
          </a:prstGeom>
          <a:noFill/>
          <a:ln w="9525">
            <a:noFill/>
            <a:miter lim="800000"/>
            <a:headEnd/>
            <a:tailEnd/>
          </a:ln>
        </p:spPr>
      </p:pic>
    </p:spTree>
    <p:extLst>
      <p:ext uri="{BB962C8B-B14F-4D97-AF65-F5344CB8AC3E}">
        <p14:creationId xmlns:p14="http://schemas.microsoft.com/office/powerpoint/2010/main" val="376718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LONGITUDINAL COHERENCE for a typical synchrotron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12</a:t>
            </a:fld>
            <a:endParaRPr lang="en-US" noProof="0"/>
          </a:p>
        </p:txBody>
      </p:sp>
      <p:sp>
        <p:nvSpPr>
          <p:cNvPr id="7" name="Footer Placeholder 6"/>
          <p:cNvSpPr>
            <a:spLocks noGrp="1"/>
          </p:cNvSpPr>
          <p:nvPr>
            <p:ph type="ftr" sz="quarter" idx="16"/>
          </p:nvPr>
        </p:nvSpPr>
        <p:spPr/>
        <p:txBody>
          <a:bodyPr/>
          <a:lstStyle/>
          <a:p>
            <a:r>
              <a:rPr lang="en-US" noProof="0" smtClean="0"/>
              <a:t>OASYS-Coherence transport | HERCULES2023</a:t>
            </a:r>
            <a:endParaRPr lang="en-US" noProof="0" dirty="0"/>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7" name="Content Placeholder 2">
            <a:extLst>
              <a:ext uri="{FF2B5EF4-FFF2-40B4-BE49-F238E27FC236}">
                <a16:creationId xmlns:a16="http://schemas.microsoft.com/office/drawing/2014/main" id="{ED148D5C-F59A-4E0E-8857-9E6385384CBE}"/>
              </a:ext>
            </a:extLst>
          </p:cNvPr>
          <p:cNvSpPr>
            <a:spLocks noGrp="1"/>
          </p:cNvSpPr>
          <p:nvPr>
            <p:ph idx="1"/>
          </p:nvPr>
        </p:nvSpPr>
        <p:spPr>
          <a:xfrm>
            <a:off x="1219200" y="717800"/>
            <a:ext cx="6705600" cy="1219200"/>
          </a:xfrm>
          <a:noFill/>
        </p:spPr>
        <p:txBody>
          <a:bodyPr>
            <a:normAutofit fontScale="92500" lnSpcReduction="20000"/>
          </a:bodyPr>
          <a:lstStyle/>
          <a:p>
            <a:r>
              <a:rPr lang="en-US" sz="2400" dirty="0">
                <a:solidFill>
                  <a:srgbClr val="FF0000"/>
                </a:solidFill>
              </a:rPr>
              <a:t>the synchrotron beam </a:t>
            </a:r>
            <a:r>
              <a:rPr lang="en-US" sz="2400" b="1" i="1" dirty="0">
                <a:solidFill>
                  <a:srgbClr val="FF0000"/>
                </a:solidFill>
              </a:rPr>
              <a:t>is not </a:t>
            </a:r>
            <a:r>
              <a:rPr lang="en-US" sz="2400" dirty="0">
                <a:solidFill>
                  <a:srgbClr val="FF0000"/>
                </a:solidFill>
              </a:rPr>
              <a:t>formed by two single monochromatic plane waves</a:t>
            </a:r>
          </a:p>
          <a:p>
            <a:r>
              <a:rPr lang="en-US" sz="2400" dirty="0">
                <a:solidFill>
                  <a:srgbClr val="FF0000"/>
                </a:solidFill>
              </a:rPr>
              <a:t>But we give some </a:t>
            </a:r>
            <a:r>
              <a:rPr lang="en-US" sz="2400" b="1" i="1" u="sng" dirty="0">
                <a:solidFill>
                  <a:srgbClr val="FF0000"/>
                </a:solidFill>
              </a:rPr>
              <a:t>approximated</a:t>
            </a:r>
            <a:r>
              <a:rPr lang="en-US" sz="2400" dirty="0">
                <a:solidFill>
                  <a:srgbClr val="FF0000"/>
                </a:solidFill>
              </a:rPr>
              <a:t> values…</a:t>
            </a:r>
          </a:p>
          <a:p>
            <a:endParaRPr lang="en-GB" dirty="0"/>
          </a:p>
        </p:txBody>
      </p:sp>
      <p:sp>
        <p:nvSpPr>
          <p:cNvPr id="20" name="TextBox 19">
            <a:extLst>
              <a:ext uri="{FF2B5EF4-FFF2-40B4-BE49-F238E27FC236}">
                <a16:creationId xmlns:a16="http://schemas.microsoft.com/office/drawing/2014/main" id="{4675F57D-F7CD-43C6-864D-562236653608}"/>
              </a:ext>
            </a:extLst>
          </p:cNvPr>
          <p:cNvSpPr txBox="1"/>
          <p:nvPr/>
        </p:nvSpPr>
        <p:spPr>
          <a:xfrm>
            <a:off x="76200" y="1941110"/>
            <a:ext cx="9067800" cy="3219343"/>
          </a:xfrm>
          <a:prstGeom prst="rect">
            <a:avLst/>
          </a:prstGeom>
          <a:noFill/>
        </p:spPr>
        <p:txBody>
          <a:bodyPr wrap="square" rtlCol="0">
            <a:spAutoFit/>
          </a:bodyPr>
          <a:lstStyle/>
          <a:p>
            <a:endParaRPr lang="en-US" dirty="0"/>
          </a:p>
          <a:p>
            <a:r>
              <a:rPr lang="en-US" dirty="0"/>
              <a:t>Imagine that a typical </a:t>
            </a:r>
            <a:r>
              <a:rPr lang="en-US" dirty="0" err="1">
                <a:solidFill>
                  <a:srgbClr val="FF0000"/>
                </a:solidFill>
              </a:rPr>
              <a:t>monochromator</a:t>
            </a:r>
            <a:r>
              <a:rPr lang="en-US" dirty="0"/>
              <a:t>:</a:t>
            </a:r>
          </a:p>
          <a:p>
            <a:endParaRPr lang="en-US" dirty="0"/>
          </a:p>
          <a:p>
            <a:pPr lvl="1">
              <a:lnSpc>
                <a:spcPct val="90000"/>
              </a:lnSpc>
              <a:buFont typeface="Arial" pitchFamily="34" charset="0"/>
              <a:buChar char="•"/>
            </a:pPr>
            <a:r>
              <a:rPr lang="en-US" dirty="0"/>
              <a:t>Produces a typical of </a:t>
            </a:r>
            <a:r>
              <a:rPr lang="en-US" dirty="0">
                <a:solidFill>
                  <a:srgbClr val="FF0000"/>
                </a:solidFill>
              </a:rPr>
              <a:t>∆λ/λ = 10</a:t>
            </a:r>
            <a:r>
              <a:rPr lang="en-US" baseline="30000" dirty="0">
                <a:solidFill>
                  <a:srgbClr val="FF0000"/>
                </a:solidFill>
              </a:rPr>
              <a:t>−4</a:t>
            </a:r>
            <a:r>
              <a:rPr lang="en-US" dirty="0">
                <a:solidFill>
                  <a:srgbClr val="FF0000"/>
                </a:solidFill>
              </a:rPr>
              <a:t>  </a:t>
            </a:r>
            <a:r>
              <a:rPr lang="en-US" dirty="0"/>
              <a:t>(Si 111)  peak distribution (Gaussian)</a:t>
            </a:r>
          </a:p>
          <a:p>
            <a:pPr>
              <a:lnSpc>
                <a:spcPct val="90000"/>
              </a:lnSpc>
            </a:pPr>
            <a:endParaRPr lang="en-US" dirty="0"/>
          </a:p>
          <a:p>
            <a:pPr lvl="1">
              <a:lnSpc>
                <a:spcPct val="90000"/>
              </a:lnSpc>
              <a:buFont typeface="Arial" pitchFamily="34" charset="0"/>
              <a:buChar char="•"/>
            </a:pPr>
            <a:r>
              <a:rPr lang="en-US" dirty="0"/>
              <a:t>For main wavelength of </a:t>
            </a:r>
            <a:r>
              <a:rPr lang="en-US" dirty="0">
                <a:solidFill>
                  <a:srgbClr val="FF0000"/>
                </a:solidFill>
              </a:rPr>
              <a:t>λ = 1Å </a:t>
            </a:r>
            <a:r>
              <a:rPr lang="en-US" dirty="0"/>
              <a:t>we select </a:t>
            </a:r>
            <a:r>
              <a:rPr lang="en-US" dirty="0">
                <a:solidFill>
                  <a:srgbClr val="FF0000"/>
                </a:solidFill>
              </a:rPr>
              <a:t>two lines </a:t>
            </a:r>
            <a:r>
              <a:rPr lang="en-US" dirty="0"/>
              <a:t>thus separated its width ∆λ = 10</a:t>
            </a:r>
            <a:r>
              <a:rPr lang="en-US" baseline="30000" dirty="0"/>
              <a:t>−4</a:t>
            </a:r>
            <a:r>
              <a:rPr lang="en-US" dirty="0"/>
              <a:t> </a:t>
            </a:r>
            <a:r>
              <a:rPr lang="en-US" dirty="0" err="1"/>
              <a:t>Å</a:t>
            </a:r>
            <a:r>
              <a:rPr lang="en-US" dirty="0"/>
              <a:t/>
            </a:r>
            <a:br>
              <a:rPr lang="en-US" dirty="0"/>
            </a:br>
            <a:endParaRPr lang="en-US" dirty="0"/>
          </a:p>
          <a:p>
            <a:pPr lvl="1">
              <a:lnSpc>
                <a:spcPct val="90000"/>
              </a:lnSpc>
              <a:buFont typeface="Arial" pitchFamily="34" charset="0"/>
              <a:buChar char="•"/>
            </a:pPr>
            <a:r>
              <a:rPr lang="en-US" dirty="0"/>
              <a:t>The </a:t>
            </a:r>
            <a:r>
              <a:rPr lang="en-US" dirty="0" err="1">
                <a:solidFill>
                  <a:srgbClr val="FF0000"/>
                </a:solidFill>
              </a:rPr>
              <a:t>wavefronts</a:t>
            </a:r>
            <a:r>
              <a:rPr lang="en-US" dirty="0">
                <a:solidFill>
                  <a:srgbClr val="FF0000"/>
                </a:solidFill>
              </a:rPr>
              <a:t> </a:t>
            </a:r>
            <a:r>
              <a:rPr lang="en-US" dirty="0"/>
              <a:t>of these two monochromatic waves </a:t>
            </a:r>
            <a:r>
              <a:rPr lang="en-US" dirty="0">
                <a:solidFill>
                  <a:srgbClr val="FF0000"/>
                </a:solidFill>
              </a:rPr>
              <a:t>are plane and identical </a:t>
            </a:r>
            <a:endParaRPr lang="en-US" dirty="0"/>
          </a:p>
          <a:p>
            <a:endParaRPr lang="en-US" dirty="0">
              <a:solidFill>
                <a:srgbClr val="FF0000"/>
              </a:solidFill>
            </a:endParaRPr>
          </a:p>
          <a:p>
            <a:r>
              <a:rPr lang="en-US" sz="1600" dirty="0">
                <a:solidFill>
                  <a:srgbClr val="FF0000"/>
                </a:solidFill>
              </a:rPr>
              <a:t>STATIONARY: This correlation time is much smaller than “bunch time” ~ 15 10</a:t>
            </a:r>
            <a:r>
              <a:rPr lang="en-US" sz="1600" baseline="30000" dirty="0">
                <a:solidFill>
                  <a:srgbClr val="FF0000"/>
                </a:solidFill>
              </a:rPr>
              <a:t>-3</a:t>
            </a:r>
            <a:r>
              <a:rPr lang="en-US" sz="1600" dirty="0">
                <a:solidFill>
                  <a:srgbClr val="FF0000"/>
                </a:solidFill>
              </a:rPr>
              <a:t> / c ~10</a:t>
            </a:r>
            <a:r>
              <a:rPr lang="en-US" sz="1600" baseline="30000" dirty="0">
                <a:solidFill>
                  <a:srgbClr val="FF0000"/>
                </a:solidFill>
              </a:rPr>
              <a:t>-12</a:t>
            </a:r>
            <a:r>
              <a:rPr lang="en-US" sz="1600" dirty="0">
                <a:solidFill>
                  <a:srgbClr val="FF0000"/>
                </a:solidFill>
              </a:rPr>
              <a:t> s~ </a:t>
            </a:r>
            <a:r>
              <a:rPr lang="en-US" sz="1600" dirty="0" err="1">
                <a:solidFill>
                  <a:srgbClr val="FF0000"/>
                </a:solidFill>
              </a:rPr>
              <a:t>ps</a:t>
            </a:r>
            <a:endParaRPr lang="en-US" sz="1600" dirty="0">
              <a:solidFill>
                <a:srgbClr val="FF0000"/>
              </a:solidFill>
            </a:endParaRPr>
          </a:p>
          <a:p>
            <a:endParaRPr lang="en-US" dirty="0"/>
          </a:p>
        </p:txBody>
      </p:sp>
    </p:spTree>
    <p:extLst>
      <p:ext uri="{BB962C8B-B14F-4D97-AF65-F5344CB8AC3E}">
        <p14:creationId xmlns:p14="http://schemas.microsoft.com/office/powerpoint/2010/main" val="134076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LONGITUDINAL COHERENCE for a typical synchrotron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13</a:t>
            </a:fld>
            <a:endParaRPr lang="en-US" noProof="0"/>
          </a:p>
        </p:txBody>
      </p:sp>
      <p:sp>
        <p:nvSpPr>
          <p:cNvPr id="7" name="Footer Placeholder 6"/>
          <p:cNvSpPr>
            <a:spLocks noGrp="1"/>
          </p:cNvSpPr>
          <p:nvPr>
            <p:ph type="ftr" sz="quarter" idx="16"/>
          </p:nvPr>
        </p:nvSpPr>
        <p:spPr/>
        <p:txBody>
          <a:bodyPr/>
          <a:lstStyle/>
          <a:p>
            <a:r>
              <a:rPr lang="en-US" noProof="0" smtClean="0"/>
              <a:t>OASYS-Coherence transport | HERCULES2023</a:t>
            </a:r>
            <a:endParaRPr lang="en-US" noProof="0" dirty="0"/>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 name="TextBox 7">
            <a:extLst>
              <a:ext uri="{FF2B5EF4-FFF2-40B4-BE49-F238E27FC236}">
                <a16:creationId xmlns:a16="http://schemas.microsoft.com/office/drawing/2014/main" id="{D2D3ABDC-12E2-4C1C-93CC-6331EA38A4AA}"/>
              </a:ext>
            </a:extLst>
          </p:cNvPr>
          <p:cNvSpPr txBox="1"/>
          <p:nvPr/>
        </p:nvSpPr>
        <p:spPr>
          <a:xfrm>
            <a:off x="457200" y="670679"/>
            <a:ext cx="8229600" cy="1631216"/>
          </a:xfrm>
          <a:prstGeom prst="rect">
            <a:avLst/>
          </a:prstGeom>
          <a:noFill/>
        </p:spPr>
        <p:txBody>
          <a:bodyPr wrap="square" rtlCol="0">
            <a:spAutoFit/>
          </a:bodyPr>
          <a:lstStyle/>
          <a:p>
            <a:r>
              <a:rPr lang="en-US" sz="1600" dirty="0"/>
              <a:t>An experiment takes place typically at  </a:t>
            </a:r>
            <a:r>
              <a:rPr lang="en-US" sz="1600" dirty="0">
                <a:solidFill>
                  <a:srgbClr val="FF0000"/>
                </a:solidFill>
              </a:rPr>
              <a:t>R = 30 m </a:t>
            </a:r>
            <a:r>
              <a:rPr lang="en-US" sz="1600" dirty="0"/>
              <a:t>from the source</a:t>
            </a:r>
          </a:p>
          <a:p>
            <a:endParaRPr lang="en-US" sz="1600" dirty="0"/>
          </a:p>
          <a:p>
            <a:r>
              <a:rPr lang="en-US" sz="1600" dirty="0"/>
              <a:t>For the transversal coherence length we need some </a:t>
            </a:r>
            <a:r>
              <a:rPr lang="en-US" sz="1600" dirty="0">
                <a:solidFill>
                  <a:srgbClr val="FF0000"/>
                </a:solidFill>
              </a:rPr>
              <a:t>“source  size”</a:t>
            </a:r>
            <a:r>
              <a:rPr lang="en-US" sz="1600" dirty="0"/>
              <a:t>. We suppose two point sources separated  by D=</a:t>
            </a:r>
            <a:r>
              <a:rPr lang="en-US" sz="1600" dirty="0">
                <a:solidFill>
                  <a:srgbClr val="FF0000"/>
                </a:solidFill>
              </a:rPr>
              <a:t>FWHM</a:t>
            </a:r>
            <a:r>
              <a:rPr lang="en-US" sz="1600" dirty="0"/>
              <a:t> and R&gt;&gt;D in such a way that </a:t>
            </a:r>
            <a:r>
              <a:rPr lang="en-US" sz="1600" dirty="0" err="1"/>
              <a:t>wavefronts</a:t>
            </a:r>
            <a:r>
              <a:rPr lang="en-US" sz="1600" dirty="0"/>
              <a:t> from these two points are plane waves</a:t>
            </a:r>
            <a:r>
              <a:rPr lang="en-US" dirty="0"/>
              <a:t>					                              </a:t>
            </a:r>
          </a:p>
          <a:p>
            <a:r>
              <a:rPr lang="en-US" dirty="0">
                <a:solidFill>
                  <a:srgbClr val="0070C0"/>
                </a:solidFill>
              </a:rPr>
              <a:t>						L</a:t>
            </a:r>
            <a:r>
              <a:rPr lang="en-US" baseline="-25000" dirty="0">
                <a:solidFill>
                  <a:srgbClr val="0070C0"/>
                </a:solidFill>
              </a:rPr>
              <a:t>T</a:t>
            </a:r>
            <a:r>
              <a:rPr lang="en-US" dirty="0">
                <a:solidFill>
                  <a:srgbClr val="0070C0"/>
                </a:solidFill>
              </a:rPr>
              <a:t> =</a:t>
            </a:r>
            <a:r>
              <a:rPr lang="en-US" dirty="0">
                <a:solidFill>
                  <a:srgbClr val="0070C0"/>
                </a:solidFill>
                <a:latin typeface="Symbol" pitchFamily="18" charset="2"/>
              </a:rPr>
              <a:t>l</a:t>
            </a:r>
            <a:r>
              <a:rPr lang="en-US" dirty="0">
                <a:solidFill>
                  <a:srgbClr val="0070C0"/>
                </a:solidFill>
              </a:rPr>
              <a:t> R / (2D) </a:t>
            </a:r>
          </a:p>
        </p:txBody>
      </p:sp>
      <p:graphicFrame>
        <p:nvGraphicFramePr>
          <p:cNvPr id="9" name="Table 8">
            <a:extLst>
              <a:ext uri="{FF2B5EF4-FFF2-40B4-BE49-F238E27FC236}">
                <a16:creationId xmlns:a16="http://schemas.microsoft.com/office/drawing/2014/main" id="{B242A331-E58A-420F-84AA-A11038D2B939}"/>
              </a:ext>
            </a:extLst>
          </p:cNvPr>
          <p:cNvGraphicFramePr>
            <a:graphicFrameLocks noGrp="1"/>
          </p:cNvGraphicFramePr>
          <p:nvPr>
            <p:extLst>
              <p:ext uri="{D42A27DB-BD31-4B8C-83A1-F6EECF244321}">
                <p14:modId xmlns:p14="http://schemas.microsoft.com/office/powerpoint/2010/main" val="1435586913"/>
              </p:ext>
            </p:extLst>
          </p:nvPr>
        </p:nvGraphicFramePr>
        <p:xfrm>
          <a:off x="4299829" y="2569468"/>
          <a:ext cx="3886201" cy="1981202"/>
        </p:xfrm>
        <a:graphic>
          <a:graphicData uri="http://schemas.openxmlformats.org/drawingml/2006/table">
            <a:tbl>
              <a:tblPr/>
              <a:tblGrid>
                <a:gridCol w="942549">
                  <a:extLst>
                    <a:ext uri="{9D8B030D-6E8A-4147-A177-3AD203B41FA5}">
                      <a16:colId xmlns:a16="http://schemas.microsoft.com/office/drawing/2014/main" val="20000"/>
                    </a:ext>
                  </a:extLst>
                </a:gridCol>
                <a:gridCol w="942549">
                  <a:extLst>
                    <a:ext uri="{9D8B030D-6E8A-4147-A177-3AD203B41FA5}">
                      <a16:colId xmlns:a16="http://schemas.microsoft.com/office/drawing/2014/main" val="20001"/>
                    </a:ext>
                  </a:extLst>
                </a:gridCol>
                <a:gridCol w="942549">
                  <a:extLst>
                    <a:ext uri="{9D8B030D-6E8A-4147-A177-3AD203B41FA5}">
                      <a16:colId xmlns:a16="http://schemas.microsoft.com/office/drawing/2014/main" val="20002"/>
                    </a:ext>
                  </a:extLst>
                </a:gridCol>
                <a:gridCol w="1058554">
                  <a:extLst>
                    <a:ext uri="{9D8B030D-6E8A-4147-A177-3AD203B41FA5}">
                      <a16:colId xmlns:a16="http://schemas.microsoft.com/office/drawing/2014/main" val="20003"/>
                    </a:ext>
                  </a:extLst>
                </a:gridCol>
              </a:tblGrid>
              <a:tr h="483140">
                <a:tc>
                  <a:txBody>
                    <a:bodyPr/>
                    <a:lstStyle/>
                    <a:p>
                      <a:pPr algn="l" fontAlgn="b"/>
                      <a:endParaRPr lang="en-US" sz="12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sigma um</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FWHM um</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LT um</a:t>
                      </a:r>
                    </a:p>
                  </a:txBody>
                  <a:tcPr marL="12700" marR="12700" marT="12700" marB="0" anchor="b">
                    <a:lnL>
                      <a:noFill/>
                    </a:lnL>
                    <a:lnR>
                      <a:noFill/>
                    </a:lnR>
                    <a:lnT>
                      <a:noFill/>
                    </a:lnT>
                    <a:lnB>
                      <a:noFill/>
                    </a:lnB>
                  </a:tcPr>
                </a:tc>
                <a:extLst>
                  <a:ext uri="{0D108BD9-81ED-4DB2-BD59-A6C34878D82A}">
                    <a16:rowId xmlns:a16="http://schemas.microsoft.com/office/drawing/2014/main" val="10000"/>
                  </a:ext>
                </a:extLst>
              </a:tr>
              <a:tr h="249677">
                <a:tc>
                  <a:txBody>
                    <a:bodyPr/>
                    <a:lstStyle/>
                    <a:p>
                      <a:pPr algn="l" fontAlgn="b"/>
                      <a:r>
                        <a:rPr lang="en-US" sz="1200" b="0" i="0" u="none" strike="noStrike">
                          <a:solidFill>
                            <a:srgbClr val="000000"/>
                          </a:solidFill>
                          <a:effectLst/>
                          <a:latin typeface="Calibri"/>
                        </a:rPr>
                        <a:t>V Hbeta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3.5</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8.2</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182.4</a:t>
                      </a:r>
                    </a:p>
                  </a:txBody>
                  <a:tcPr marL="12700" marR="12700" marT="12700" marB="0" anchor="b">
                    <a:lnL>
                      <a:noFill/>
                    </a:lnL>
                    <a:lnR>
                      <a:noFill/>
                    </a:lnR>
                    <a:lnT>
                      <a:noFill/>
                    </a:lnT>
                    <a:lnB>
                      <a:noFill/>
                    </a:lnB>
                  </a:tcPr>
                </a:tc>
                <a:extLst>
                  <a:ext uri="{0D108BD9-81ED-4DB2-BD59-A6C34878D82A}">
                    <a16:rowId xmlns:a16="http://schemas.microsoft.com/office/drawing/2014/main" val="10001"/>
                  </a:ext>
                </a:extLst>
              </a:tr>
              <a:tr h="249677">
                <a:tc>
                  <a:txBody>
                    <a:bodyPr/>
                    <a:lstStyle/>
                    <a:p>
                      <a:pPr algn="l" fontAlgn="b"/>
                      <a:r>
                        <a:rPr lang="en-US" sz="1200" b="0" i="0" u="none" strike="noStrike">
                          <a:solidFill>
                            <a:srgbClr val="000000"/>
                          </a:solidFill>
                          <a:effectLst/>
                          <a:latin typeface="Calibri"/>
                        </a:rPr>
                        <a:t>V Lbeta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3.5</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8.2</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182.4</a:t>
                      </a: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r h="249677">
                <a:tc>
                  <a:txBody>
                    <a:bodyPr/>
                    <a:lstStyle/>
                    <a:p>
                      <a:pPr algn="l" fontAlgn="b"/>
                      <a:r>
                        <a:rPr lang="en-US" sz="1200" b="0" i="0" u="none" strike="noStrike">
                          <a:solidFill>
                            <a:srgbClr val="000000"/>
                          </a:solidFill>
                          <a:effectLst/>
                          <a:latin typeface="Calibri"/>
                        </a:rPr>
                        <a:t>V EBS</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3.4</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8.0</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187.7</a:t>
                      </a:r>
                    </a:p>
                  </a:txBody>
                  <a:tcPr marL="12700" marR="12700" marT="12700" marB="0" anchor="b">
                    <a:lnL>
                      <a:noFill/>
                    </a:lnL>
                    <a:lnR>
                      <a:noFill/>
                    </a:lnR>
                    <a:lnT>
                      <a:noFill/>
                    </a:lnT>
                    <a:lnB>
                      <a:noFill/>
                    </a:lnB>
                  </a:tcPr>
                </a:tc>
                <a:extLst>
                  <a:ext uri="{0D108BD9-81ED-4DB2-BD59-A6C34878D82A}">
                    <a16:rowId xmlns:a16="http://schemas.microsoft.com/office/drawing/2014/main" val="10003"/>
                  </a:ext>
                </a:extLst>
              </a:tr>
              <a:tr h="249677">
                <a:tc>
                  <a:txBody>
                    <a:bodyPr/>
                    <a:lstStyle/>
                    <a:p>
                      <a:pPr algn="l" fontAlgn="b"/>
                      <a:r>
                        <a:rPr lang="en-US" sz="1200" b="0" i="0" u="none" strike="noStrike">
                          <a:solidFill>
                            <a:srgbClr val="000000"/>
                          </a:solidFill>
                          <a:effectLst/>
                          <a:latin typeface="Calibri"/>
                        </a:rPr>
                        <a:t>H Hbeta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388</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911.8</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1.6</a:t>
                      </a:r>
                    </a:p>
                  </a:txBody>
                  <a:tcPr marL="12700" marR="12700" marT="12700" marB="0" anchor="b">
                    <a:lnL>
                      <a:noFill/>
                    </a:lnL>
                    <a:lnR>
                      <a:noFill/>
                    </a:lnR>
                    <a:lnT>
                      <a:noFill/>
                    </a:lnT>
                    <a:lnB>
                      <a:noFill/>
                    </a:lnB>
                  </a:tcPr>
                </a:tc>
                <a:extLst>
                  <a:ext uri="{0D108BD9-81ED-4DB2-BD59-A6C34878D82A}">
                    <a16:rowId xmlns:a16="http://schemas.microsoft.com/office/drawing/2014/main" val="10004"/>
                  </a:ext>
                </a:extLst>
              </a:tr>
              <a:tr h="249677">
                <a:tc>
                  <a:txBody>
                    <a:bodyPr/>
                    <a:lstStyle/>
                    <a:p>
                      <a:pPr algn="l" fontAlgn="b"/>
                      <a:r>
                        <a:rPr lang="en-US" sz="1200" b="0" i="0" u="none" strike="noStrike">
                          <a:solidFill>
                            <a:srgbClr val="000000"/>
                          </a:solidFill>
                          <a:effectLst/>
                          <a:latin typeface="Calibri"/>
                        </a:rPr>
                        <a:t>H Lbeta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37</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87.0</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17.3</a:t>
                      </a:r>
                    </a:p>
                  </a:txBody>
                  <a:tcPr marL="12700" marR="12700" marT="12700" marB="0" anchor="b">
                    <a:lnL>
                      <a:noFill/>
                    </a:lnL>
                    <a:lnR>
                      <a:noFill/>
                    </a:lnR>
                    <a:lnT>
                      <a:noFill/>
                    </a:lnT>
                    <a:lnB>
                      <a:noFill/>
                    </a:lnB>
                  </a:tcPr>
                </a:tc>
                <a:extLst>
                  <a:ext uri="{0D108BD9-81ED-4DB2-BD59-A6C34878D82A}">
                    <a16:rowId xmlns:a16="http://schemas.microsoft.com/office/drawing/2014/main" val="10005"/>
                  </a:ext>
                </a:extLst>
              </a:tr>
              <a:tr h="249677">
                <a:tc>
                  <a:txBody>
                    <a:bodyPr/>
                    <a:lstStyle/>
                    <a:p>
                      <a:pPr algn="l" fontAlgn="b"/>
                      <a:r>
                        <a:rPr lang="en-US" sz="1200" b="0" i="0" u="none" strike="noStrike">
                          <a:solidFill>
                            <a:srgbClr val="000000"/>
                          </a:solidFill>
                          <a:effectLst/>
                          <a:latin typeface="Calibri"/>
                        </a:rPr>
                        <a:t>H EBS</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27</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63.5</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23.6</a:t>
                      </a:r>
                    </a:p>
                  </a:txBody>
                  <a:tcPr marL="12700" marR="12700" marT="12700" marB="0" anchor="b">
                    <a:lnL>
                      <a:noFill/>
                    </a:lnL>
                    <a:lnR>
                      <a:noFill/>
                    </a:lnR>
                    <a:lnT>
                      <a:noFill/>
                    </a:lnT>
                    <a:lnB>
                      <a:noFill/>
                    </a:lnB>
                  </a:tcPr>
                </a:tc>
                <a:extLst>
                  <a:ext uri="{0D108BD9-81ED-4DB2-BD59-A6C34878D82A}">
                    <a16:rowId xmlns:a16="http://schemas.microsoft.com/office/drawing/2014/main" val="10006"/>
                  </a:ext>
                </a:extLst>
              </a:tr>
            </a:tbl>
          </a:graphicData>
        </a:graphic>
      </p:graphicFrame>
      <p:grpSp>
        <p:nvGrpSpPr>
          <p:cNvPr id="10" name="Group 9">
            <a:extLst>
              <a:ext uri="{FF2B5EF4-FFF2-40B4-BE49-F238E27FC236}">
                <a16:creationId xmlns:a16="http://schemas.microsoft.com/office/drawing/2014/main" id="{328AF120-006E-42CC-91F8-884D6B2B7947}"/>
              </a:ext>
            </a:extLst>
          </p:cNvPr>
          <p:cNvGrpSpPr/>
          <p:nvPr/>
        </p:nvGrpSpPr>
        <p:grpSpPr>
          <a:xfrm>
            <a:off x="1050138" y="1948189"/>
            <a:ext cx="2063750" cy="3588744"/>
            <a:chOff x="381000" y="2971800"/>
            <a:chExt cx="2063750" cy="3588744"/>
          </a:xfrm>
        </p:grpSpPr>
        <p:pic>
          <p:nvPicPr>
            <p:cNvPr id="11" name="Picture 10">
              <a:extLst>
                <a:ext uri="{FF2B5EF4-FFF2-40B4-BE49-F238E27FC236}">
                  <a16:creationId xmlns:a16="http://schemas.microsoft.com/office/drawing/2014/main" id="{11BC78C0-A9C1-4E6A-9D7C-B1281D3D2F12}"/>
                </a:ext>
              </a:extLst>
            </p:cNvPr>
            <p:cNvPicPr>
              <a:picLocks noChangeAspect="1"/>
            </p:cNvPicPr>
            <p:nvPr/>
          </p:nvPicPr>
          <p:blipFill>
            <a:blip r:embed="rId2" cstate="print"/>
            <a:stretch>
              <a:fillRect/>
            </a:stretch>
          </p:blipFill>
          <p:spPr>
            <a:xfrm>
              <a:off x="381000" y="4495800"/>
              <a:ext cx="2057400" cy="1096156"/>
            </a:xfrm>
            <a:prstGeom prst="rect">
              <a:avLst/>
            </a:prstGeom>
          </p:spPr>
        </p:pic>
        <p:pic>
          <p:nvPicPr>
            <p:cNvPr id="12" name="Picture 11">
              <a:extLst>
                <a:ext uri="{FF2B5EF4-FFF2-40B4-BE49-F238E27FC236}">
                  <a16:creationId xmlns:a16="http://schemas.microsoft.com/office/drawing/2014/main" id="{A90027D7-9DA1-4B66-A167-89B3475768E7}"/>
                </a:ext>
              </a:extLst>
            </p:cNvPr>
            <p:cNvPicPr>
              <a:picLocks noChangeAspect="1"/>
            </p:cNvPicPr>
            <p:nvPr/>
          </p:nvPicPr>
          <p:blipFill>
            <a:blip r:embed="rId3" cstate="print"/>
            <a:stretch>
              <a:fillRect/>
            </a:stretch>
          </p:blipFill>
          <p:spPr>
            <a:xfrm>
              <a:off x="381000" y="3429000"/>
              <a:ext cx="2063750" cy="1095051"/>
            </a:xfrm>
            <a:prstGeom prst="rect">
              <a:avLst/>
            </a:prstGeom>
          </p:spPr>
        </p:pic>
        <p:pic>
          <p:nvPicPr>
            <p:cNvPr id="13" name="Picture 12">
              <a:extLst>
                <a:ext uri="{FF2B5EF4-FFF2-40B4-BE49-F238E27FC236}">
                  <a16:creationId xmlns:a16="http://schemas.microsoft.com/office/drawing/2014/main" id="{99E49AE2-CDD0-4F60-8C01-C3233F90E81E}"/>
                </a:ext>
              </a:extLst>
            </p:cNvPr>
            <p:cNvPicPr>
              <a:picLocks noChangeAspect="1"/>
            </p:cNvPicPr>
            <p:nvPr/>
          </p:nvPicPr>
          <p:blipFill>
            <a:blip r:embed="rId4" cstate="print"/>
            <a:stretch>
              <a:fillRect/>
            </a:stretch>
          </p:blipFill>
          <p:spPr>
            <a:xfrm>
              <a:off x="381000" y="5486399"/>
              <a:ext cx="2057400" cy="1074145"/>
            </a:xfrm>
            <a:prstGeom prst="rect">
              <a:avLst/>
            </a:prstGeom>
          </p:spPr>
        </p:pic>
        <p:cxnSp>
          <p:nvCxnSpPr>
            <p:cNvPr id="14" name="Straight Arrow Connector 13">
              <a:extLst>
                <a:ext uri="{FF2B5EF4-FFF2-40B4-BE49-F238E27FC236}">
                  <a16:creationId xmlns:a16="http://schemas.microsoft.com/office/drawing/2014/main" id="{0AEB3FFC-E688-4A4E-B78E-7EF8363CB3A3}"/>
                </a:ext>
              </a:extLst>
            </p:cNvPr>
            <p:cNvCxnSpPr/>
            <p:nvPr/>
          </p:nvCxnSpPr>
          <p:spPr>
            <a:xfrm>
              <a:off x="914400" y="3276600"/>
              <a:ext cx="9144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587218A-0E8E-40CA-BC58-0334CE997AFE}"/>
                </a:ext>
              </a:extLst>
            </p:cNvPr>
            <p:cNvSpPr txBox="1"/>
            <p:nvPr/>
          </p:nvSpPr>
          <p:spPr>
            <a:xfrm>
              <a:off x="1066800" y="2971800"/>
              <a:ext cx="723275" cy="369332"/>
            </a:xfrm>
            <a:prstGeom prst="rect">
              <a:avLst/>
            </a:prstGeom>
            <a:noFill/>
          </p:spPr>
          <p:txBody>
            <a:bodyPr wrap="none" rtlCol="0">
              <a:spAutoFit/>
            </a:bodyPr>
            <a:lstStyle/>
            <a:p>
              <a:r>
                <a:rPr lang="en-US" dirty="0">
                  <a:solidFill>
                    <a:srgbClr val="0070C0"/>
                  </a:solidFill>
                </a:rPr>
                <a:t>1 mm</a:t>
              </a:r>
              <a:endParaRPr lang="en-GB" dirty="0">
                <a:solidFill>
                  <a:srgbClr val="0070C0"/>
                </a:solidFill>
              </a:endParaRPr>
            </a:p>
          </p:txBody>
        </p:sp>
        <p:sp>
          <p:nvSpPr>
            <p:cNvPr id="16" name="TextBox 15">
              <a:extLst>
                <a:ext uri="{FF2B5EF4-FFF2-40B4-BE49-F238E27FC236}">
                  <a16:creationId xmlns:a16="http://schemas.microsoft.com/office/drawing/2014/main" id="{26DC196B-7F85-47AE-92CD-F3D59402C76D}"/>
                </a:ext>
              </a:extLst>
            </p:cNvPr>
            <p:cNvSpPr txBox="1"/>
            <p:nvPr/>
          </p:nvSpPr>
          <p:spPr>
            <a:xfrm>
              <a:off x="1905000" y="3505200"/>
              <a:ext cx="455574" cy="369332"/>
            </a:xfrm>
            <a:prstGeom prst="rect">
              <a:avLst/>
            </a:prstGeom>
            <a:noFill/>
          </p:spPr>
          <p:txBody>
            <a:bodyPr wrap="none" rtlCol="0">
              <a:spAutoFit/>
            </a:bodyPr>
            <a:lstStyle/>
            <a:p>
              <a:r>
                <a:rPr lang="en-US" dirty="0" err="1">
                  <a:solidFill>
                    <a:srgbClr val="FFFFFF"/>
                  </a:solidFill>
                </a:rPr>
                <a:t>H</a:t>
              </a:r>
              <a:r>
                <a:rPr lang="en-US" dirty="0" err="1">
                  <a:solidFill>
                    <a:srgbClr val="FFFFFF"/>
                  </a:solidFill>
                  <a:latin typeface="Symbol" pitchFamily="18" charset="2"/>
                </a:rPr>
                <a:t>b</a:t>
              </a:r>
              <a:endParaRPr lang="en-GB" dirty="0">
                <a:solidFill>
                  <a:srgbClr val="FFFFFF"/>
                </a:solidFill>
                <a:latin typeface="Symbol" pitchFamily="18" charset="2"/>
              </a:endParaRPr>
            </a:p>
          </p:txBody>
        </p:sp>
        <p:sp>
          <p:nvSpPr>
            <p:cNvPr id="17" name="TextBox 16">
              <a:extLst>
                <a:ext uri="{FF2B5EF4-FFF2-40B4-BE49-F238E27FC236}">
                  <a16:creationId xmlns:a16="http://schemas.microsoft.com/office/drawing/2014/main" id="{97B34F08-F8B2-4A81-A3EB-287D4673560B}"/>
                </a:ext>
              </a:extLst>
            </p:cNvPr>
            <p:cNvSpPr txBox="1"/>
            <p:nvPr/>
          </p:nvSpPr>
          <p:spPr>
            <a:xfrm>
              <a:off x="1905000" y="4572000"/>
              <a:ext cx="409086" cy="369332"/>
            </a:xfrm>
            <a:prstGeom prst="rect">
              <a:avLst/>
            </a:prstGeom>
            <a:noFill/>
          </p:spPr>
          <p:txBody>
            <a:bodyPr wrap="none" rtlCol="0">
              <a:spAutoFit/>
            </a:bodyPr>
            <a:lstStyle/>
            <a:p>
              <a:r>
                <a:rPr lang="en-US" dirty="0">
                  <a:solidFill>
                    <a:srgbClr val="FFFFFF"/>
                  </a:solidFill>
                </a:rPr>
                <a:t>L</a:t>
              </a:r>
              <a:r>
                <a:rPr lang="en-US" dirty="0">
                  <a:solidFill>
                    <a:srgbClr val="FFFFFF"/>
                  </a:solidFill>
                  <a:latin typeface="Symbol" pitchFamily="18" charset="2"/>
                </a:rPr>
                <a:t>b</a:t>
              </a:r>
              <a:endParaRPr lang="en-GB" dirty="0">
                <a:solidFill>
                  <a:srgbClr val="FFFFFF"/>
                </a:solidFill>
                <a:latin typeface="Symbol" pitchFamily="18" charset="2"/>
              </a:endParaRPr>
            </a:p>
          </p:txBody>
        </p:sp>
        <p:sp>
          <p:nvSpPr>
            <p:cNvPr id="18" name="TextBox 17">
              <a:extLst>
                <a:ext uri="{FF2B5EF4-FFF2-40B4-BE49-F238E27FC236}">
                  <a16:creationId xmlns:a16="http://schemas.microsoft.com/office/drawing/2014/main" id="{CF839AEA-F86A-4599-A890-4504E139F38E}"/>
                </a:ext>
              </a:extLst>
            </p:cNvPr>
            <p:cNvSpPr txBox="1"/>
            <p:nvPr/>
          </p:nvSpPr>
          <p:spPr>
            <a:xfrm>
              <a:off x="1828800" y="5638800"/>
              <a:ext cx="527709" cy="369332"/>
            </a:xfrm>
            <a:prstGeom prst="rect">
              <a:avLst/>
            </a:prstGeom>
            <a:noFill/>
          </p:spPr>
          <p:txBody>
            <a:bodyPr wrap="none" rtlCol="0">
              <a:spAutoFit/>
            </a:bodyPr>
            <a:lstStyle/>
            <a:p>
              <a:r>
                <a:rPr lang="en-US" dirty="0">
                  <a:solidFill>
                    <a:srgbClr val="FFFFFF"/>
                  </a:solidFill>
                </a:rPr>
                <a:t>EBS</a:t>
              </a:r>
              <a:endParaRPr lang="en-GB" dirty="0">
                <a:solidFill>
                  <a:srgbClr val="FFFFFF"/>
                </a:solidFill>
                <a:latin typeface="Symbol" pitchFamily="18" charset="2"/>
              </a:endParaRPr>
            </a:p>
          </p:txBody>
        </p:sp>
      </p:grpSp>
    </p:spTree>
    <p:extLst>
      <p:ext uri="{BB962C8B-B14F-4D97-AF65-F5344CB8AC3E}">
        <p14:creationId xmlns:p14="http://schemas.microsoft.com/office/powerpoint/2010/main" val="508874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FRESNEL DIFFRACTION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14</a:t>
            </a:fld>
            <a:endParaRPr lang="en-US" noProof="0"/>
          </a:p>
        </p:txBody>
      </p:sp>
      <p:sp>
        <p:nvSpPr>
          <p:cNvPr id="7" name="Footer Placeholder 6"/>
          <p:cNvSpPr>
            <a:spLocks noGrp="1"/>
          </p:cNvSpPr>
          <p:nvPr>
            <p:ph type="ftr" sz="quarter" idx="16"/>
          </p:nvPr>
        </p:nvSpPr>
        <p:spPr/>
        <p:txBody>
          <a:bodyPr/>
          <a:lstStyle/>
          <a:p>
            <a:r>
              <a:rPr lang="en-US" noProof="0" smtClean="0"/>
              <a:t>OASYS-Coherence transport | HERCULES2023</a:t>
            </a:r>
            <a:endParaRPr lang="en-US" noProof="0" dirty="0"/>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8" name="Picture 2" descr="http://upload.wikimedia.org/wikipedia/commons/thumb/a/a2/Diffraction_geometry.svg/350px-Diffraction_geometry.svg.png">
            <a:extLst>
              <a:ext uri="{FF2B5EF4-FFF2-40B4-BE49-F238E27FC236}">
                <a16:creationId xmlns:a16="http://schemas.microsoft.com/office/drawing/2014/main" id="{2A29B348-6DFB-4FB5-AE20-44419375DE51}"/>
              </a:ext>
            </a:extLst>
          </p:cNvPr>
          <p:cNvPicPr>
            <a:picLocks noChangeAspect="1" noChangeArrowheads="1"/>
          </p:cNvPicPr>
          <p:nvPr/>
        </p:nvPicPr>
        <p:blipFill>
          <a:blip r:embed="rId2" cstate="print"/>
          <a:srcRect/>
          <a:stretch>
            <a:fillRect/>
          </a:stretch>
        </p:blipFill>
        <p:spPr bwMode="auto">
          <a:xfrm>
            <a:off x="685800" y="899312"/>
            <a:ext cx="3026472" cy="1980178"/>
          </a:xfrm>
          <a:prstGeom prst="rect">
            <a:avLst/>
          </a:prstGeom>
          <a:noFill/>
        </p:spPr>
      </p:pic>
      <p:pic>
        <p:nvPicPr>
          <p:cNvPr id="10" name="Picture 1">
            <a:extLst>
              <a:ext uri="{FF2B5EF4-FFF2-40B4-BE49-F238E27FC236}">
                <a16:creationId xmlns:a16="http://schemas.microsoft.com/office/drawing/2014/main" id="{E7F50CCC-BF69-4C7A-A92A-81406E2BC792}"/>
              </a:ext>
            </a:extLst>
          </p:cNvPr>
          <p:cNvPicPr>
            <a:picLocks noChangeAspect="1" noChangeArrowheads="1"/>
          </p:cNvPicPr>
          <p:nvPr/>
        </p:nvPicPr>
        <p:blipFill>
          <a:blip r:embed="rId3" cstate="print"/>
          <a:srcRect/>
          <a:stretch>
            <a:fillRect/>
          </a:stretch>
        </p:blipFill>
        <p:spPr bwMode="auto">
          <a:xfrm>
            <a:off x="3768090" y="827823"/>
            <a:ext cx="2460094" cy="870830"/>
          </a:xfrm>
          <a:prstGeom prst="rect">
            <a:avLst/>
          </a:prstGeom>
          <a:noFill/>
          <a:ln w="9525">
            <a:noFill/>
            <a:miter lim="800000"/>
            <a:headEnd/>
            <a:tailEnd/>
          </a:ln>
        </p:spPr>
      </p:pic>
      <p:pic>
        <p:nvPicPr>
          <p:cNvPr id="11" name="Picture 2">
            <a:extLst>
              <a:ext uri="{FF2B5EF4-FFF2-40B4-BE49-F238E27FC236}">
                <a16:creationId xmlns:a16="http://schemas.microsoft.com/office/drawing/2014/main" id="{FCCE4DE1-F1F3-426D-AED8-770C42B4694E}"/>
              </a:ext>
            </a:extLst>
          </p:cNvPr>
          <p:cNvPicPr>
            <a:picLocks noChangeAspect="1" noChangeArrowheads="1"/>
          </p:cNvPicPr>
          <p:nvPr/>
        </p:nvPicPr>
        <p:blipFill>
          <a:blip r:embed="rId4" cstate="print"/>
          <a:srcRect/>
          <a:stretch>
            <a:fillRect/>
          </a:stretch>
        </p:blipFill>
        <p:spPr bwMode="auto">
          <a:xfrm>
            <a:off x="3923928" y="1998923"/>
            <a:ext cx="2216325" cy="759883"/>
          </a:xfrm>
          <a:prstGeom prst="rect">
            <a:avLst/>
          </a:prstGeom>
          <a:noFill/>
          <a:ln w="9525">
            <a:noFill/>
            <a:miter lim="800000"/>
            <a:headEnd/>
            <a:tailEnd/>
          </a:ln>
        </p:spPr>
      </p:pic>
      <p:pic>
        <p:nvPicPr>
          <p:cNvPr id="12" name="Picture 3">
            <a:extLst>
              <a:ext uri="{FF2B5EF4-FFF2-40B4-BE49-F238E27FC236}">
                <a16:creationId xmlns:a16="http://schemas.microsoft.com/office/drawing/2014/main" id="{338C18A8-D40E-4DB2-99B6-D4ECE89464E8}"/>
              </a:ext>
            </a:extLst>
          </p:cNvPr>
          <p:cNvPicPr>
            <a:picLocks noChangeAspect="1" noChangeArrowheads="1"/>
          </p:cNvPicPr>
          <p:nvPr/>
        </p:nvPicPr>
        <p:blipFill>
          <a:blip r:embed="rId5" cstate="print"/>
          <a:srcRect/>
          <a:stretch>
            <a:fillRect/>
          </a:stretch>
        </p:blipFill>
        <p:spPr bwMode="auto">
          <a:xfrm>
            <a:off x="1322647" y="3146750"/>
            <a:ext cx="6529536" cy="759882"/>
          </a:xfrm>
          <a:prstGeom prst="rect">
            <a:avLst/>
          </a:prstGeom>
          <a:noFill/>
          <a:ln w="9525">
            <a:noFill/>
            <a:miter lim="800000"/>
            <a:headEnd/>
            <a:tailEnd/>
          </a:ln>
        </p:spPr>
      </p:pic>
      <p:pic>
        <p:nvPicPr>
          <p:cNvPr id="13" name="Picture 4">
            <a:extLst>
              <a:ext uri="{FF2B5EF4-FFF2-40B4-BE49-F238E27FC236}">
                <a16:creationId xmlns:a16="http://schemas.microsoft.com/office/drawing/2014/main" id="{B4E25A65-4ED2-4635-B746-67AF0989E44D}"/>
              </a:ext>
            </a:extLst>
          </p:cNvPr>
          <p:cNvPicPr>
            <a:picLocks noChangeAspect="1" noChangeArrowheads="1"/>
          </p:cNvPicPr>
          <p:nvPr/>
        </p:nvPicPr>
        <p:blipFill>
          <a:blip r:embed="rId6" cstate="print"/>
          <a:srcRect/>
          <a:stretch>
            <a:fillRect/>
          </a:stretch>
        </p:blipFill>
        <p:spPr bwMode="auto">
          <a:xfrm>
            <a:off x="970746" y="4275060"/>
            <a:ext cx="7202507" cy="1313940"/>
          </a:xfrm>
          <a:prstGeom prst="rect">
            <a:avLst/>
          </a:prstGeom>
          <a:noFill/>
          <a:ln w="9525">
            <a:noFill/>
            <a:miter lim="800000"/>
            <a:headEnd/>
            <a:tailEnd/>
          </a:ln>
        </p:spPr>
      </p:pic>
      <p:sp>
        <p:nvSpPr>
          <p:cNvPr id="14" name="TextBox 13">
            <a:extLst>
              <a:ext uri="{FF2B5EF4-FFF2-40B4-BE49-F238E27FC236}">
                <a16:creationId xmlns:a16="http://schemas.microsoft.com/office/drawing/2014/main" id="{D207E44B-EFC9-44D1-ACBB-512271C6BBEB}"/>
              </a:ext>
            </a:extLst>
          </p:cNvPr>
          <p:cNvSpPr txBox="1"/>
          <p:nvPr/>
        </p:nvSpPr>
        <p:spPr>
          <a:xfrm>
            <a:off x="152400" y="3962400"/>
            <a:ext cx="4663456" cy="307777"/>
          </a:xfrm>
          <a:prstGeom prst="rect">
            <a:avLst/>
          </a:prstGeom>
          <a:noFill/>
        </p:spPr>
        <p:txBody>
          <a:bodyPr wrap="none" rtlCol="0">
            <a:spAutoFit/>
          </a:bodyPr>
          <a:lstStyle/>
          <a:p>
            <a:r>
              <a:rPr lang="en-US" sz="1400" dirty="0"/>
              <a:t>Numeric calculation: convolution with a </a:t>
            </a:r>
            <a:r>
              <a:rPr lang="en-US" sz="1400" dirty="0">
                <a:solidFill>
                  <a:srgbClr val="3366FF"/>
                </a:solidFill>
              </a:rPr>
              <a:t>Gaussian kernel </a:t>
            </a:r>
          </a:p>
        </p:txBody>
      </p:sp>
      <p:sp>
        <p:nvSpPr>
          <p:cNvPr id="15" name="Rectangle 14">
            <a:extLst>
              <a:ext uri="{FF2B5EF4-FFF2-40B4-BE49-F238E27FC236}">
                <a16:creationId xmlns:a16="http://schemas.microsoft.com/office/drawing/2014/main" id="{95D13E5A-7A20-4C9B-B1C6-2AA356C5F0F3}"/>
              </a:ext>
            </a:extLst>
          </p:cNvPr>
          <p:cNvSpPr/>
          <p:nvPr/>
        </p:nvSpPr>
        <p:spPr>
          <a:xfrm>
            <a:off x="198001" y="4340558"/>
            <a:ext cx="1688283" cy="338554"/>
          </a:xfrm>
          <a:prstGeom prst="rect">
            <a:avLst/>
          </a:prstGeom>
        </p:spPr>
        <p:txBody>
          <a:bodyPr wrap="none">
            <a:spAutoFit/>
          </a:bodyPr>
          <a:lstStyle/>
          <a:p>
            <a:pPr lvl="0"/>
            <a:r>
              <a:rPr lang="en-US" sz="1600" dirty="0">
                <a:solidFill>
                  <a:prstClr val="black"/>
                </a:solidFill>
              </a:rPr>
              <a:t>CONVOLUTION</a:t>
            </a:r>
          </a:p>
        </p:txBody>
      </p:sp>
      <p:pic>
        <p:nvPicPr>
          <p:cNvPr id="16" name="Picture 1">
            <a:extLst>
              <a:ext uri="{FF2B5EF4-FFF2-40B4-BE49-F238E27FC236}">
                <a16:creationId xmlns:a16="http://schemas.microsoft.com/office/drawing/2014/main" id="{5689C95A-F385-4901-AC70-2270F918F369}"/>
              </a:ext>
            </a:extLst>
          </p:cNvPr>
          <p:cNvPicPr>
            <a:picLocks noChangeAspect="1" noChangeArrowheads="1"/>
          </p:cNvPicPr>
          <p:nvPr/>
        </p:nvPicPr>
        <p:blipFill>
          <a:blip r:embed="rId7" cstate="print"/>
          <a:srcRect/>
          <a:stretch>
            <a:fillRect/>
          </a:stretch>
        </p:blipFill>
        <p:spPr bwMode="auto">
          <a:xfrm>
            <a:off x="6371311" y="888118"/>
            <a:ext cx="2355295" cy="1890700"/>
          </a:xfrm>
          <a:prstGeom prst="rect">
            <a:avLst/>
          </a:prstGeom>
          <a:noFill/>
          <a:ln w="9525">
            <a:noFill/>
            <a:miter lim="800000"/>
            <a:headEnd/>
            <a:tailEnd/>
          </a:ln>
        </p:spPr>
      </p:pic>
      <p:sp>
        <p:nvSpPr>
          <p:cNvPr id="17" name="Rectangle 16">
            <a:extLst>
              <a:ext uri="{FF2B5EF4-FFF2-40B4-BE49-F238E27FC236}">
                <a16:creationId xmlns:a16="http://schemas.microsoft.com/office/drawing/2014/main" id="{9496954F-2902-43E6-83D5-E5540572C898}"/>
              </a:ext>
            </a:extLst>
          </p:cNvPr>
          <p:cNvSpPr/>
          <p:nvPr/>
        </p:nvSpPr>
        <p:spPr>
          <a:xfrm>
            <a:off x="4271392" y="3200401"/>
            <a:ext cx="2604864" cy="6613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658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2924" y="2039935"/>
            <a:ext cx="8622471" cy="3365473"/>
          </a:xfrm>
          <a:prstGeom prst="rect">
            <a:avLst/>
          </a:prstGeom>
          <a:noFill/>
          <a:ln>
            <a:noFill/>
          </a:ln>
        </p:spPr>
        <p:txBody>
          <a:bodyPr wrap="square" rtlCol="0">
            <a:spAutoFit/>
          </a:bodyPr>
          <a:lstStyle/>
          <a:p>
            <a:pPr algn="ctr"/>
            <a:r>
              <a:rPr lang="en-US" sz="2667" b="1" dirty="0">
                <a:solidFill>
                  <a:srgbClr val="002060"/>
                </a:solidFill>
              </a:rPr>
              <a:t>Modelling synchrotron radiation beamlines with</a:t>
            </a:r>
          </a:p>
          <a:p>
            <a:pPr algn="ctr"/>
            <a:r>
              <a:rPr lang="en-US" sz="2667" b="1" dirty="0">
                <a:solidFill>
                  <a:srgbClr val="002060"/>
                </a:solidFill>
              </a:rPr>
              <a:t>OASYS</a:t>
            </a:r>
          </a:p>
          <a:p>
            <a:pPr algn="ctr"/>
            <a:r>
              <a:rPr lang="en-US" sz="2667" b="1" dirty="0">
                <a:solidFill>
                  <a:srgbClr val="002060"/>
                </a:solidFill>
              </a:rPr>
              <a:t> </a:t>
            </a:r>
            <a:endParaRPr lang="en-US" sz="2000" b="1" dirty="0">
              <a:solidFill>
                <a:srgbClr val="002060"/>
              </a:solidFill>
            </a:endParaRPr>
          </a:p>
          <a:p>
            <a:pPr algn="ctr"/>
            <a:r>
              <a:rPr lang="en-US" sz="2000" b="1" dirty="0">
                <a:solidFill>
                  <a:srgbClr val="002060"/>
                </a:solidFill>
              </a:rPr>
              <a:t>Transport of coherence in a Beamline</a:t>
            </a:r>
          </a:p>
          <a:p>
            <a:pPr algn="ctr"/>
            <a:endParaRPr lang="en-US" sz="2000" b="1" dirty="0">
              <a:solidFill>
                <a:srgbClr val="002060"/>
              </a:solidFill>
            </a:endParaRPr>
          </a:p>
          <a:p>
            <a:pPr algn="ctr"/>
            <a:r>
              <a:rPr lang="en-US" sz="1667" dirty="0"/>
              <a:t>Manuel Sanchez del Rio</a:t>
            </a:r>
          </a:p>
          <a:p>
            <a:pPr algn="ctr"/>
            <a:r>
              <a:rPr lang="en-US" sz="1100" dirty="0"/>
              <a:t>srio@esrf.fr</a:t>
            </a:r>
          </a:p>
          <a:p>
            <a:pPr algn="ctr"/>
            <a:endParaRPr lang="en-US" sz="1667" dirty="0"/>
          </a:p>
          <a:p>
            <a:pPr algn="ctr"/>
            <a:r>
              <a:rPr lang="en-US" sz="1333" dirty="0"/>
              <a:t>Advanced Analysis &amp; Precision Unit, MEG/ISDD, ESRF</a:t>
            </a:r>
          </a:p>
          <a:p>
            <a:pPr algn="ctr"/>
            <a:endParaRPr lang="en-US" sz="1167" dirty="0"/>
          </a:p>
          <a:p>
            <a:pPr algn="ctr"/>
            <a:r>
              <a:rPr lang="en-US" sz="1167" dirty="0"/>
              <a:t>March </a:t>
            </a:r>
            <a:r>
              <a:rPr lang="en-US" sz="1167" dirty="0" smtClean="0"/>
              <a:t>27</a:t>
            </a:r>
            <a:r>
              <a:rPr lang="en-US" sz="1167" baseline="30000" dirty="0" smtClean="0"/>
              <a:t>th</a:t>
            </a:r>
            <a:r>
              <a:rPr lang="en-US" sz="1167" dirty="0" smtClean="0"/>
              <a:t> </a:t>
            </a:r>
            <a:r>
              <a:rPr lang="en-US" sz="1167" dirty="0"/>
              <a:t>&amp; </a:t>
            </a:r>
            <a:r>
              <a:rPr lang="en-US" sz="1167" dirty="0" smtClean="0"/>
              <a:t>30</a:t>
            </a:r>
            <a:r>
              <a:rPr lang="en-US" sz="1167" baseline="30000" dirty="0" smtClean="0"/>
              <a:t>th</a:t>
            </a:r>
            <a:r>
              <a:rPr lang="en-US" sz="1167" dirty="0" smtClean="0"/>
              <a:t> 2023</a:t>
            </a:r>
            <a:endParaRPr lang="en-US" sz="1167" dirty="0"/>
          </a:p>
          <a:p>
            <a:pPr algn="ctr"/>
            <a:endParaRPr lang="en-US" sz="1167" dirty="0"/>
          </a:p>
        </p:txBody>
      </p:sp>
      <p:sp>
        <p:nvSpPr>
          <p:cNvPr id="11" name="Title 1"/>
          <p:cNvSpPr>
            <a:spLocks noGrp="1"/>
          </p:cNvSpPr>
          <p:nvPr>
            <p:ph type="title"/>
          </p:nvPr>
        </p:nvSpPr>
        <p:spPr>
          <a:xfrm>
            <a:off x="1346079" y="86785"/>
            <a:ext cx="6864000" cy="414000"/>
          </a:xfrm>
          <a:solidFill>
            <a:schemeClr val="bg1"/>
          </a:solidFill>
          <a:ln>
            <a:solidFill>
              <a:schemeClr val="bg1"/>
            </a:solidFill>
          </a:ln>
        </p:spPr>
        <p:txBody>
          <a:bodyPr/>
          <a:lstStyle/>
          <a:p>
            <a:endParaRPr lang="en-GB" dirty="0"/>
          </a:p>
        </p:txBody>
      </p:sp>
      <p:sp>
        <p:nvSpPr>
          <p:cNvPr id="4" name="Marcador de número de diapositiva 3"/>
          <p:cNvSpPr>
            <a:spLocks noGrp="1"/>
          </p:cNvSpPr>
          <p:nvPr>
            <p:ph type="sldNum" sz="quarter" idx="15"/>
          </p:nvPr>
        </p:nvSpPr>
        <p:spPr/>
        <p:txBody>
          <a:bodyPr/>
          <a:lstStyle/>
          <a:p>
            <a:r>
              <a:rPr lang="fr-FR"/>
              <a:t>Page </a:t>
            </a:r>
            <a:fld id="{733122C9-A0B9-462F-8757-0847AD287B63}" type="slidenum">
              <a:rPr lang="fr-FR" smtClean="0"/>
              <a:pPr/>
              <a:t>2</a:t>
            </a:fld>
            <a:endParaRPr lang="fr-FR" dirty="0"/>
          </a:p>
        </p:txBody>
      </p:sp>
      <p:sp>
        <p:nvSpPr>
          <p:cNvPr id="2" name="Marcador de pie de página 1"/>
          <p:cNvSpPr>
            <a:spLocks noGrp="1"/>
          </p:cNvSpPr>
          <p:nvPr>
            <p:ph type="ftr" sz="quarter" idx="16"/>
          </p:nvPr>
        </p:nvSpPr>
        <p:spPr/>
        <p:txBody>
          <a:bodyPr/>
          <a:lstStyle/>
          <a:p>
            <a:r>
              <a:rPr lang="en-GB" sz="833" smtClean="0"/>
              <a:t>OASYS-Coherence transport | HERCULES2023</a:t>
            </a:r>
            <a:endParaRPr lang="fr-FR" sz="833" dirty="0"/>
          </a:p>
        </p:txBody>
      </p:sp>
      <p:pic>
        <p:nvPicPr>
          <p:cNvPr id="3" name="Picture 2"/>
          <p:cNvPicPr>
            <a:picLocks noChangeAspect="1"/>
          </p:cNvPicPr>
          <p:nvPr/>
        </p:nvPicPr>
        <p:blipFill>
          <a:blip r:embed="rId2"/>
          <a:stretch>
            <a:fillRect/>
          </a:stretch>
        </p:blipFill>
        <p:spPr>
          <a:xfrm>
            <a:off x="7020272" y="409228"/>
            <a:ext cx="1656184" cy="52997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6090" y="500785"/>
            <a:ext cx="2656137" cy="1593682"/>
          </a:xfrm>
          <a:prstGeom prst="rect">
            <a:avLst/>
          </a:prstGeom>
          <a:effectLst>
            <a:outerShdw blurRad="508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1F191F09-0D2A-4444-8EF8-E2C39072D562}"/>
              </a:ext>
            </a:extLst>
          </p:cNvPr>
          <p:cNvGrpSpPr/>
          <p:nvPr/>
        </p:nvGrpSpPr>
        <p:grpSpPr>
          <a:xfrm>
            <a:off x="6926088" y="3035932"/>
            <a:ext cx="1944216" cy="1589390"/>
            <a:chOff x="6926088" y="3035932"/>
            <a:chExt cx="1944216" cy="1589390"/>
          </a:xfrm>
        </p:grpSpPr>
        <p:sp>
          <p:nvSpPr>
            <p:cNvPr id="9" name="TextBox 8"/>
            <p:cNvSpPr txBox="1"/>
            <p:nvPr/>
          </p:nvSpPr>
          <p:spPr>
            <a:xfrm>
              <a:off x="6957182" y="4101961"/>
              <a:ext cx="1882028" cy="461665"/>
            </a:xfrm>
            <a:prstGeom prst="rect">
              <a:avLst/>
            </a:prstGeom>
            <a:noFill/>
            <a:ln>
              <a:noFill/>
            </a:ln>
          </p:spPr>
          <p:txBody>
            <a:bodyPr wrap="square" rtlCol="0">
              <a:spAutoFit/>
            </a:bodyPr>
            <a:lstStyle/>
            <a:p>
              <a:pPr algn="ctr"/>
              <a:r>
                <a:rPr lang="en-US" sz="2400" b="1" dirty="0">
                  <a:solidFill>
                    <a:srgbClr val="ADA8A8"/>
                  </a:solidFill>
                </a:rPr>
                <a:t>WOFRY</a:t>
              </a:r>
            </a:p>
          </p:txBody>
        </p:sp>
        <p:sp>
          <p:nvSpPr>
            <p:cNvPr id="10" name="Rounded Rectangle 9"/>
            <p:cNvSpPr/>
            <p:nvPr/>
          </p:nvSpPr>
          <p:spPr>
            <a:xfrm>
              <a:off x="6926088" y="4040266"/>
              <a:ext cx="1944216" cy="585056"/>
            </a:xfrm>
            <a:prstGeom prst="roundRect">
              <a:avLst>
                <a:gd name="adj" fmla="val 42974"/>
              </a:avLst>
            </a:prstGeom>
            <a:noFill/>
            <a:ln w="57150">
              <a:solidFill>
                <a:srgbClr val="AD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F74E414-B89F-4B0A-A87B-2D79DA20109B}"/>
                </a:ext>
              </a:extLst>
            </p:cNvPr>
            <p:cNvPicPr>
              <a:picLocks noChangeAspect="1"/>
            </p:cNvPicPr>
            <p:nvPr/>
          </p:nvPicPr>
          <p:blipFill>
            <a:blip r:embed="rId4"/>
            <a:stretch>
              <a:fillRect/>
            </a:stretch>
          </p:blipFill>
          <p:spPr>
            <a:xfrm>
              <a:off x="7012644" y="3035932"/>
              <a:ext cx="1775028" cy="809304"/>
            </a:xfrm>
            <a:prstGeom prst="rect">
              <a:avLst/>
            </a:prstGeom>
          </p:spPr>
        </p:pic>
      </p:grpSp>
    </p:spTree>
    <p:extLst>
      <p:ext uri="{BB962C8B-B14F-4D97-AF65-F5344CB8AC3E}">
        <p14:creationId xmlns:p14="http://schemas.microsoft.com/office/powerpoint/2010/main" val="54639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Transport of coherence in a Beamline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3</a:t>
            </a:fld>
            <a:endParaRPr lang="en-US" noProof="0"/>
          </a:p>
        </p:txBody>
      </p:sp>
      <p:sp>
        <p:nvSpPr>
          <p:cNvPr id="7" name="Footer Placeholder 6"/>
          <p:cNvSpPr>
            <a:spLocks noGrp="1"/>
          </p:cNvSpPr>
          <p:nvPr>
            <p:ph type="ftr" sz="quarter" idx="16"/>
          </p:nvPr>
        </p:nvSpPr>
        <p:spPr/>
        <p:txBody>
          <a:bodyPr/>
          <a:lstStyle/>
          <a:p>
            <a:r>
              <a:rPr lang="en-US" noProof="0" smtClean="0"/>
              <a:t>OASYS-Coherence transport | HERCULES2023</a:t>
            </a:r>
            <a:endParaRPr lang="en-US" noProof="0"/>
          </a:p>
        </p:txBody>
      </p:sp>
      <p:sp>
        <p:nvSpPr>
          <p:cNvPr id="9" name="TextBox 8"/>
          <p:cNvSpPr txBox="1"/>
          <p:nvPr/>
        </p:nvSpPr>
        <p:spPr>
          <a:xfrm>
            <a:off x="648701" y="1417340"/>
            <a:ext cx="6157192" cy="2862322"/>
          </a:xfrm>
          <a:prstGeom prst="rect">
            <a:avLst/>
          </a:prstGeom>
          <a:noFill/>
        </p:spPr>
        <p:txBody>
          <a:bodyPr wrap="square" rtlCol="0">
            <a:spAutoFit/>
          </a:bodyPr>
          <a:lstStyle/>
          <a:p>
            <a:r>
              <a:rPr lang="en-US" dirty="0">
                <a:solidFill>
                  <a:srgbClr val="002692"/>
                </a:solidFill>
              </a:rPr>
              <a:t>Outline:</a:t>
            </a:r>
          </a:p>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Introduction coherence in X-ray beams</a:t>
            </a:r>
          </a:p>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Simple cases of diffraction by slits</a:t>
            </a:r>
          </a:p>
          <a:p>
            <a:pPr marL="285750" indent="-285750">
              <a:buFont typeface="Wingdings" panose="05000000000000000000" pitchFamily="2" charset="2"/>
              <a:buChar char="§"/>
            </a:pPr>
            <a:r>
              <a:rPr lang="en-US" dirty="0">
                <a:solidFill>
                  <a:srgbClr val="002692"/>
                </a:solidFill>
              </a:rPr>
              <a:t>Partial coherence concepts</a:t>
            </a:r>
          </a:p>
          <a:p>
            <a:pPr marL="742950" lvl="1" indent="-285750">
              <a:buFont typeface="Wingdings" panose="05000000000000000000" pitchFamily="2" charset="2"/>
              <a:buChar char="§"/>
            </a:pPr>
            <a:r>
              <a:rPr lang="en-US" dirty="0">
                <a:solidFill>
                  <a:srgbClr val="002692"/>
                </a:solidFill>
              </a:rPr>
              <a:t>Coherence Fraction</a:t>
            </a:r>
          </a:p>
          <a:p>
            <a:pPr marL="742950" lvl="1" indent="-285750">
              <a:buFont typeface="Wingdings" panose="05000000000000000000" pitchFamily="2" charset="2"/>
              <a:buChar char="§"/>
            </a:pPr>
            <a:r>
              <a:rPr lang="en-US" dirty="0">
                <a:solidFill>
                  <a:srgbClr val="002692"/>
                </a:solidFill>
              </a:rPr>
              <a:t>Coherent Mode Decomposition</a:t>
            </a:r>
          </a:p>
          <a:p>
            <a:pPr marL="742950" lvl="1" indent="-285750">
              <a:buFont typeface="Wingdings" panose="05000000000000000000" pitchFamily="2" charset="2"/>
              <a:buChar char="§"/>
            </a:pPr>
            <a:r>
              <a:rPr lang="en-US" dirty="0">
                <a:solidFill>
                  <a:srgbClr val="002692"/>
                </a:solidFill>
              </a:rPr>
              <a:t>Example</a:t>
            </a:r>
          </a:p>
          <a:p>
            <a:pPr marL="285750" indent="-285750">
              <a:buFont typeface="Wingdings" panose="05000000000000000000" pitchFamily="2" charset="2"/>
              <a:buChar char="§"/>
            </a:pPr>
            <a:endParaRPr lang="en-US" dirty="0">
              <a:solidFill>
                <a:srgbClr val="002692"/>
              </a:solidFill>
            </a:endParaRPr>
          </a:p>
        </p:txBody>
      </p:sp>
      <p:grpSp>
        <p:nvGrpSpPr>
          <p:cNvPr id="12" name="Group 11">
            <a:extLst>
              <a:ext uri="{FF2B5EF4-FFF2-40B4-BE49-F238E27FC236}">
                <a16:creationId xmlns:a16="http://schemas.microsoft.com/office/drawing/2014/main" id="{1F191F09-0D2A-4444-8EF8-E2C39072D562}"/>
              </a:ext>
            </a:extLst>
          </p:cNvPr>
          <p:cNvGrpSpPr/>
          <p:nvPr/>
        </p:nvGrpSpPr>
        <p:grpSpPr>
          <a:xfrm>
            <a:off x="6800401" y="2296045"/>
            <a:ext cx="1944216" cy="1589390"/>
            <a:chOff x="6926088" y="3035932"/>
            <a:chExt cx="1944216" cy="1589390"/>
          </a:xfrm>
        </p:grpSpPr>
        <p:sp>
          <p:nvSpPr>
            <p:cNvPr id="13" name="TextBox 12"/>
            <p:cNvSpPr txBox="1"/>
            <p:nvPr/>
          </p:nvSpPr>
          <p:spPr>
            <a:xfrm>
              <a:off x="6957182" y="4101961"/>
              <a:ext cx="1882028" cy="461665"/>
            </a:xfrm>
            <a:prstGeom prst="rect">
              <a:avLst/>
            </a:prstGeom>
            <a:noFill/>
            <a:ln>
              <a:noFill/>
            </a:ln>
          </p:spPr>
          <p:txBody>
            <a:bodyPr wrap="square" rtlCol="0">
              <a:spAutoFit/>
            </a:bodyPr>
            <a:lstStyle/>
            <a:p>
              <a:pPr algn="ctr"/>
              <a:r>
                <a:rPr lang="en-US" sz="2400" b="1" dirty="0">
                  <a:solidFill>
                    <a:srgbClr val="ADA8A8"/>
                  </a:solidFill>
                </a:rPr>
                <a:t>WOFRY</a:t>
              </a:r>
            </a:p>
          </p:txBody>
        </p:sp>
        <p:sp>
          <p:nvSpPr>
            <p:cNvPr id="14" name="Rounded Rectangle 13"/>
            <p:cNvSpPr/>
            <p:nvPr/>
          </p:nvSpPr>
          <p:spPr>
            <a:xfrm>
              <a:off x="6926088" y="4040266"/>
              <a:ext cx="1944216" cy="585056"/>
            </a:xfrm>
            <a:prstGeom prst="roundRect">
              <a:avLst>
                <a:gd name="adj" fmla="val 42974"/>
              </a:avLst>
            </a:prstGeom>
            <a:noFill/>
            <a:ln w="57150">
              <a:solidFill>
                <a:srgbClr val="AD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EF74E414-B89F-4B0A-A87B-2D79DA20109B}"/>
                </a:ext>
              </a:extLst>
            </p:cNvPr>
            <p:cNvPicPr>
              <a:picLocks noChangeAspect="1"/>
            </p:cNvPicPr>
            <p:nvPr/>
          </p:nvPicPr>
          <p:blipFill>
            <a:blip r:embed="rId2"/>
            <a:stretch>
              <a:fillRect/>
            </a:stretch>
          </p:blipFill>
          <p:spPr>
            <a:xfrm>
              <a:off x="7012644" y="3035932"/>
              <a:ext cx="1775028" cy="809304"/>
            </a:xfrm>
            <a:prstGeom prst="rect">
              <a:avLst/>
            </a:prstGeom>
          </p:spPr>
        </p:pic>
      </p:grpSp>
    </p:spTree>
    <p:extLst>
      <p:ext uri="{BB962C8B-B14F-4D97-AF65-F5344CB8AC3E}">
        <p14:creationId xmlns:p14="http://schemas.microsoft.com/office/powerpoint/2010/main" val="108376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Coherence – Basic concepts</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4</a:t>
            </a:fld>
            <a:endParaRPr lang="en-US" noProof="0"/>
          </a:p>
        </p:txBody>
      </p:sp>
      <p:sp>
        <p:nvSpPr>
          <p:cNvPr id="7" name="Footer Placeholder 6"/>
          <p:cNvSpPr>
            <a:spLocks noGrp="1"/>
          </p:cNvSpPr>
          <p:nvPr>
            <p:ph type="ftr" sz="quarter" idx="16"/>
          </p:nvPr>
        </p:nvSpPr>
        <p:spPr/>
        <p:txBody>
          <a:bodyPr/>
          <a:lstStyle/>
          <a:p>
            <a:r>
              <a:rPr lang="en-US" noProof="0" smtClean="0"/>
              <a:t>OASYS-Coherence transport | HERCULES2023</a:t>
            </a:r>
            <a:endParaRPr lang="en-US" noProof="0"/>
          </a:p>
        </p:txBody>
      </p:sp>
      <p:sp>
        <p:nvSpPr>
          <p:cNvPr id="9" name="TextBox 8"/>
          <p:cNvSpPr txBox="1"/>
          <p:nvPr/>
        </p:nvSpPr>
        <p:spPr>
          <a:xfrm>
            <a:off x="755575" y="3526962"/>
            <a:ext cx="7920881" cy="2308324"/>
          </a:xfrm>
          <a:prstGeom prst="rect">
            <a:avLst/>
          </a:prstGeom>
          <a:noFill/>
        </p:spPr>
        <p:txBody>
          <a:bodyPr wrap="square" rtlCol="0">
            <a:spAutoFit/>
          </a:bodyPr>
          <a:lstStyle/>
          <a:p>
            <a:r>
              <a:rPr lang="en-US" dirty="0">
                <a:solidFill>
                  <a:srgbClr val="002692"/>
                </a:solidFill>
              </a:rPr>
              <a:t>Coherence: is the ability of a beam to be diffracted by objects (e.g. slits) producing a “diffraction pattern” </a:t>
            </a:r>
          </a:p>
          <a:p>
            <a:endParaRPr lang="en-US" dirty="0">
              <a:solidFill>
                <a:srgbClr val="002692"/>
              </a:solidFill>
            </a:endParaRPr>
          </a:p>
          <a:p>
            <a:r>
              <a:rPr lang="en-US" dirty="0">
                <a:solidFill>
                  <a:srgbClr val="002692"/>
                </a:solidFill>
              </a:rPr>
              <a:t>Diffraction pattern results from the interference of propagated electric fields</a:t>
            </a:r>
          </a:p>
          <a:p>
            <a:endParaRPr lang="en-US" dirty="0">
              <a:solidFill>
                <a:srgbClr val="002692"/>
              </a:solidFill>
            </a:endParaRPr>
          </a:p>
          <a:p>
            <a:r>
              <a:rPr lang="en-US" dirty="0">
                <a:solidFill>
                  <a:srgbClr val="002692"/>
                </a:solidFill>
              </a:rPr>
              <a:t> </a:t>
            </a:r>
          </a:p>
          <a:p>
            <a:endParaRPr lang="en-US" dirty="0">
              <a:solidFill>
                <a:srgbClr val="002692"/>
              </a:solidFill>
            </a:endParaRPr>
          </a:p>
          <a:p>
            <a:endParaRPr lang="en-US" dirty="0">
              <a:solidFill>
                <a:srgbClr val="002692"/>
              </a:solidFill>
            </a:endParaRPr>
          </a:p>
        </p:txBody>
      </p:sp>
      <p:sp>
        <p:nvSpPr>
          <p:cNvPr id="3" name="Rectangle 2">
            <a:extLst>
              <a:ext uri="{FF2B5EF4-FFF2-40B4-BE49-F238E27FC236}">
                <a16:creationId xmlns:a16="http://schemas.microsoft.com/office/drawing/2014/main" id="{3A3B8B7C-A75B-44CF-8B8F-460A280BD98A}"/>
              </a:ext>
            </a:extLst>
          </p:cNvPr>
          <p:cNvSpPr/>
          <p:nvPr/>
        </p:nvSpPr>
        <p:spPr>
          <a:xfrm>
            <a:off x="359376" y="1210244"/>
            <a:ext cx="2916139" cy="49155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89F7C49-E1E7-4E1A-A23B-B3AE95795518}"/>
              </a:ext>
            </a:extLst>
          </p:cNvPr>
          <p:cNvSpPr/>
          <p:nvPr/>
        </p:nvSpPr>
        <p:spPr>
          <a:xfrm>
            <a:off x="3203848" y="985292"/>
            <a:ext cx="144016" cy="9361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346D7A85-12B2-41B9-B3DD-DA76CCE398AE}"/>
              </a:ext>
            </a:extLst>
          </p:cNvPr>
          <p:cNvSpPr/>
          <p:nvPr/>
        </p:nvSpPr>
        <p:spPr>
          <a:xfrm>
            <a:off x="3203848" y="1380110"/>
            <a:ext cx="5256579" cy="1092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a:extLst>
              <a:ext uri="{FF2B5EF4-FFF2-40B4-BE49-F238E27FC236}">
                <a16:creationId xmlns:a16="http://schemas.microsoft.com/office/drawing/2014/main" id="{3D523B40-537F-47F8-8111-CFFFD599CAC5}"/>
              </a:ext>
            </a:extLst>
          </p:cNvPr>
          <p:cNvCxnSpPr/>
          <p:nvPr/>
        </p:nvCxnSpPr>
        <p:spPr>
          <a:xfrm>
            <a:off x="4770449" y="930673"/>
            <a:ext cx="0"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C40BBC-5351-4AB5-8630-B6F60936BC6B}"/>
              </a:ext>
            </a:extLst>
          </p:cNvPr>
          <p:cNvCxnSpPr/>
          <p:nvPr/>
        </p:nvCxnSpPr>
        <p:spPr>
          <a:xfrm>
            <a:off x="7452320" y="876054"/>
            <a:ext cx="0" cy="1008112"/>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046DA68-7076-4D94-BB01-2655EC690268}"/>
              </a:ext>
            </a:extLst>
          </p:cNvPr>
          <p:cNvPicPr>
            <a:picLocks noChangeAspect="1"/>
          </p:cNvPicPr>
          <p:nvPr/>
        </p:nvPicPr>
        <p:blipFill>
          <a:blip r:embed="rId2"/>
          <a:stretch>
            <a:fillRect/>
          </a:stretch>
        </p:blipFill>
        <p:spPr>
          <a:xfrm>
            <a:off x="1817445" y="1975334"/>
            <a:ext cx="1827831" cy="1406744"/>
          </a:xfrm>
          <a:prstGeom prst="rect">
            <a:avLst/>
          </a:prstGeom>
        </p:spPr>
      </p:pic>
      <p:pic>
        <p:nvPicPr>
          <p:cNvPr id="21" name="Picture 20">
            <a:extLst>
              <a:ext uri="{FF2B5EF4-FFF2-40B4-BE49-F238E27FC236}">
                <a16:creationId xmlns:a16="http://schemas.microsoft.com/office/drawing/2014/main" id="{AFAA2986-AEB3-4C56-82EA-ED2CD875DC63}"/>
              </a:ext>
            </a:extLst>
          </p:cNvPr>
          <p:cNvPicPr>
            <a:picLocks noChangeAspect="1"/>
          </p:cNvPicPr>
          <p:nvPr/>
        </p:nvPicPr>
        <p:blipFill>
          <a:blip r:embed="rId3"/>
          <a:stretch>
            <a:fillRect/>
          </a:stretch>
        </p:blipFill>
        <p:spPr>
          <a:xfrm>
            <a:off x="3713776" y="1979146"/>
            <a:ext cx="1960718" cy="1467293"/>
          </a:xfrm>
          <a:prstGeom prst="rect">
            <a:avLst/>
          </a:prstGeom>
        </p:spPr>
      </p:pic>
      <p:sp>
        <p:nvSpPr>
          <p:cNvPr id="22" name="TextBox 21">
            <a:extLst>
              <a:ext uri="{FF2B5EF4-FFF2-40B4-BE49-F238E27FC236}">
                <a16:creationId xmlns:a16="http://schemas.microsoft.com/office/drawing/2014/main" id="{92A99FC5-F713-4489-8D02-B0B250F8B228}"/>
              </a:ext>
            </a:extLst>
          </p:cNvPr>
          <p:cNvSpPr txBox="1"/>
          <p:nvPr/>
        </p:nvSpPr>
        <p:spPr>
          <a:xfrm>
            <a:off x="4695923" y="1659214"/>
            <a:ext cx="817007" cy="369332"/>
          </a:xfrm>
          <a:prstGeom prst="rect">
            <a:avLst/>
          </a:prstGeom>
          <a:noFill/>
        </p:spPr>
        <p:txBody>
          <a:bodyPr wrap="square" rtlCol="0">
            <a:spAutoFit/>
          </a:bodyPr>
          <a:lstStyle/>
          <a:p>
            <a:r>
              <a:rPr lang="en-US" dirty="0"/>
              <a:t>1 m</a:t>
            </a:r>
            <a:endParaRPr lang="en-GB" dirty="0"/>
          </a:p>
        </p:txBody>
      </p:sp>
      <p:pic>
        <p:nvPicPr>
          <p:cNvPr id="23" name="Picture 22">
            <a:extLst>
              <a:ext uri="{FF2B5EF4-FFF2-40B4-BE49-F238E27FC236}">
                <a16:creationId xmlns:a16="http://schemas.microsoft.com/office/drawing/2014/main" id="{2E1CD59E-C5B4-4DCB-BFDB-A87397B1B15A}"/>
              </a:ext>
            </a:extLst>
          </p:cNvPr>
          <p:cNvPicPr>
            <a:picLocks noChangeAspect="1"/>
          </p:cNvPicPr>
          <p:nvPr/>
        </p:nvPicPr>
        <p:blipFill>
          <a:blip r:embed="rId4"/>
          <a:stretch>
            <a:fillRect/>
          </a:stretch>
        </p:blipFill>
        <p:spPr>
          <a:xfrm>
            <a:off x="6308881" y="1945799"/>
            <a:ext cx="1999766" cy="1500640"/>
          </a:xfrm>
          <a:prstGeom prst="rect">
            <a:avLst/>
          </a:prstGeom>
        </p:spPr>
      </p:pic>
      <p:sp>
        <p:nvSpPr>
          <p:cNvPr id="24" name="TextBox 23">
            <a:extLst>
              <a:ext uri="{FF2B5EF4-FFF2-40B4-BE49-F238E27FC236}">
                <a16:creationId xmlns:a16="http://schemas.microsoft.com/office/drawing/2014/main" id="{8DB83919-3242-46F9-BBFD-B175C0B88790}"/>
              </a:ext>
            </a:extLst>
          </p:cNvPr>
          <p:cNvSpPr txBox="1"/>
          <p:nvPr/>
        </p:nvSpPr>
        <p:spPr>
          <a:xfrm>
            <a:off x="7507801" y="1664074"/>
            <a:ext cx="817007" cy="369332"/>
          </a:xfrm>
          <a:prstGeom prst="rect">
            <a:avLst/>
          </a:prstGeom>
          <a:noFill/>
        </p:spPr>
        <p:txBody>
          <a:bodyPr wrap="square" rtlCol="0">
            <a:spAutoFit/>
          </a:bodyPr>
          <a:lstStyle/>
          <a:p>
            <a:r>
              <a:rPr lang="en-US" dirty="0"/>
              <a:t>15 m</a:t>
            </a:r>
            <a:endParaRPr lang="en-GB" dirty="0"/>
          </a:p>
        </p:txBody>
      </p:sp>
      <p:pic>
        <p:nvPicPr>
          <p:cNvPr id="25" name="Picture 24">
            <a:extLst>
              <a:ext uri="{FF2B5EF4-FFF2-40B4-BE49-F238E27FC236}">
                <a16:creationId xmlns:a16="http://schemas.microsoft.com/office/drawing/2014/main" id="{976FE0BB-85E7-4433-8A25-773B548CF643}"/>
              </a:ext>
            </a:extLst>
          </p:cNvPr>
          <p:cNvPicPr>
            <a:picLocks noChangeAspect="1"/>
          </p:cNvPicPr>
          <p:nvPr/>
        </p:nvPicPr>
        <p:blipFill>
          <a:blip r:embed="rId2"/>
          <a:stretch>
            <a:fillRect/>
          </a:stretch>
        </p:blipFill>
        <p:spPr>
          <a:xfrm>
            <a:off x="4572000" y="663161"/>
            <a:ext cx="692496" cy="532962"/>
          </a:xfrm>
          <a:prstGeom prst="rect">
            <a:avLst/>
          </a:prstGeom>
        </p:spPr>
      </p:pic>
      <p:pic>
        <p:nvPicPr>
          <p:cNvPr id="26" name="Picture 25">
            <a:extLst>
              <a:ext uri="{FF2B5EF4-FFF2-40B4-BE49-F238E27FC236}">
                <a16:creationId xmlns:a16="http://schemas.microsoft.com/office/drawing/2014/main" id="{ADD59099-3BB7-42D8-9022-021142D8AC12}"/>
              </a:ext>
            </a:extLst>
          </p:cNvPr>
          <p:cNvPicPr>
            <a:picLocks noChangeAspect="1"/>
          </p:cNvPicPr>
          <p:nvPr/>
        </p:nvPicPr>
        <p:blipFill>
          <a:blip r:embed="rId2"/>
          <a:stretch>
            <a:fillRect/>
          </a:stretch>
        </p:blipFill>
        <p:spPr>
          <a:xfrm>
            <a:off x="7020272" y="663161"/>
            <a:ext cx="692496" cy="532962"/>
          </a:xfrm>
          <a:prstGeom prst="rect">
            <a:avLst/>
          </a:prstGeom>
        </p:spPr>
      </p:pic>
      <p:cxnSp>
        <p:nvCxnSpPr>
          <p:cNvPr id="28" name="Straight Arrow Connector 27">
            <a:extLst>
              <a:ext uri="{FF2B5EF4-FFF2-40B4-BE49-F238E27FC236}">
                <a16:creationId xmlns:a16="http://schemas.microsoft.com/office/drawing/2014/main" id="{7B0E89F2-39B8-4119-9004-85D049274914}"/>
              </a:ext>
            </a:extLst>
          </p:cNvPr>
          <p:cNvCxnSpPr/>
          <p:nvPr/>
        </p:nvCxnSpPr>
        <p:spPr>
          <a:xfrm>
            <a:off x="6444208" y="985292"/>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A6B7BAE-11D6-450C-B1BC-DE0FAB967F2C}"/>
              </a:ext>
            </a:extLst>
          </p:cNvPr>
          <p:cNvCxnSpPr>
            <a:cxnSpLocks/>
          </p:cNvCxnSpPr>
          <p:nvPr/>
        </p:nvCxnSpPr>
        <p:spPr>
          <a:xfrm flipH="1">
            <a:off x="5346266" y="985292"/>
            <a:ext cx="377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921AF41-A048-4267-B88C-412E1C0044C6}"/>
              </a:ext>
            </a:extLst>
          </p:cNvPr>
          <p:cNvSpPr txBox="1"/>
          <p:nvPr/>
        </p:nvSpPr>
        <p:spPr>
          <a:xfrm>
            <a:off x="5512930" y="643659"/>
            <a:ext cx="1351652" cy="369332"/>
          </a:xfrm>
          <a:prstGeom prst="rect">
            <a:avLst/>
          </a:prstGeom>
          <a:noFill/>
        </p:spPr>
        <p:txBody>
          <a:bodyPr wrap="none" rtlCol="0">
            <a:spAutoFit/>
          </a:bodyPr>
          <a:lstStyle/>
          <a:p>
            <a:r>
              <a:rPr lang="en-US" dirty="0"/>
              <a:t>Ray tracing</a:t>
            </a:r>
            <a:endParaRPr lang="en-GB" dirty="0"/>
          </a:p>
        </p:txBody>
      </p:sp>
      <p:cxnSp>
        <p:nvCxnSpPr>
          <p:cNvPr id="8" name="Straight Arrow Connector 7">
            <a:extLst>
              <a:ext uri="{FF2B5EF4-FFF2-40B4-BE49-F238E27FC236}">
                <a16:creationId xmlns:a16="http://schemas.microsoft.com/office/drawing/2014/main" id="{5BCD09E3-D160-4AF0-BCDE-243652EFBFC2}"/>
              </a:ext>
            </a:extLst>
          </p:cNvPr>
          <p:cNvCxnSpPr>
            <a:cxnSpLocks/>
          </p:cNvCxnSpPr>
          <p:nvPr/>
        </p:nvCxnSpPr>
        <p:spPr>
          <a:xfrm>
            <a:off x="35496" y="1273324"/>
            <a:ext cx="323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1FE4DD-7C14-4E98-9E7E-5AA97414588C}"/>
              </a:ext>
            </a:extLst>
          </p:cNvPr>
          <p:cNvCxnSpPr>
            <a:cxnSpLocks/>
          </p:cNvCxnSpPr>
          <p:nvPr/>
        </p:nvCxnSpPr>
        <p:spPr>
          <a:xfrm>
            <a:off x="28088" y="1659214"/>
            <a:ext cx="323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002DE93-9076-4284-9A38-0BB72CFEB9FC}"/>
              </a:ext>
            </a:extLst>
          </p:cNvPr>
          <p:cNvSpPr txBox="1"/>
          <p:nvPr/>
        </p:nvSpPr>
        <p:spPr>
          <a:xfrm>
            <a:off x="35496" y="2913824"/>
            <a:ext cx="803425" cy="261610"/>
          </a:xfrm>
          <a:prstGeom prst="rect">
            <a:avLst/>
          </a:prstGeom>
          <a:noFill/>
        </p:spPr>
        <p:txBody>
          <a:bodyPr wrap="none" rtlCol="0">
            <a:spAutoFit/>
          </a:bodyPr>
          <a:lstStyle/>
          <a:p>
            <a:r>
              <a:rPr lang="en-US" sz="1100" dirty="0"/>
              <a:t>MODEL 1</a:t>
            </a:r>
            <a:endParaRPr lang="en-GB" sz="1100" dirty="0"/>
          </a:p>
        </p:txBody>
      </p:sp>
    </p:spTree>
    <p:extLst>
      <p:ext uri="{BB962C8B-B14F-4D97-AF65-F5344CB8AC3E}">
        <p14:creationId xmlns:p14="http://schemas.microsoft.com/office/powerpoint/2010/main" val="387488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Coherence – Longitudinal and transversal</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5</a:t>
            </a:fld>
            <a:endParaRPr lang="en-US" noProof="0"/>
          </a:p>
        </p:txBody>
      </p:sp>
      <p:sp>
        <p:nvSpPr>
          <p:cNvPr id="7" name="Footer Placeholder 6"/>
          <p:cNvSpPr>
            <a:spLocks noGrp="1"/>
          </p:cNvSpPr>
          <p:nvPr>
            <p:ph type="ftr" sz="quarter" idx="16"/>
          </p:nvPr>
        </p:nvSpPr>
        <p:spPr/>
        <p:txBody>
          <a:bodyPr/>
          <a:lstStyle/>
          <a:p>
            <a:r>
              <a:rPr lang="en-US" noProof="0" smtClean="0"/>
              <a:t>OASYS-Coherence transport | HERCULES2023</a:t>
            </a:r>
            <a:endParaRPr lang="en-US" noProof="0" dirty="0"/>
          </a:p>
        </p:txBody>
      </p:sp>
      <p:sp>
        <p:nvSpPr>
          <p:cNvPr id="30" name="Rectangle 29">
            <a:extLst>
              <a:ext uri="{FF2B5EF4-FFF2-40B4-BE49-F238E27FC236}">
                <a16:creationId xmlns:a16="http://schemas.microsoft.com/office/drawing/2014/main" id="{842CE804-E645-4A7D-BF0D-59B413A6B2F0}"/>
              </a:ext>
            </a:extLst>
          </p:cNvPr>
          <p:cNvSpPr/>
          <p:nvPr/>
        </p:nvSpPr>
        <p:spPr>
          <a:xfrm>
            <a:off x="2476500" y="2540000"/>
            <a:ext cx="2413000" cy="317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8" name="Picture 3">
            <a:extLst>
              <a:ext uri="{FF2B5EF4-FFF2-40B4-BE49-F238E27FC236}">
                <a16:creationId xmlns:a16="http://schemas.microsoft.com/office/drawing/2014/main" id="{54B2F0D2-6BA5-4DDC-8A4F-D592CB127AC9}"/>
              </a:ext>
            </a:extLst>
          </p:cNvPr>
          <p:cNvPicPr>
            <a:picLocks noChangeAspect="1" noChangeArrowheads="1"/>
          </p:cNvPicPr>
          <p:nvPr/>
        </p:nvPicPr>
        <p:blipFill>
          <a:blip r:embed="rId2" cstate="print"/>
          <a:srcRect/>
          <a:stretch>
            <a:fillRect/>
          </a:stretch>
        </p:blipFill>
        <p:spPr bwMode="auto">
          <a:xfrm>
            <a:off x="5747981" y="1034593"/>
            <a:ext cx="2286000" cy="2081623"/>
          </a:xfrm>
          <a:prstGeom prst="rect">
            <a:avLst/>
          </a:prstGeom>
          <a:noFill/>
          <a:ln w="9525">
            <a:noFill/>
            <a:miter lim="800000"/>
            <a:headEnd/>
            <a:tailEnd/>
          </a:ln>
        </p:spPr>
      </p:pic>
      <p:sp>
        <p:nvSpPr>
          <p:cNvPr id="9" name="TextBox 8">
            <a:extLst>
              <a:ext uri="{FF2B5EF4-FFF2-40B4-BE49-F238E27FC236}">
                <a16:creationId xmlns:a16="http://schemas.microsoft.com/office/drawing/2014/main" id="{9B67AFB9-6C90-4626-817C-6FA8648D1B91}"/>
              </a:ext>
            </a:extLst>
          </p:cNvPr>
          <p:cNvSpPr txBox="1"/>
          <p:nvPr/>
        </p:nvSpPr>
        <p:spPr>
          <a:xfrm>
            <a:off x="611561" y="913284"/>
            <a:ext cx="4824536" cy="4524315"/>
          </a:xfrm>
          <a:prstGeom prst="rect">
            <a:avLst/>
          </a:prstGeom>
          <a:noFill/>
        </p:spPr>
        <p:txBody>
          <a:bodyPr wrap="square" rtlCol="0">
            <a:spAutoFit/>
          </a:bodyPr>
          <a:lstStyle/>
          <a:p>
            <a:endParaRPr lang="en-US" dirty="0">
              <a:solidFill>
                <a:srgbClr val="002692"/>
              </a:solidFill>
            </a:endParaRPr>
          </a:p>
          <a:p>
            <a:r>
              <a:rPr lang="en-US" dirty="0">
                <a:solidFill>
                  <a:srgbClr val="002692"/>
                </a:solidFill>
              </a:rPr>
              <a:t>Longitudinal or Temporal Coherence: depends on the monochromaticity of the source (describes the correlation or predictable relationship between waves observed at different moments in time) </a:t>
            </a:r>
          </a:p>
          <a:p>
            <a:endParaRPr lang="en-US" dirty="0">
              <a:solidFill>
                <a:srgbClr val="002692"/>
              </a:solidFill>
            </a:endParaRPr>
          </a:p>
          <a:p>
            <a:endParaRPr lang="en-US" dirty="0">
              <a:solidFill>
                <a:srgbClr val="002692"/>
              </a:solidFill>
            </a:endParaRPr>
          </a:p>
          <a:p>
            <a:endParaRPr lang="en-US" dirty="0">
              <a:solidFill>
                <a:srgbClr val="002692"/>
              </a:solidFill>
            </a:endParaRPr>
          </a:p>
          <a:p>
            <a:r>
              <a:rPr lang="en-US" dirty="0">
                <a:solidFill>
                  <a:srgbClr val="002692"/>
                </a:solidFill>
              </a:rPr>
              <a:t>Transversal Coherence: Depends on the source geometry (correlation between waves at different points in space)</a:t>
            </a:r>
          </a:p>
          <a:p>
            <a:endParaRPr lang="en-US" dirty="0">
              <a:solidFill>
                <a:srgbClr val="002692"/>
              </a:solidFill>
            </a:endParaRPr>
          </a:p>
          <a:p>
            <a:r>
              <a:rPr lang="en-US" dirty="0">
                <a:solidFill>
                  <a:srgbClr val="002692"/>
                </a:solidFill>
              </a:rPr>
              <a:t> </a:t>
            </a:r>
          </a:p>
          <a:p>
            <a:endParaRPr lang="en-US" dirty="0">
              <a:solidFill>
                <a:srgbClr val="002692"/>
              </a:solidFill>
            </a:endParaRPr>
          </a:p>
          <a:p>
            <a:endParaRPr lang="en-US" dirty="0">
              <a:solidFill>
                <a:srgbClr val="002692"/>
              </a:solidFill>
            </a:endParaRPr>
          </a:p>
        </p:txBody>
      </p:sp>
      <p:grpSp>
        <p:nvGrpSpPr>
          <p:cNvPr id="4" name="Group 3">
            <a:extLst>
              <a:ext uri="{FF2B5EF4-FFF2-40B4-BE49-F238E27FC236}">
                <a16:creationId xmlns:a16="http://schemas.microsoft.com/office/drawing/2014/main" id="{3EB57A7E-995B-45DC-9E17-083EB0F85C7B}"/>
              </a:ext>
            </a:extLst>
          </p:cNvPr>
          <p:cNvGrpSpPr/>
          <p:nvPr/>
        </p:nvGrpSpPr>
        <p:grpSpPr>
          <a:xfrm>
            <a:off x="5436096" y="3374756"/>
            <a:ext cx="2919814" cy="1524000"/>
            <a:chOff x="4211960" y="1034676"/>
            <a:chExt cx="2919814" cy="1524000"/>
          </a:xfrm>
        </p:grpSpPr>
        <p:pic>
          <p:nvPicPr>
            <p:cNvPr id="10" name="Picture 5">
              <a:extLst>
                <a:ext uri="{FF2B5EF4-FFF2-40B4-BE49-F238E27FC236}">
                  <a16:creationId xmlns:a16="http://schemas.microsoft.com/office/drawing/2014/main" id="{7EFBDC0E-B8C8-4817-8D26-8FB22D9034E1}"/>
                </a:ext>
              </a:extLst>
            </p:cNvPr>
            <p:cNvPicPr>
              <a:picLocks noChangeAspect="1" noChangeArrowheads="1"/>
            </p:cNvPicPr>
            <p:nvPr/>
          </p:nvPicPr>
          <p:blipFill>
            <a:blip r:embed="rId3" cstate="print"/>
            <a:srcRect/>
            <a:stretch>
              <a:fillRect/>
            </a:stretch>
          </p:blipFill>
          <p:spPr bwMode="auto">
            <a:xfrm>
              <a:off x="4211960" y="1034676"/>
              <a:ext cx="2919814" cy="1524000"/>
            </a:xfrm>
            <a:prstGeom prst="rect">
              <a:avLst/>
            </a:prstGeom>
            <a:noFill/>
            <a:ln w="9525">
              <a:noFill/>
              <a:miter lim="800000"/>
              <a:headEnd/>
              <a:tailEnd/>
            </a:ln>
          </p:spPr>
        </p:pic>
        <p:sp>
          <p:nvSpPr>
            <p:cNvPr id="3" name="Oval 2">
              <a:extLst>
                <a:ext uri="{FF2B5EF4-FFF2-40B4-BE49-F238E27FC236}">
                  <a16:creationId xmlns:a16="http://schemas.microsoft.com/office/drawing/2014/main" id="{395AD430-F4D3-4B1E-BC40-D1CDAD61264E}"/>
                </a:ext>
              </a:extLst>
            </p:cNvPr>
            <p:cNvSpPr/>
            <p:nvPr/>
          </p:nvSpPr>
          <p:spPr>
            <a:xfrm>
              <a:off x="4536625" y="1504643"/>
              <a:ext cx="216024" cy="2351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88B6E1CF-38F7-4349-A761-1CDCE7EFB73E}"/>
                </a:ext>
              </a:extLst>
            </p:cNvPr>
            <p:cNvSpPr/>
            <p:nvPr/>
          </p:nvSpPr>
          <p:spPr>
            <a:xfrm>
              <a:off x="4523845" y="2169224"/>
              <a:ext cx="216024" cy="2351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 name="TextBox 8">
            <a:extLst>
              <a:ext uri="{FF2B5EF4-FFF2-40B4-BE49-F238E27FC236}">
                <a16:creationId xmlns:a16="http://schemas.microsoft.com/office/drawing/2014/main" id="{B14B2495-2396-4264-BA4D-14F93AE0FDB9}"/>
              </a:ext>
            </a:extLst>
          </p:cNvPr>
          <p:cNvSpPr txBox="1"/>
          <p:nvPr/>
        </p:nvSpPr>
        <p:spPr>
          <a:xfrm>
            <a:off x="323528" y="662702"/>
            <a:ext cx="8305800" cy="400110"/>
          </a:xfrm>
          <a:prstGeom prst="rect">
            <a:avLst/>
          </a:prstGeom>
          <a:noFill/>
        </p:spPr>
        <p:txBody>
          <a:bodyPr wrap="square" rtlCol="0">
            <a:spAutoFit/>
          </a:bodyPr>
          <a:lstStyle/>
          <a:p>
            <a:pPr>
              <a:buFont typeface="Arial" pitchFamily="34" charset="0"/>
              <a:buChar char="•"/>
            </a:pPr>
            <a:r>
              <a:rPr lang="fr-FR" sz="2000" b="1" dirty="0" err="1">
                <a:solidFill>
                  <a:srgbClr val="FF0000"/>
                </a:solidFill>
              </a:rPr>
              <a:t>We</a:t>
            </a:r>
            <a:r>
              <a:rPr lang="fr-FR" sz="2000" b="1" dirty="0">
                <a:solidFill>
                  <a:srgbClr val="FF0000"/>
                </a:solidFill>
              </a:rPr>
              <a:t> </a:t>
            </a:r>
            <a:r>
              <a:rPr lang="fr-FR" sz="2000" b="1" dirty="0" err="1">
                <a:solidFill>
                  <a:srgbClr val="FF0000"/>
                </a:solidFill>
              </a:rPr>
              <a:t>need</a:t>
            </a:r>
            <a:r>
              <a:rPr lang="fr-FR" sz="2000" b="1" dirty="0">
                <a:solidFill>
                  <a:srgbClr val="FF0000"/>
                </a:solidFill>
              </a:rPr>
              <a:t> </a:t>
            </a:r>
            <a:r>
              <a:rPr lang="fr-FR" sz="2000" b="1" dirty="0" err="1">
                <a:solidFill>
                  <a:srgbClr val="FF0000"/>
                </a:solidFill>
              </a:rPr>
              <a:t>at</a:t>
            </a:r>
            <a:r>
              <a:rPr lang="fr-FR" sz="2000" b="1" dirty="0">
                <a:solidFill>
                  <a:srgbClr val="FF0000"/>
                </a:solidFill>
              </a:rPr>
              <a:t> least </a:t>
            </a:r>
            <a:r>
              <a:rPr lang="en-US" sz="2000" b="1" dirty="0">
                <a:solidFill>
                  <a:srgbClr val="FF0000"/>
                </a:solidFill>
              </a:rPr>
              <a:t> TWO waves for defining coherence parameters</a:t>
            </a:r>
          </a:p>
        </p:txBody>
      </p:sp>
    </p:spTree>
    <p:extLst>
      <p:ext uri="{BB962C8B-B14F-4D97-AF65-F5344CB8AC3E}">
        <p14:creationId xmlns:p14="http://schemas.microsoft.com/office/powerpoint/2010/main" val="81559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C74C3436-5F15-4F16-B201-07D9ED808BD1}"/>
              </a:ext>
            </a:extLst>
          </p:cNvPr>
          <p:cNvSpPr/>
          <p:nvPr/>
        </p:nvSpPr>
        <p:spPr>
          <a:xfrm>
            <a:off x="1524000" y="1968500"/>
            <a:ext cx="2730500" cy="9525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53" name="Rectangle 52">
            <a:extLst>
              <a:ext uri="{FF2B5EF4-FFF2-40B4-BE49-F238E27FC236}">
                <a16:creationId xmlns:a16="http://schemas.microsoft.com/office/drawing/2014/main" id="{EC12D542-85BF-44D0-A530-9ADFEA041979}"/>
              </a:ext>
            </a:extLst>
          </p:cNvPr>
          <p:cNvSpPr/>
          <p:nvPr/>
        </p:nvSpPr>
        <p:spPr>
          <a:xfrm>
            <a:off x="1524000" y="41275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 name="Title 1"/>
          <p:cNvSpPr>
            <a:spLocks noGrp="1"/>
          </p:cNvSpPr>
          <p:nvPr>
            <p:ph type="title"/>
          </p:nvPr>
        </p:nvSpPr>
        <p:spPr/>
        <p:txBody>
          <a:bodyPr/>
          <a:lstStyle/>
          <a:p>
            <a:r>
              <a:rPr lang="en-US" sz="2400" cap="none" dirty="0"/>
              <a:t>Diffraction by slits (fully coherence)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6</a:t>
            </a:fld>
            <a:endParaRPr lang="en-US" noProof="0"/>
          </a:p>
        </p:txBody>
      </p:sp>
      <p:sp>
        <p:nvSpPr>
          <p:cNvPr id="7" name="Footer Placeholder 6"/>
          <p:cNvSpPr>
            <a:spLocks noGrp="1"/>
          </p:cNvSpPr>
          <p:nvPr>
            <p:ph type="ftr" sz="quarter" idx="16"/>
          </p:nvPr>
        </p:nvSpPr>
        <p:spPr/>
        <p:txBody>
          <a:bodyPr/>
          <a:lstStyle/>
          <a:p>
            <a:r>
              <a:rPr lang="en-US" noProof="0" smtClean="0"/>
              <a:t>OASYS-Coherence transport | HERCULES2023</a:t>
            </a:r>
            <a:endParaRPr lang="en-US" noProof="0" dirty="0"/>
          </a:p>
        </p:txBody>
      </p:sp>
      <p:pic>
        <p:nvPicPr>
          <p:cNvPr id="15" name="Picture 14">
            <a:extLst>
              <a:ext uri="{FF2B5EF4-FFF2-40B4-BE49-F238E27FC236}">
                <a16:creationId xmlns:a16="http://schemas.microsoft.com/office/drawing/2014/main" id="{072C61C3-7FAE-48CA-A23A-E87E047BD187}"/>
              </a:ext>
            </a:extLst>
          </p:cNvPr>
          <p:cNvPicPr>
            <a:picLocks noChangeAspect="1"/>
          </p:cNvPicPr>
          <p:nvPr/>
        </p:nvPicPr>
        <p:blipFill>
          <a:blip r:embed="rId2" cstate="print"/>
          <a:stretch>
            <a:fillRect/>
          </a:stretch>
        </p:blipFill>
        <p:spPr>
          <a:xfrm>
            <a:off x="3466239" y="889000"/>
            <a:ext cx="780324" cy="1079500"/>
          </a:xfrm>
          <a:prstGeom prst="rect">
            <a:avLst/>
          </a:prstGeom>
        </p:spPr>
      </p:pic>
      <p:sp>
        <p:nvSpPr>
          <p:cNvPr id="18" name="TextBox 17">
            <a:extLst>
              <a:ext uri="{FF2B5EF4-FFF2-40B4-BE49-F238E27FC236}">
                <a16:creationId xmlns:a16="http://schemas.microsoft.com/office/drawing/2014/main" id="{DE04F167-F42B-414C-9FD4-00834BCF6DD4}"/>
              </a:ext>
            </a:extLst>
          </p:cNvPr>
          <p:cNvSpPr txBox="1"/>
          <p:nvPr/>
        </p:nvSpPr>
        <p:spPr>
          <a:xfrm>
            <a:off x="1587500" y="571501"/>
            <a:ext cx="4127500" cy="323165"/>
          </a:xfrm>
          <a:prstGeom prst="rect">
            <a:avLst/>
          </a:prstGeom>
          <a:noFill/>
        </p:spPr>
        <p:txBody>
          <a:bodyPr wrap="square" rtlCol="0">
            <a:spAutoFit/>
          </a:bodyPr>
          <a:lstStyle/>
          <a:p>
            <a:r>
              <a:rPr lang="en-US" sz="1500" dirty="0"/>
              <a:t>Aperture=0.4 mm, </a:t>
            </a:r>
            <a:r>
              <a:rPr lang="en-US" sz="1500" dirty="0">
                <a:latin typeface="Symbol" charset="2"/>
                <a:cs typeface="Symbol" charset="2"/>
              </a:rPr>
              <a:t>E</a:t>
            </a:r>
            <a:r>
              <a:rPr lang="en-US" sz="1500" dirty="0"/>
              <a:t>=17225 </a:t>
            </a:r>
            <a:r>
              <a:rPr lang="en-US" sz="1500" dirty="0" err="1"/>
              <a:t>eV</a:t>
            </a:r>
            <a:r>
              <a:rPr lang="en-US" sz="1500" dirty="0"/>
              <a:t>, D=5cm</a:t>
            </a:r>
          </a:p>
        </p:txBody>
      </p:sp>
      <p:pic>
        <p:nvPicPr>
          <p:cNvPr id="19" name="Picture 18">
            <a:extLst>
              <a:ext uri="{FF2B5EF4-FFF2-40B4-BE49-F238E27FC236}">
                <a16:creationId xmlns:a16="http://schemas.microsoft.com/office/drawing/2014/main" id="{5CC16897-E297-4A54-8400-44586B94ABF5}"/>
              </a:ext>
            </a:extLst>
          </p:cNvPr>
          <p:cNvPicPr>
            <a:picLocks noChangeAspect="1"/>
          </p:cNvPicPr>
          <p:nvPr/>
        </p:nvPicPr>
        <p:blipFill>
          <a:blip r:embed="rId2" cstate="print"/>
          <a:stretch>
            <a:fillRect/>
          </a:stretch>
        </p:blipFill>
        <p:spPr>
          <a:xfrm rot="10800000">
            <a:off x="2595563" y="2984500"/>
            <a:ext cx="780324" cy="1079500"/>
          </a:xfrm>
          <a:prstGeom prst="rect">
            <a:avLst/>
          </a:prstGeom>
        </p:spPr>
      </p:pic>
      <p:cxnSp>
        <p:nvCxnSpPr>
          <p:cNvPr id="21" name="Straight Arrow Connector 20">
            <a:extLst>
              <a:ext uri="{FF2B5EF4-FFF2-40B4-BE49-F238E27FC236}">
                <a16:creationId xmlns:a16="http://schemas.microsoft.com/office/drawing/2014/main" id="{459E64A1-5C89-4BAF-89AF-35F161F74D10}"/>
              </a:ext>
            </a:extLst>
          </p:cNvPr>
          <p:cNvCxnSpPr/>
          <p:nvPr/>
        </p:nvCxnSpPr>
        <p:spPr>
          <a:xfrm>
            <a:off x="3421063" y="1993404"/>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293D7D2-E175-4D90-9A79-E7CCA242F513}"/>
              </a:ext>
            </a:extLst>
          </p:cNvPr>
          <p:cNvCxnSpPr/>
          <p:nvPr/>
        </p:nvCxnSpPr>
        <p:spPr>
          <a:xfrm>
            <a:off x="3421063" y="3111500"/>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FA22066A-3CB3-4576-AD24-D24B6693BD28}"/>
              </a:ext>
            </a:extLst>
          </p:cNvPr>
          <p:cNvSpPr txBox="1"/>
          <p:nvPr/>
        </p:nvSpPr>
        <p:spPr>
          <a:xfrm>
            <a:off x="3611563" y="2486224"/>
            <a:ext cx="571500" cy="323165"/>
          </a:xfrm>
          <a:prstGeom prst="rect">
            <a:avLst/>
          </a:prstGeom>
          <a:noFill/>
        </p:spPr>
        <p:txBody>
          <a:bodyPr wrap="square" rtlCol="0">
            <a:spAutoFit/>
          </a:bodyPr>
          <a:lstStyle/>
          <a:p>
            <a:r>
              <a:rPr lang="en-US" sz="1500" dirty="0"/>
              <a:t>F=D</a:t>
            </a:r>
          </a:p>
        </p:txBody>
      </p:sp>
      <p:sp>
        <p:nvSpPr>
          <p:cNvPr id="24" name="TextBox 23">
            <a:extLst>
              <a:ext uri="{FF2B5EF4-FFF2-40B4-BE49-F238E27FC236}">
                <a16:creationId xmlns:a16="http://schemas.microsoft.com/office/drawing/2014/main" id="{982A6EAE-E396-4511-9FC4-6E78F80AD04D}"/>
              </a:ext>
            </a:extLst>
          </p:cNvPr>
          <p:cNvSpPr txBox="1"/>
          <p:nvPr/>
        </p:nvSpPr>
        <p:spPr>
          <a:xfrm>
            <a:off x="3484562" y="3502224"/>
            <a:ext cx="761999" cy="323165"/>
          </a:xfrm>
          <a:prstGeom prst="rect">
            <a:avLst/>
          </a:prstGeom>
          <a:noFill/>
        </p:spPr>
        <p:txBody>
          <a:bodyPr wrap="square" rtlCol="0">
            <a:spAutoFit/>
          </a:bodyPr>
          <a:lstStyle/>
          <a:p>
            <a:r>
              <a:rPr lang="en-US" sz="1500" dirty="0"/>
              <a:t>F=D/2</a:t>
            </a:r>
          </a:p>
        </p:txBody>
      </p:sp>
      <p:cxnSp>
        <p:nvCxnSpPr>
          <p:cNvPr id="32" name="Straight Arrow Connector 31">
            <a:extLst>
              <a:ext uri="{FF2B5EF4-FFF2-40B4-BE49-F238E27FC236}">
                <a16:creationId xmlns:a16="http://schemas.microsoft.com/office/drawing/2014/main" id="{127C7296-E6F6-4430-A8F6-B7F1E04529D2}"/>
              </a:ext>
            </a:extLst>
          </p:cNvPr>
          <p:cNvCxnSpPr/>
          <p:nvPr/>
        </p:nvCxnSpPr>
        <p:spPr>
          <a:xfrm>
            <a:off x="3421063" y="4225652"/>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A13EEC0C-A488-4A84-A27F-4743AC045103}"/>
              </a:ext>
            </a:extLst>
          </p:cNvPr>
          <p:cNvSpPr txBox="1"/>
          <p:nvPr/>
        </p:nvSpPr>
        <p:spPr>
          <a:xfrm>
            <a:off x="3484562" y="4485135"/>
            <a:ext cx="761997" cy="323165"/>
          </a:xfrm>
          <a:prstGeom prst="rect">
            <a:avLst/>
          </a:prstGeom>
          <a:noFill/>
        </p:spPr>
        <p:txBody>
          <a:bodyPr wrap="square" rtlCol="0">
            <a:spAutoFit/>
          </a:bodyPr>
          <a:lstStyle/>
          <a:p>
            <a:r>
              <a:rPr lang="en-US" sz="1500" dirty="0"/>
              <a:t>F=D/2</a:t>
            </a:r>
          </a:p>
        </p:txBody>
      </p:sp>
      <p:cxnSp>
        <p:nvCxnSpPr>
          <p:cNvPr id="34" name="Straight Connector 33">
            <a:extLst>
              <a:ext uri="{FF2B5EF4-FFF2-40B4-BE49-F238E27FC236}">
                <a16:creationId xmlns:a16="http://schemas.microsoft.com/office/drawing/2014/main" id="{2A64B78D-4B42-48A6-A63E-075F6E2C1B86}"/>
              </a:ext>
            </a:extLst>
          </p:cNvPr>
          <p:cNvCxnSpPr/>
          <p:nvPr/>
        </p:nvCxnSpPr>
        <p:spPr>
          <a:xfrm>
            <a:off x="3167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D6E0A71C-B9F0-4E02-A6B0-7ECB15830CE0}"/>
              </a:ext>
            </a:extLst>
          </p:cNvPr>
          <p:cNvCxnSpPr/>
          <p:nvPr/>
        </p:nvCxnSpPr>
        <p:spPr>
          <a:xfrm>
            <a:off x="2913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8E89C7C-9AE8-4A86-BCB3-9A4077D6A384}"/>
              </a:ext>
            </a:extLst>
          </p:cNvPr>
          <p:cNvCxnSpPr/>
          <p:nvPr/>
        </p:nvCxnSpPr>
        <p:spPr>
          <a:xfrm>
            <a:off x="3421063" y="23495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AC4894A3-8E69-4DEC-9AB1-8C0D4C370BD3}"/>
              </a:ext>
            </a:extLst>
          </p:cNvPr>
          <p:cNvCxnSpPr/>
          <p:nvPr/>
        </p:nvCxnSpPr>
        <p:spPr>
          <a:xfrm>
            <a:off x="3040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51842B3-D698-4043-988C-F662EB832632}"/>
              </a:ext>
            </a:extLst>
          </p:cNvPr>
          <p:cNvCxnSpPr/>
          <p:nvPr/>
        </p:nvCxnSpPr>
        <p:spPr>
          <a:xfrm>
            <a:off x="3421063" y="2413000"/>
            <a:ext cx="825500" cy="0"/>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A9411C79-961F-4B75-A36C-0D46AA596351}"/>
              </a:ext>
            </a:extLst>
          </p:cNvPr>
          <p:cNvCxnSpPr/>
          <p:nvPr/>
        </p:nvCxnSpPr>
        <p:spPr>
          <a:xfrm>
            <a:off x="3421063" y="3529112"/>
            <a:ext cx="825500" cy="26888"/>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06FB20C4-EDAE-4D37-929B-47F63AAF8353}"/>
              </a:ext>
            </a:extLst>
          </p:cNvPr>
          <p:cNvCxnSpPr/>
          <p:nvPr/>
        </p:nvCxnSpPr>
        <p:spPr>
          <a:xfrm>
            <a:off x="2754313" y="4475411"/>
            <a:ext cx="1428750" cy="26888"/>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sp>
        <p:nvSpPr>
          <p:cNvPr id="41" name="Right Brace 40">
            <a:extLst>
              <a:ext uri="{FF2B5EF4-FFF2-40B4-BE49-F238E27FC236}">
                <a16:creationId xmlns:a16="http://schemas.microsoft.com/office/drawing/2014/main" id="{250FFC5B-BA07-4DF4-B74D-15CB5810EEA8}"/>
              </a:ext>
            </a:extLst>
          </p:cNvPr>
          <p:cNvSpPr/>
          <p:nvPr/>
        </p:nvSpPr>
        <p:spPr>
          <a:xfrm>
            <a:off x="4445000" y="825500"/>
            <a:ext cx="254000" cy="3048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a:p>
        </p:txBody>
      </p:sp>
      <p:sp>
        <p:nvSpPr>
          <p:cNvPr id="42" name="Oval 41">
            <a:extLst>
              <a:ext uri="{FF2B5EF4-FFF2-40B4-BE49-F238E27FC236}">
                <a16:creationId xmlns:a16="http://schemas.microsoft.com/office/drawing/2014/main" id="{3A5E7357-2527-4687-94E1-2B61AD9C70AC}"/>
              </a:ext>
            </a:extLst>
          </p:cNvPr>
          <p:cNvSpPr/>
          <p:nvPr/>
        </p:nvSpPr>
        <p:spPr>
          <a:xfrm>
            <a:off x="4119563" y="13970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43" name="Oval 42">
            <a:extLst>
              <a:ext uri="{FF2B5EF4-FFF2-40B4-BE49-F238E27FC236}">
                <a16:creationId xmlns:a16="http://schemas.microsoft.com/office/drawing/2014/main" id="{C4928DB5-F5F0-4B41-91E5-65EAF62E200A}"/>
              </a:ext>
            </a:extLst>
          </p:cNvPr>
          <p:cNvSpPr/>
          <p:nvPr/>
        </p:nvSpPr>
        <p:spPr>
          <a:xfrm>
            <a:off x="4127500" y="34925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4" name="Oval 43">
            <a:extLst>
              <a:ext uri="{FF2B5EF4-FFF2-40B4-BE49-F238E27FC236}">
                <a16:creationId xmlns:a16="http://schemas.microsoft.com/office/drawing/2014/main" id="{B1009AD1-1638-4A5F-BE7B-D199C24E406A}"/>
              </a:ext>
            </a:extLst>
          </p:cNvPr>
          <p:cNvSpPr/>
          <p:nvPr/>
        </p:nvSpPr>
        <p:spPr>
          <a:xfrm>
            <a:off x="4127500" y="4411911"/>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5" name="Oval 44">
            <a:extLst>
              <a:ext uri="{FF2B5EF4-FFF2-40B4-BE49-F238E27FC236}">
                <a16:creationId xmlns:a16="http://schemas.microsoft.com/office/drawing/2014/main" id="{F75A4716-51AE-4212-BE5E-B40911BC8BAF}"/>
              </a:ext>
            </a:extLst>
          </p:cNvPr>
          <p:cNvSpPr/>
          <p:nvPr/>
        </p:nvSpPr>
        <p:spPr>
          <a:xfrm>
            <a:off x="4127500" y="23495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46" name="TextBox 45">
            <a:extLst>
              <a:ext uri="{FF2B5EF4-FFF2-40B4-BE49-F238E27FC236}">
                <a16:creationId xmlns:a16="http://schemas.microsoft.com/office/drawing/2014/main" id="{00AEAC26-1D87-48B9-9B38-9D201C8ADF03}"/>
              </a:ext>
            </a:extLst>
          </p:cNvPr>
          <p:cNvSpPr txBox="1"/>
          <p:nvPr/>
        </p:nvSpPr>
        <p:spPr>
          <a:xfrm>
            <a:off x="1460500" y="1270000"/>
            <a:ext cx="1714500" cy="451534"/>
          </a:xfrm>
          <a:prstGeom prst="rect">
            <a:avLst/>
          </a:prstGeom>
          <a:noFill/>
        </p:spPr>
        <p:txBody>
          <a:bodyPr wrap="square" rtlCol="0">
            <a:spAutoFit/>
          </a:bodyPr>
          <a:lstStyle/>
          <a:p>
            <a:r>
              <a:rPr lang="en-US" sz="1167" dirty="0"/>
              <a:t>Converging spherical +</a:t>
            </a:r>
          </a:p>
          <a:p>
            <a:r>
              <a:rPr lang="en-US" sz="1167" dirty="0"/>
              <a:t>Propagation (D)</a:t>
            </a:r>
          </a:p>
        </p:txBody>
      </p:sp>
      <p:sp>
        <p:nvSpPr>
          <p:cNvPr id="47" name="TextBox 46">
            <a:extLst>
              <a:ext uri="{FF2B5EF4-FFF2-40B4-BE49-F238E27FC236}">
                <a16:creationId xmlns:a16="http://schemas.microsoft.com/office/drawing/2014/main" id="{3E04E002-A688-4DF7-B2CA-E09F06237C88}"/>
              </a:ext>
            </a:extLst>
          </p:cNvPr>
          <p:cNvSpPr txBox="1"/>
          <p:nvPr/>
        </p:nvSpPr>
        <p:spPr>
          <a:xfrm>
            <a:off x="1524000" y="2095500"/>
            <a:ext cx="1524000" cy="631135"/>
          </a:xfrm>
          <a:prstGeom prst="rect">
            <a:avLst/>
          </a:prstGeom>
          <a:noFill/>
        </p:spPr>
        <p:txBody>
          <a:bodyPr wrap="square" rtlCol="0">
            <a:spAutoFit/>
          </a:bodyPr>
          <a:lstStyle/>
          <a:p>
            <a:r>
              <a:rPr lang="en-US" sz="1167" dirty="0"/>
              <a:t>Plane + </a:t>
            </a:r>
            <a:br>
              <a:rPr lang="en-US" sz="1167" dirty="0"/>
            </a:br>
            <a:r>
              <a:rPr lang="en-US" sz="1167" dirty="0"/>
              <a:t>Lens (F=D)+</a:t>
            </a:r>
            <a:br>
              <a:rPr lang="en-US" sz="1167" dirty="0"/>
            </a:br>
            <a:r>
              <a:rPr lang="en-US" sz="1167" dirty="0"/>
              <a:t>Propagation (D)</a:t>
            </a:r>
          </a:p>
        </p:txBody>
      </p:sp>
      <p:sp>
        <p:nvSpPr>
          <p:cNvPr id="48" name="TextBox 47">
            <a:extLst>
              <a:ext uri="{FF2B5EF4-FFF2-40B4-BE49-F238E27FC236}">
                <a16:creationId xmlns:a16="http://schemas.microsoft.com/office/drawing/2014/main" id="{EA1B9047-1EFF-40F3-9515-6423139B0D7F}"/>
              </a:ext>
            </a:extLst>
          </p:cNvPr>
          <p:cNvSpPr txBox="1"/>
          <p:nvPr/>
        </p:nvSpPr>
        <p:spPr>
          <a:xfrm>
            <a:off x="1449917" y="3175000"/>
            <a:ext cx="1524000" cy="810735"/>
          </a:xfrm>
          <a:prstGeom prst="rect">
            <a:avLst/>
          </a:prstGeom>
          <a:noFill/>
        </p:spPr>
        <p:txBody>
          <a:bodyPr wrap="square" rtlCol="0">
            <a:spAutoFit/>
          </a:bodyPr>
          <a:lstStyle/>
          <a:p>
            <a:r>
              <a:rPr lang="en-US" sz="1167" dirty="0"/>
              <a:t>Spherical divergent+ </a:t>
            </a:r>
            <a:br>
              <a:rPr lang="en-US" sz="1167" dirty="0"/>
            </a:br>
            <a:r>
              <a:rPr lang="en-US" sz="1167" dirty="0"/>
              <a:t>Lens (F=D/2)+</a:t>
            </a:r>
            <a:br>
              <a:rPr lang="en-US" sz="1167" dirty="0"/>
            </a:br>
            <a:r>
              <a:rPr lang="en-US" sz="1167" dirty="0"/>
              <a:t>Propagation (D)</a:t>
            </a:r>
          </a:p>
        </p:txBody>
      </p:sp>
      <p:pic>
        <p:nvPicPr>
          <p:cNvPr id="49" name="Picture 48">
            <a:extLst>
              <a:ext uri="{FF2B5EF4-FFF2-40B4-BE49-F238E27FC236}">
                <a16:creationId xmlns:a16="http://schemas.microsoft.com/office/drawing/2014/main" id="{BDC88694-0541-41CD-AA9C-842A694080A2}"/>
              </a:ext>
            </a:extLst>
          </p:cNvPr>
          <p:cNvPicPr>
            <a:picLocks noChangeAspect="1"/>
          </p:cNvPicPr>
          <p:nvPr/>
        </p:nvPicPr>
        <p:blipFill>
          <a:blip r:embed="rId3" cstate="print"/>
          <a:stretch>
            <a:fillRect/>
          </a:stretch>
        </p:blipFill>
        <p:spPr>
          <a:xfrm>
            <a:off x="2603500" y="4538911"/>
            <a:ext cx="352227" cy="317500"/>
          </a:xfrm>
          <a:prstGeom prst="rect">
            <a:avLst/>
          </a:prstGeom>
        </p:spPr>
      </p:pic>
      <p:sp>
        <p:nvSpPr>
          <p:cNvPr id="50" name="TextBox 49">
            <a:extLst>
              <a:ext uri="{FF2B5EF4-FFF2-40B4-BE49-F238E27FC236}">
                <a16:creationId xmlns:a16="http://schemas.microsoft.com/office/drawing/2014/main" id="{E6AC9E17-F841-452B-AD17-1B34450E25D6}"/>
              </a:ext>
            </a:extLst>
          </p:cNvPr>
          <p:cNvSpPr txBox="1"/>
          <p:nvPr/>
        </p:nvSpPr>
        <p:spPr>
          <a:xfrm>
            <a:off x="1492250" y="4221411"/>
            <a:ext cx="1524000" cy="810735"/>
          </a:xfrm>
          <a:prstGeom prst="rect">
            <a:avLst/>
          </a:prstGeom>
          <a:noFill/>
        </p:spPr>
        <p:txBody>
          <a:bodyPr wrap="square" rtlCol="0">
            <a:spAutoFit/>
          </a:bodyPr>
          <a:lstStyle/>
          <a:p>
            <a:r>
              <a:rPr lang="en-US" sz="1167" dirty="0"/>
              <a:t>Gaussian+</a:t>
            </a:r>
            <a:br>
              <a:rPr lang="en-US" sz="1167" dirty="0"/>
            </a:br>
            <a:r>
              <a:rPr lang="en-US" sz="1167" dirty="0"/>
              <a:t>Propagation(D)+ </a:t>
            </a:r>
            <a:br>
              <a:rPr lang="en-US" sz="1167" dirty="0"/>
            </a:br>
            <a:r>
              <a:rPr lang="en-US" sz="1167" dirty="0"/>
              <a:t>Lens (F=D/2)+</a:t>
            </a:r>
            <a:br>
              <a:rPr lang="en-US" sz="1167" dirty="0"/>
            </a:br>
            <a:r>
              <a:rPr lang="en-US" sz="1167" dirty="0"/>
              <a:t>Propagation (D)</a:t>
            </a:r>
          </a:p>
        </p:txBody>
      </p:sp>
      <p:sp>
        <p:nvSpPr>
          <p:cNvPr id="51" name="Rectangle 50">
            <a:extLst>
              <a:ext uri="{FF2B5EF4-FFF2-40B4-BE49-F238E27FC236}">
                <a16:creationId xmlns:a16="http://schemas.microsoft.com/office/drawing/2014/main" id="{D5765D88-526B-4D26-8F81-240555CB656B}"/>
              </a:ext>
            </a:extLst>
          </p:cNvPr>
          <p:cNvSpPr/>
          <p:nvPr/>
        </p:nvSpPr>
        <p:spPr>
          <a:xfrm>
            <a:off x="1524000" y="8890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pic>
        <p:nvPicPr>
          <p:cNvPr id="55" name="Picture 54">
            <a:extLst>
              <a:ext uri="{FF2B5EF4-FFF2-40B4-BE49-F238E27FC236}">
                <a16:creationId xmlns:a16="http://schemas.microsoft.com/office/drawing/2014/main" id="{A126365D-7158-405E-8C45-730F73103D86}"/>
              </a:ext>
            </a:extLst>
          </p:cNvPr>
          <p:cNvPicPr>
            <a:picLocks noChangeAspect="1"/>
          </p:cNvPicPr>
          <p:nvPr/>
        </p:nvPicPr>
        <p:blipFill>
          <a:blip r:embed="rId4"/>
          <a:stretch>
            <a:fillRect/>
          </a:stretch>
        </p:blipFill>
        <p:spPr>
          <a:xfrm>
            <a:off x="5016500" y="762000"/>
            <a:ext cx="3237437" cy="2170931"/>
          </a:xfrm>
          <a:prstGeom prst="rect">
            <a:avLst/>
          </a:prstGeom>
        </p:spPr>
      </p:pic>
      <p:pic>
        <p:nvPicPr>
          <p:cNvPr id="56" name="Picture 55">
            <a:extLst>
              <a:ext uri="{FF2B5EF4-FFF2-40B4-BE49-F238E27FC236}">
                <a16:creationId xmlns:a16="http://schemas.microsoft.com/office/drawing/2014/main" id="{E6E6537E-5491-48FE-B163-1E00FC8070AA}"/>
              </a:ext>
            </a:extLst>
          </p:cNvPr>
          <p:cNvPicPr>
            <a:picLocks noChangeAspect="1"/>
          </p:cNvPicPr>
          <p:nvPr/>
        </p:nvPicPr>
        <p:blipFill>
          <a:blip r:embed="rId5"/>
          <a:stretch>
            <a:fillRect/>
          </a:stretch>
        </p:blipFill>
        <p:spPr>
          <a:xfrm>
            <a:off x="5016500" y="2921001"/>
            <a:ext cx="3145118" cy="2121449"/>
          </a:xfrm>
          <a:prstGeom prst="rect">
            <a:avLst/>
          </a:prstGeom>
        </p:spPr>
      </p:pic>
      <p:sp>
        <p:nvSpPr>
          <p:cNvPr id="54" name="Rectangle 53">
            <a:extLst>
              <a:ext uri="{FF2B5EF4-FFF2-40B4-BE49-F238E27FC236}">
                <a16:creationId xmlns:a16="http://schemas.microsoft.com/office/drawing/2014/main" id="{1A92677D-7268-411B-B269-8CD1821DB33B}"/>
              </a:ext>
            </a:extLst>
          </p:cNvPr>
          <p:cNvSpPr/>
          <p:nvPr/>
        </p:nvSpPr>
        <p:spPr>
          <a:xfrm>
            <a:off x="1524000" y="29845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3" name="Rectangle 2">
            <a:extLst>
              <a:ext uri="{FF2B5EF4-FFF2-40B4-BE49-F238E27FC236}">
                <a16:creationId xmlns:a16="http://schemas.microsoft.com/office/drawing/2014/main" id="{E734D24F-B6D4-4013-AFB8-12E062F3F3B6}"/>
              </a:ext>
            </a:extLst>
          </p:cNvPr>
          <p:cNvSpPr/>
          <p:nvPr/>
        </p:nvSpPr>
        <p:spPr>
          <a:xfrm>
            <a:off x="3175047" y="898732"/>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7DE020D2-4334-471A-92AF-43B896D19834}"/>
              </a:ext>
            </a:extLst>
          </p:cNvPr>
          <p:cNvSpPr/>
          <p:nvPr/>
        </p:nvSpPr>
        <p:spPr>
          <a:xfrm>
            <a:off x="3203848" y="1849388"/>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CC36AAF4-7A3E-4826-8CF0-F0449FF48DF1}"/>
              </a:ext>
            </a:extLst>
          </p:cNvPr>
          <p:cNvSpPr/>
          <p:nvPr/>
        </p:nvSpPr>
        <p:spPr>
          <a:xfrm>
            <a:off x="3203848" y="199340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BBDFB093-277B-44D2-BF9F-E0B81F62E80C}"/>
              </a:ext>
            </a:extLst>
          </p:cNvPr>
          <p:cNvSpPr/>
          <p:nvPr/>
        </p:nvSpPr>
        <p:spPr>
          <a:xfrm>
            <a:off x="3203848" y="2857500"/>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D1C0B8E5-465B-4F0C-B2A5-9A34D6CF5126}"/>
              </a:ext>
            </a:extLst>
          </p:cNvPr>
          <p:cNvSpPr/>
          <p:nvPr/>
        </p:nvSpPr>
        <p:spPr>
          <a:xfrm>
            <a:off x="3203848" y="3017418"/>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1D1BBE59-51F5-4880-9575-EFB6F48066B0}"/>
              </a:ext>
            </a:extLst>
          </p:cNvPr>
          <p:cNvSpPr/>
          <p:nvPr/>
        </p:nvSpPr>
        <p:spPr>
          <a:xfrm>
            <a:off x="3213377" y="3937620"/>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a:extLst>
              <a:ext uri="{FF2B5EF4-FFF2-40B4-BE49-F238E27FC236}">
                <a16:creationId xmlns:a16="http://schemas.microsoft.com/office/drawing/2014/main" id="{EC5687FE-6C78-428E-8FA2-BD4BFCB97B84}"/>
              </a:ext>
            </a:extLst>
          </p:cNvPr>
          <p:cNvSpPr/>
          <p:nvPr/>
        </p:nvSpPr>
        <p:spPr>
          <a:xfrm>
            <a:off x="3356248" y="415364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a:extLst>
              <a:ext uri="{FF2B5EF4-FFF2-40B4-BE49-F238E27FC236}">
                <a16:creationId xmlns:a16="http://schemas.microsoft.com/office/drawing/2014/main" id="{017B4FDF-968B-466A-94C0-AC3F4519618D}"/>
              </a:ext>
            </a:extLst>
          </p:cNvPr>
          <p:cNvSpPr/>
          <p:nvPr/>
        </p:nvSpPr>
        <p:spPr>
          <a:xfrm>
            <a:off x="3356248" y="504954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280095F-DF78-4ADB-A006-CC895F3699C0}"/>
                  </a:ext>
                </a:extLst>
              </p:cNvPr>
              <p:cNvSpPr txBox="1"/>
              <p:nvPr/>
            </p:nvSpPr>
            <p:spPr>
              <a:xfrm>
                <a:off x="180096" y="2307471"/>
                <a:ext cx="119846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𝐹</m:t>
                          </m:r>
                        </m:den>
                      </m:f>
                      <m:r>
                        <a:rPr lang="en-GB"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𝐷</m:t>
                          </m:r>
                        </m:den>
                      </m:f>
                    </m:oMath>
                  </m:oMathPara>
                </a14:m>
                <a:endParaRPr lang="en-GB" dirty="0"/>
              </a:p>
            </p:txBody>
          </p:sp>
        </mc:Choice>
        <mc:Fallback xmlns="">
          <p:sp>
            <p:nvSpPr>
              <p:cNvPr id="5" name="TextBox 4">
                <a:extLst>
                  <a:ext uri="{FF2B5EF4-FFF2-40B4-BE49-F238E27FC236}">
                    <a16:creationId xmlns:a16="http://schemas.microsoft.com/office/drawing/2014/main" id="{9280095F-DF78-4ADB-A006-CC895F3699C0}"/>
                  </a:ext>
                </a:extLst>
              </p:cNvPr>
              <p:cNvSpPr txBox="1">
                <a:spLocks noRot="1" noChangeAspect="1" noMove="1" noResize="1" noEditPoints="1" noAdjustHandles="1" noChangeArrowheads="1" noChangeShapeType="1" noTextEdit="1"/>
              </p:cNvSpPr>
              <p:nvPr/>
            </p:nvSpPr>
            <p:spPr>
              <a:xfrm>
                <a:off x="180096" y="2307471"/>
                <a:ext cx="1198469" cy="518604"/>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8FB5D49-3F43-40DD-AD1E-D80F93397CF8}"/>
                  </a:ext>
                </a:extLst>
              </p:cNvPr>
              <p:cNvSpPr txBox="1"/>
              <p:nvPr/>
            </p:nvSpPr>
            <p:spPr>
              <a:xfrm>
                <a:off x="179167" y="3262636"/>
                <a:ext cx="1125372"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𝐹</m:t>
                          </m:r>
                        </m:den>
                      </m:f>
                      <m:r>
                        <a:rPr lang="en-GB"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𝐷</m:t>
                          </m:r>
                        </m:den>
                      </m:f>
                      <m:r>
                        <a:rPr lang="en-US" b="0"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𝐷</m:t>
                          </m:r>
                        </m:den>
                      </m:f>
                    </m:oMath>
                  </m:oMathPara>
                </a14:m>
                <a:endParaRPr lang="en-GB" dirty="0"/>
              </a:p>
            </p:txBody>
          </p:sp>
        </mc:Choice>
        <mc:Fallback xmlns="">
          <p:sp>
            <p:nvSpPr>
              <p:cNvPr id="64" name="TextBox 63">
                <a:extLst>
                  <a:ext uri="{FF2B5EF4-FFF2-40B4-BE49-F238E27FC236}">
                    <a16:creationId xmlns:a16="http://schemas.microsoft.com/office/drawing/2014/main" id="{58FB5D49-3F43-40DD-AD1E-D80F93397CF8}"/>
                  </a:ext>
                </a:extLst>
              </p:cNvPr>
              <p:cNvSpPr txBox="1">
                <a:spLocks noRot="1" noChangeAspect="1" noMove="1" noResize="1" noEditPoints="1" noAdjustHandles="1" noChangeArrowheads="1" noChangeShapeType="1" noTextEdit="1"/>
              </p:cNvSpPr>
              <p:nvPr/>
            </p:nvSpPr>
            <p:spPr>
              <a:xfrm>
                <a:off x="179167" y="3262636"/>
                <a:ext cx="1125372" cy="518604"/>
              </a:xfrm>
              <a:prstGeom prst="rect">
                <a:avLst/>
              </a:prstGeom>
              <a:blipFill>
                <a:blip r:embed="rId7"/>
                <a:stretch>
                  <a:fillRect/>
                </a:stretch>
              </a:blipFill>
            </p:spPr>
            <p:txBody>
              <a:bodyPr/>
              <a:lstStyle/>
              <a:p>
                <a:r>
                  <a:rPr lang="en-GB">
                    <a:noFill/>
                  </a:rPr>
                  <a:t> </a:t>
                </a:r>
              </a:p>
            </p:txBody>
          </p:sp>
        </mc:Fallback>
      </mc:AlternateContent>
      <p:sp>
        <p:nvSpPr>
          <p:cNvPr id="65" name="TextBox 64">
            <a:extLst>
              <a:ext uri="{FF2B5EF4-FFF2-40B4-BE49-F238E27FC236}">
                <a16:creationId xmlns:a16="http://schemas.microsoft.com/office/drawing/2014/main" id="{0DEB83A8-2C94-4E75-AB1F-9C9659C1E857}"/>
              </a:ext>
            </a:extLst>
          </p:cNvPr>
          <p:cNvSpPr txBox="1"/>
          <p:nvPr/>
        </p:nvSpPr>
        <p:spPr>
          <a:xfrm>
            <a:off x="1527835" y="941770"/>
            <a:ext cx="920445" cy="261610"/>
          </a:xfrm>
          <a:prstGeom prst="rect">
            <a:avLst/>
          </a:prstGeom>
          <a:noFill/>
        </p:spPr>
        <p:txBody>
          <a:bodyPr wrap="none" rtlCol="0">
            <a:spAutoFit/>
          </a:bodyPr>
          <a:lstStyle/>
          <a:p>
            <a:r>
              <a:rPr lang="en-US" sz="1100" dirty="0"/>
              <a:t>MODEL 2.1</a:t>
            </a:r>
            <a:endParaRPr lang="en-GB" sz="1100" dirty="0"/>
          </a:p>
        </p:txBody>
      </p:sp>
      <p:sp>
        <p:nvSpPr>
          <p:cNvPr id="66" name="TextBox 65">
            <a:extLst>
              <a:ext uri="{FF2B5EF4-FFF2-40B4-BE49-F238E27FC236}">
                <a16:creationId xmlns:a16="http://schemas.microsoft.com/office/drawing/2014/main" id="{670DC727-602E-450A-AAB5-A502BAC0C867}"/>
              </a:ext>
            </a:extLst>
          </p:cNvPr>
          <p:cNvSpPr txBox="1"/>
          <p:nvPr/>
        </p:nvSpPr>
        <p:spPr>
          <a:xfrm>
            <a:off x="1515976" y="1925822"/>
            <a:ext cx="920445" cy="261610"/>
          </a:xfrm>
          <a:prstGeom prst="rect">
            <a:avLst/>
          </a:prstGeom>
          <a:noFill/>
        </p:spPr>
        <p:txBody>
          <a:bodyPr wrap="none" rtlCol="0">
            <a:spAutoFit/>
          </a:bodyPr>
          <a:lstStyle/>
          <a:p>
            <a:r>
              <a:rPr lang="en-US" sz="1100" dirty="0"/>
              <a:t>MODEL 2.2</a:t>
            </a:r>
            <a:endParaRPr lang="en-GB" sz="1100" dirty="0"/>
          </a:p>
        </p:txBody>
      </p:sp>
      <p:sp>
        <p:nvSpPr>
          <p:cNvPr id="67" name="TextBox 66">
            <a:extLst>
              <a:ext uri="{FF2B5EF4-FFF2-40B4-BE49-F238E27FC236}">
                <a16:creationId xmlns:a16="http://schemas.microsoft.com/office/drawing/2014/main" id="{3AA2B6BC-2F9E-4B4D-9DE7-F50AA7F79F7F}"/>
              </a:ext>
            </a:extLst>
          </p:cNvPr>
          <p:cNvSpPr txBox="1"/>
          <p:nvPr/>
        </p:nvSpPr>
        <p:spPr>
          <a:xfrm>
            <a:off x="1539077" y="2974809"/>
            <a:ext cx="920445" cy="261610"/>
          </a:xfrm>
          <a:prstGeom prst="rect">
            <a:avLst/>
          </a:prstGeom>
          <a:noFill/>
        </p:spPr>
        <p:txBody>
          <a:bodyPr wrap="none" rtlCol="0">
            <a:spAutoFit/>
          </a:bodyPr>
          <a:lstStyle/>
          <a:p>
            <a:r>
              <a:rPr lang="en-US" sz="1100" dirty="0"/>
              <a:t>MODEL 2.3</a:t>
            </a:r>
            <a:endParaRPr lang="en-GB" sz="1100" dirty="0"/>
          </a:p>
        </p:txBody>
      </p:sp>
      <p:sp>
        <p:nvSpPr>
          <p:cNvPr id="68" name="TextBox 67">
            <a:extLst>
              <a:ext uri="{FF2B5EF4-FFF2-40B4-BE49-F238E27FC236}">
                <a16:creationId xmlns:a16="http://schemas.microsoft.com/office/drawing/2014/main" id="{D62D7AC7-E126-40A3-80E0-6F3F706DBB3F}"/>
              </a:ext>
            </a:extLst>
          </p:cNvPr>
          <p:cNvSpPr txBox="1"/>
          <p:nvPr/>
        </p:nvSpPr>
        <p:spPr>
          <a:xfrm>
            <a:off x="1492250" y="4094770"/>
            <a:ext cx="920445" cy="261610"/>
          </a:xfrm>
          <a:prstGeom prst="rect">
            <a:avLst/>
          </a:prstGeom>
          <a:noFill/>
        </p:spPr>
        <p:txBody>
          <a:bodyPr wrap="none" rtlCol="0">
            <a:spAutoFit/>
          </a:bodyPr>
          <a:lstStyle/>
          <a:p>
            <a:r>
              <a:rPr lang="en-US" sz="1100" dirty="0"/>
              <a:t>MODEL 2.4</a:t>
            </a:r>
            <a:endParaRPr lang="en-GB" sz="1100" dirty="0"/>
          </a:p>
        </p:txBody>
      </p:sp>
    </p:spTree>
    <p:extLst>
      <p:ext uri="{BB962C8B-B14F-4D97-AF65-F5344CB8AC3E}">
        <p14:creationId xmlns:p14="http://schemas.microsoft.com/office/powerpoint/2010/main" val="4080380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Coherent Fraction (partial coherence)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7</a:t>
            </a:fld>
            <a:endParaRPr lang="en-US" noProof="0"/>
          </a:p>
        </p:txBody>
      </p:sp>
      <p:sp>
        <p:nvSpPr>
          <p:cNvPr id="7" name="Footer Placeholder 6"/>
          <p:cNvSpPr>
            <a:spLocks noGrp="1"/>
          </p:cNvSpPr>
          <p:nvPr>
            <p:ph type="ftr" sz="quarter" idx="16"/>
          </p:nvPr>
        </p:nvSpPr>
        <p:spPr/>
        <p:txBody>
          <a:bodyPr/>
          <a:lstStyle/>
          <a:p>
            <a:r>
              <a:rPr lang="en-US" noProof="0" smtClean="0"/>
              <a:t>OASYS-Coherence transport | HERCULES2023</a:t>
            </a:r>
            <a:endParaRPr lang="en-US" noProof="0" dirty="0"/>
          </a:p>
        </p:txBody>
      </p:sp>
      <p:sp>
        <p:nvSpPr>
          <p:cNvPr id="57" name="TextBox 56">
            <a:extLst>
              <a:ext uri="{FF2B5EF4-FFF2-40B4-BE49-F238E27FC236}">
                <a16:creationId xmlns:a16="http://schemas.microsoft.com/office/drawing/2014/main" id="{FC795D8F-D479-42CB-8A8E-B4D92084D41B}"/>
              </a:ext>
            </a:extLst>
          </p:cNvPr>
          <p:cNvSpPr txBox="1"/>
          <p:nvPr/>
        </p:nvSpPr>
        <p:spPr>
          <a:xfrm>
            <a:off x="493242" y="438808"/>
            <a:ext cx="8157516" cy="4524315"/>
          </a:xfrm>
          <a:prstGeom prst="rect">
            <a:avLst/>
          </a:prstGeom>
          <a:noFill/>
        </p:spPr>
        <p:txBody>
          <a:bodyPr wrap="square" rtlCol="0">
            <a:spAutoFit/>
          </a:bodyPr>
          <a:lstStyle/>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CF: Ratio of the good photons (coherent) over the total amount of photons</a:t>
            </a:r>
          </a:p>
          <a:p>
            <a:pPr marL="285750" indent="-285750">
              <a:buFont typeface="Wingdings" panose="05000000000000000000" pitchFamily="2" charset="2"/>
              <a:buChar char="§"/>
            </a:pPr>
            <a:r>
              <a:rPr lang="en-US" dirty="0">
                <a:solidFill>
                  <a:srgbClr val="002692"/>
                </a:solidFill>
              </a:rPr>
              <a:t>CF=1 for a coherent source and 0 for an incoherent one</a:t>
            </a:r>
          </a:p>
          <a:p>
            <a:pPr marL="285750" indent="-285750">
              <a:buFont typeface="Wingdings" panose="05000000000000000000" pitchFamily="2" charset="2"/>
              <a:buChar char="§"/>
            </a:pPr>
            <a:r>
              <a:rPr lang="en-US" dirty="0">
                <a:solidFill>
                  <a:srgbClr val="002692"/>
                </a:solidFill>
              </a:rPr>
              <a:t>Beams are treated with:</a:t>
            </a:r>
          </a:p>
          <a:p>
            <a:pPr marL="742950" lvl="1" indent="-285750">
              <a:buFont typeface="Wingdings" panose="05000000000000000000" pitchFamily="2" charset="2"/>
              <a:buChar char="§"/>
            </a:pPr>
            <a:r>
              <a:rPr lang="en-US" dirty="0">
                <a:solidFill>
                  <a:srgbClr val="002692"/>
                </a:solidFill>
              </a:rPr>
              <a:t>“wave optics” if they are coherent</a:t>
            </a:r>
          </a:p>
          <a:p>
            <a:pPr marL="742950" lvl="1" indent="-285750">
              <a:buFont typeface="Wingdings" panose="05000000000000000000" pitchFamily="2" charset="2"/>
              <a:buChar char="§"/>
            </a:pPr>
            <a:r>
              <a:rPr lang="en-US" dirty="0">
                <a:solidFill>
                  <a:srgbClr val="002692"/>
                </a:solidFill>
              </a:rPr>
              <a:t>“ray tracing” if they are incoherent</a:t>
            </a:r>
          </a:p>
          <a:p>
            <a:pPr marL="742950" lvl="1" indent="-285750">
              <a:buFont typeface="Wingdings" panose="05000000000000000000" pitchFamily="2" charset="2"/>
              <a:buChar char="§"/>
            </a:pPr>
            <a:r>
              <a:rPr lang="en-US" dirty="0">
                <a:solidFill>
                  <a:srgbClr val="002692"/>
                </a:solidFill>
              </a:rPr>
              <a:t>“coherent mode decomposition”</a:t>
            </a:r>
            <a:r>
              <a:rPr lang="en-US" baseline="30000" dirty="0">
                <a:solidFill>
                  <a:srgbClr val="002692"/>
                </a:solidFill>
              </a:rPr>
              <a:t>1 </a:t>
            </a:r>
            <a:r>
              <a:rPr lang="en-US" dirty="0">
                <a:solidFill>
                  <a:srgbClr val="002692"/>
                </a:solidFill>
              </a:rPr>
              <a:t>if they are partially coherent </a:t>
            </a:r>
          </a:p>
          <a:p>
            <a:pPr marL="285750" indent="-285750">
              <a:buFont typeface="Wingdings" panose="05000000000000000000" pitchFamily="2" charset="2"/>
              <a:buChar char="§"/>
            </a:pPr>
            <a:r>
              <a:rPr lang="en-US" dirty="0">
                <a:solidFill>
                  <a:srgbClr val="002692"/>
                </a:solidFill>
              </a:rPr>
              <a:t>The CF can be calculated:</a:t>
            </a:r>
          </a:p>
          <a:p>
            <a:pPr marL="800100" lvl="1" indent="-342900">
              <a:buFont typeface="+mj-lt"/>
              <a:buAutoNum type="arabicPeriod"/>
            </a:pPr>
            <a:r>
              <a:rPr lang="en-US" dirty="0">
                <a:solidFill>
                  <a:srgbClr val="002692"/>
                </a:solidFill>
              </a:rPr>
              <a:t>From the ratio of the phase space: “coherent source” / “actual source”</a:t>
            </a:r>
          </a:p>
          <a:p>
            <a:pPr marL="800100" lvl="1" indent="-342900">
              <a:buFont typeface="+mj-lt"/>
              <a:buAutoNum type="arabicPeriod"/>
            </a:pPr>
            <a:r>
              <a:rPr lang="en-US" dirty="0">
                <a:solidFill>
                  <a:srgbClr val="002692"/>
                </a:solidFill>
              </a:rPr>
              <a:t>Occupation of the first coherent mode </a:t>
            </a:r>
          </a:p>
          <a:p>
            <a:pPr marL="285750" indent="-285750">
              <a:buFont typeface="Wingdings" panose="05000000000000000000" pitchFamily="2" charset="2"/>
              <a:buChar char="§"/>
            </a:pPr>
            <a:r>
              <a:rPr lang="en-US" dirty="0">
                <a:solidFill>
                  <a:srgbClr val="002692"/>
                </a:solidFill>
              </a:rPr>
              <a:t>Consequences:</a:t>
            </a:r>
          </a:p>
          <a:p>
            <a:pPr marL="742950" lvl="1" indent="-285750">
              <a:buFont typeface="Wingdings" panose="05000000000000000000" pitchFamily="2" charset="2"/>
              <a:buChar char="§"/>
            </a:pPr>
            <a:r>
              <a:rPr lang="en-US" dirty="0">
                <a:solidFill>
                  <a:srgbClr val="002692"/>
                </a:solidFill>
              </a:rPr>
              <a:t>Storage ring with zero emittance has CF=1 (Diffraction Limited Storage Ring) </a:t>
            </a:r>
          </a:p>
          <a:p>
            <a:pPr marL="742950" lvl="1" indent="-285750">
              <a:buFont typeface="Wingdings" panose="05000000000000000000" pitchFamily="2" charset="2"/>
              <a:buChar char="§"/>
            </a:pPr>
            <a:r>
              <a:rPr lang="en-US" dirty="0">
                <a:solidFill>
                  <a:srgbClr val="002692"/>
                </a:solidFill>
              </a:rPr>
              <a:t>Small emittance implies better coherence</a:t>
            </a:r>
          </a:p>
          <a:p>
            <a:pPr marL="742950" lvl="1" indent="-285750">
              <a:buFont typeface="Wingdings" panose="05000000000000000000" pitchFamily="2" charset="2"/>
              <a:buChar char="§"/>
            </a:pPr>
            <a:r>
              <a:rPr lang="en-US" dirty="0">
                <a:solidFill>
                  <a:srgbClr val="002692"/>
                </a:solidFill>
              </a:rPr>
              <a:t>CF decreases when photon energy increases</a:t>
            </a:r>
          </a:p>
          <a:p>
            <a:pPr marL="285750" indent="-285750">
              <a:buFont typeface="Wingdings" panose="05000000000000000000" pitchFamily="2" charset="2"/>
              <a:buChar char="§"/>
            </a:pPr>
            <a:r>
              <a:rPr lang="en-US" dirty="0">
                <a:solidFill>
                  <a:srgbClr val="002692"/>
                </a:solidFill>
              </a:rPr>
              <a:t>It was CF~10</a:t>
            </a:r>
            <a:r>
              <a:rPr lang="en-US" baseline="30000" dirty="0">
                <a:solidFill>
                  <a:srgbClr val="002692"/>
                </a:solidFill>
              </a:rPr>
              <a:t>-3</a:t>
            </a:r>
            <a:r>
              <a:rPr lang="en-US" dirty="0">
                <a:solidFill>
                  <a:srgbClr val="002692"/>
                </a:solidFill>
              </a:rPr>
              <a:t>, 10</a:t>
            </a:r>
            <a:r>
              <a:rPr lang="en-US" baseline="30000" dirty="0">
                <a:solidFill>
                  <a:srgbClr val="002692"/>
                </a:solidFill>
              </a:rPr>
              <a:t>-4</a:t>
            </a:r>
            <a:r>
              <a:rPr lang="en-US" dirty="0">
                <a:solidFill>
                  <a:srgbClr val="002692"/>
                </a:solidFill>
              </a:rPr>
              <a:t> for ESRF1 and CF~10</a:t>
            </a:r>
            <a:r>
              <a:rPr lang="en-US" baseline="30000" dirty="0">
                <a:solidFill>
                  <a:srgbClr val="002692"/>
                </a:solidFill>
              </a:rPr>
              <a:t>-2</a:t>
            </a:r>
            <a:r>
              <a:rPr lang="en-US" dirty="0">
                <a:solidFill>
                  <a:srgbClr val="002692"/>
                </a:solidFill>
              </a:rPr>
              <a:t> FOR EBS</a:t>
            </a:r>
          </a:p>
        </p:txBody>
      </p:sp>
      <p:sp>
        <p:nvSpPr>
          <p:cNvPr id="3" name="TextBox 2">
            <a:extLst>
              <a:ext uri="{FF2B5EF4-FFF2-40B4-BE49-F238E27FC236}">
                <a16:creationId xmlns:a16="http://schemas.microsoft.com/office/drawing/2014/main" id="{CE8E65FC-D105-4115-ACD4-EEB6815CFCED}"/>
              </a:ext>
            </a:extLst>
          </p:cNvPr>
          <p:cNvSpPr txBox="1"/>
          <p:nvPr/>
        </p:nvSpPr>
        <p:spPr>
          <a:xfrm>
            <a:off x="3563888" y="4975012"/>
            <a:ext cx="413559" cy="276999"/>
          </a:xfrm>
          <a:prstGeom prst="rect">
            <a:avLst/>
          </a:prstGeom>
          <a:noFill/>
        </p:spPr>
        <p:txBody>
          <a:bodyPr wrap="square" rtlCol="0">
            <a:spAutoFit/>
          </a:bodyPr>
          <a:lstStyle/>
          <a:p>
            <a:r>
              <a:rPr lang="en-US" baseline="30000" dirty="0">
                <a:solidFill>
                  <a:srgbClr val="002060"/>
                </a:solidFill>
              </a:rPr>
              <a:t>1)</a:t>
            </a:r>
            <a:endParaRPr lang="en-GB" baseline="30000" dirty="0">
              <a:solidFill>
                <a:srgbClr val="002060"/>
              </a:solidFill>
            </a:endParaRPr>
          </a:p>
        </p:txBody>
      </p:sp>
      <p:pic>
        <p:nvPicPr>
          <p:cNvPr id="4" name="Picture 3">
            <a:extLst>
              <a:ext uri="{FF2B5EF4-FFF2-40B4-BE49-F238E27FC236}">
                <a16:creationId xmlns:a16="http://schemas.microsoft.com/office/drawing/2014/main" id="{3A236A7F-DE3D-4317-A4F4-A5112C638CFD}"/>
              </a:ext>
            </a:extLst>
          </p:cNvPr>
          <p:cNvPicPr>
            <a:picLocks noChangeAspect="1"/>
          </p:cNvPicPr>
          <p:nvPr/>
        </p:nvPicPr>
        <p:blipFill>
          <a:blip r:embed="rId2"/>
          <a:stretch>
            <a:fillRect/>
          </a:stretch>
        </p:blipFill>
        <p:spPr>
          <a:xfrm>
            <a:off x="3812483" y="4919631"/>
            <a:ext cx="2970817" cy="819178"/>
          </a:xfrm>
          <a:prstGeom prst="rect">
            <a:avLst/>
          </a:prstGeom>
        </p:spPr>
      </p:pic>
    </p:spTree>
    <p:extLst>
      <p:ext uri="{BB962C8B-B14F-4D97-AF65-F5344CB8AC3E}">
        <p14:creationId xmlns:p14="http://schemas.microsoft.com/office/powerpoint/2010/main" val="426220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Example: U17 @ 15 keV</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8</a:t>
            </a:fld>
            <a:endParaRPr lang="en-US" noProof="0"/>
          </a:p>
        </p:txBody>
      </p:sp>
      <p:sp>
        <p:nvSpPr>
          <p:cNvPr id="7" name="Footer Placeholder 6"/>
          <p:cNvSpPr>
            <a:spLocks noGrp="1"/>
          </p:cNvSpPr>
          <p:nvPr>
            <p:ph type="ftr" sz="quarter" idx="16"/>
          </p:nvPr>
        </p:nvSpPr>
        <p:spPr/>
        <p:txBody>
          <a:bodyPr/>
          <a:lstStyle/>
          <a:p>
            <a:r>
              <a:rPr lang="en-US" noProof="0" smtClean="0"/>
              <a:t>OASYS-Coherence transport | HERCULES2023</a:t>
            </a:r>
            <a:endParaRPr lang="en-US" noProof="0" dirty="0"/>
          </a:p>
        </p:txBody>
      </p:sp>
      <p:pic>
        <p:nvPicPr>
          <p:cNvPr id="3" name="Picture 2">
            <a:extLst>
              <a:ext uri="{FF2B5EF4-FFF2-40B4-BE49-F238E27FC236}">
                <a16:creationId xmlns:a16="http://schemas.microsoft.com/office/drawing/2014/main" id="{372874CC-20AA-4AAA-9AAE-227074248B00}"/>
              </a:ext>
            </a:extLst>
          </p:cNvPr>
          <p:cNvPicPr>
            <a:picLocks noChangeAspect="1"/>
          </p:cNvPicPr>
          <p:nvPr/>
        </p:nvPicPr>
        <p:blipFill>
          <a:blip r:embed="rId2"/>
          <a:stretch>
            <a:fillRect/>
          </a:stretch>
        </p:blipFill>
        <p:spPr>
          <a:xfrm>
            <a:off x="1739655" y="1960467"/>
            <a:ext cx="5832648" cy="2450044"/>
          </a:xfrm>
          <a:prstGeom prst="rect">
            <a:avLst/>
          </a:prstGeom>
        </p:spPr>
      </p:pic>
      <p:pic>
        <p:nvPicPr>
          <p:cNvPr id="4" name="Picture 3">
            <a:extLst>
              <a:ext uri="{FF2B5EF4-FFF2-40B4-BE49-F238E27FC236}">
                <a16:creationId xmlns:a16="http://schemas.microsoft.com/office/drawing/2014/main" id="{72EEF8C5-074F-4755-8295-537D96A98405}"/>
              </a:ext>
            </a:extLst>
          </p:cNvPr>
          <p:cNvPicPr>
            <a:picLocks noChangeAspect="1"/>
          </p:cNvPicPr>
          <p:nvPr/>
        </p:nvPicPr>
        <p:blipFill>
          <a:blip r:embed="rId3"/>
          <a:stretch>
            <a:fillRect/>
          </a:stretch>
        </p:blipFill>
        <p:spPr>
          <a:xfrm>
            <a:off x="1835696" y="1291105"/>
            <a:ext cx="982319" cy="958037"/>
          </a:xfrm>
          <a:prstGeom prst="rect">
            <a:avLst/>
          </a:prstGeom>
        </p:spPr>
      </p:pic>
      <p:pic>
        <p:nvPicPr>
          <p:cNvPr id="8" name="Picture 7">
            <a:extLst>
              <a:ext uri="{FF2B5EF4-FFF2-40B4-BE49-F238E27FC236}">
                <a16:creationId xmlns:a16="http://schemas.microsoft.com/office/drawing/2014/main" id="{5E7994F4-478D-47CA-8E1F-5867E57026AC}"/>
              </a:ext>
            </a:extLst>
          </p:cNvPr>
          <p:cNvPicPr>
            <a:picLocks noChangeAspect="1"/>
          </p:cNvPicPr>
          <p:nvPr/>
        </p:nvPicPr>
        <p:blipFill>
          <a:blip r:embed="rId4"/>
          <a:stretch>
            <a:fillRect/>
          </a:stretch>
        </p:blipFill>
        <p:spPr>
          <a:xfrm>
            <a:off x="2931689" y="1277276"/>
            <a:ext cx="1414911" cy="985693"/>
          </a:xfrm>
          <a:prstGeom prst="rect">
            <a:avLst/>
          </a:prstGeom>
        </p:spPr>
      </p:pic>
      <p:pic>
        <p:nvPicPr>
          <p:cNvPr id="9" name="Picture 8">
            <a:extLst>
              <a:ext uri="{FF2B5EF4-FFF2-40B4-BE49-F238E27FC236}">
                <a16:creationId xmlns:a16="http://schemas.microsoft.com/office/drawing/2014/main" id="{9AC61565-77BA-48E5-8645-8D9688646CF2}"/>
              </a:ext>
            </a:extLst>
          </p:cNvPr>
          <p:cNvPicPr>
            <a:picLocks noChangeAspect="1"/>
          </p:cNvPicPr>
          <p:nvPr/>
        </p:nvPicPr>
        <p:blipFill>
          <a:blip r:embed="rId5"/>
          <a:stretch>
            <a:fillRect/>
          </a:stretch>
        </p:blipFill>
        <p:spPr>
          <a:xfrm>
            <a:off x="5501063" y="622800"/>
            <a:ext cx="3240360" cy="1270569"/>
          </a:xfrm>
          <a:prstGeom prst="rect">
            <a:avLst/>
          </a:prstGeom>
        </p:spPr>
      </p:pic>
      <p:pic>
        <p:nvPicPr>
          <p:cNvPr id="10" name="Picture 9">
            <a:extLst>
              <a:ext uri="{FF2B5EF4-FFF2-40B4-BE49-F238E27FC236}">
                <a16:creationId xmlns:a16="http://schemas.microsoft.com/office/drawing/2014/main" id="{3AFCEF87-EBC4-44AF-8445-0C73537DF6FA}"/>
              </a:ext>
            </a:extLst>
          </p:cNvPr>
          <p:cNvPicPr>
            <a:picLocks noChangeAspect="1"/>
          </p:cNvPicPr>
          <p:nvPr/>
        </p:nvPicPr>
        <p:blipFill>
          <a:blip r:embed="rId6"/>
          <a:stretch>
            <a:fillRect/>
          </a:stretch>
        </p:blipFill>
        <p:spPr>
          <a:xfrm>
            <a:off x="1869891" y="4144778"/>
            <a:ext cx="1026308" cy="1016978"/>
          </a:xfrm>
          <a:prstGeom prst="rect">
            <a:avLst/>
          </a:prstGeom>
        </p:spPr>
      </p:pic>
      <p:pic>
        <p:nvPicPr>
          <p:cNvPr id="11" name="Picture 10">
            <a:extLst>
              <a:ext uri="{FF2B5EF4-FFF2-40B4-BE49-F238E27FC236}">
                <a16:creationId xmlns:a16="http://schemas.microsoft.com/office/drawing/2014/main" id="{CAA1709A-84AC-4E5A-9175-1DF154901727}"/>
              </a:ext>
            </a:extLst>
          </p:cNvPr>
          <p:cNvPicPr>
            <a:picLocks noChangeAspect="1"/>
          </p:cNvPicPr>
          <p:nvPr/>
        </p:nvPicPr>
        <p:blipFill>
          <a:blip r:embed="rId7"/>
          <a:stretch>
            <a:fillRect/>
          </a:stretch>
        </p:blipFill>
        <p:spPr>
          <a:xfrm>
            <a:off x="3002402" y="4176063"/>
            <a:ext cx="1449679" cy="985693"/>
          </a:xfrm>
          <a:prstGeom prst="rect">
            <a:avLst/>
          </a:prstGeom>
        </p:spPr>
      </p:pic>
      <p:pic>
        <p:nvPicPr>
          <p:cNvPr id="13" name="Picture 12">
            <a:extLst>
              <a:ext uri="{FF2B5EF4-FFF2-40B4-BE49-F238E27FC236}">
                <a16:creationId xmlns:a16="http://schemas.microsoft.com/office/drawing/2014/main" id="{269038D0-EDF7-4EA2-8146-56F0E5D0793D}"/>
              </a:ext>
            </a:extLst>
          </p:cNvPr>
          <p:cNvPicPr>
            <a:picLocks noChangeAspect="1"/>
          </p:cNvPicPr>
          <p:nvPr/>
        </p:nvPicPr>
        <p:blipFill>
          <a:blip r:embed="rId8"/>
          <a:stretch>
            <a:fillRect/>
          </a:stretch>
        </p:blipFill>
        <p:spPr>
          <a:xfrm>
            <a:off x="5633631" y="4336956"/>
            <a:ext cx="3312368" cy="1308555"/>
          </a:xfrm>
          <a:prstGeom prst="rect">
            <a:avLst/>
          </a:prstGeom>
        </p:spPr>
      </p:pic>
      <p:sp>
        <p:nvSpPr>
          <p:cNvPr id="15" name="TextBox 14">
            <a:extLst>
              <a:ext uri="{FF2B5EF4-FFF2-40B4-BE49-F238E27FC236}">
                <a16:creationId xmlns:a16="http://schemas.microsoft.com/office/drawing/2014/main" id="{1A9B826D-B1FC-404E-92CA-9924E9A46A1A}"/>
              </a:ext>
            </a:extLst>
          </p:cNvPr>
          <p:cNvSpPr txBox="1"/>
          <p:nvPr/>
        </p:nvSpPr>
        <p:spPr>
          <a:xfrm>
            <a:off x="7651853" y="4552698"/>
            <a:ext cx="1191352" cy="369332"/>
          </a:xfrm>
          <a:prstGeom prst="rect">
            <a:avLst/>
          </a:prstGeom>
          <a:noFill/>
        </p:spPr>
        <p:txBody>
          <a:bodyPr wrap="none" rtlCol="0">
            <a:spAutoFit/>
          </a:bodyPr>
          <a:lstStyle/>
          <a:p>
            <a:r>
              <a:rPr lang="en-US" dirty="0" err="1"/>
              <a:t>CFv</a:t>
            </a:r>
            <a:r>
              <a:rPr lang="en-US" dirty="0"/>
              <a:t>=0.97</a:t>
            </a:r>
            <a:endParaRPr lang="en-GB" dirty="0"/>
          </a:p>
        </p:txBody>
      </p:sp>
      <p:sp>
        <p:nvSpPr>
          <p:cNvPr id="16" name="TextBox 15">
            <a:extLst>
              <a:ext uri="{FF2B5EF4-FFF2-40B4-BE49-F238E27FC236}">
                <a16:creationId xmlns:a16="http://schemas.microsoft.com/office/drawing/2014/main" id="{277B651E-F11B-4A3A-A2B7-D4C9DF4446C4}"/>
              </a:ext>
            </a:extLst>
          </p:cNvPr>
          <p:cNvSpPr txBox="1"/>
          <p:nvPr/>
        </p:nvSpPr>
        <p:spPr>
          <a:xfrm>
            <a:off x="3287440" y="4721985"/>
            <a:ext cx="1191352" cy="369332"/>
          </a:xfrm>
          <a:prstGeom prst="rect">
            <a:avLst/>
          </a:prstGeom>
          <a:noFill/>
        </p:spPr>
        <p:txBody>
          <a:bodyPr wrap="none" rtlCol="0">
            <a:spAutoFit/>
          </a:bodyPr>
          <a:lstStyle/>
          <a:p>
            <a:r>
              <a:rPr lang="en-US" dirty="0" err="1"/>
              <a:t>CFv</a:t>
            </a:r>
            <a:r>
              <a:rPr lang="en-US" dirty="0"/>
              <a:t>=0.54</a:t>
            </a:r>
            <a:endParaRPr lang="en-GB" dirty="0"/>
          </a:p>
        </p:txBody>
      </p:sp>
      <p:sp>
        <p:nvSpPr>
          <p:cNvPr id="17" name="TextBox 16">
            <a:extLst>
              <a:ext uri="{FF2B5EF4-FFF2-40B4-BE49-F238E27FC236}">
                <a16:creationId xmlns:a16="http://schemas.microsoft.com/office/drawing/2014/main" id="{1ADE9718-135A-43A5-A806-290EDF657BD2}"/>
              </a:ext>
            </a:extLst>
          </p:cNvPr>
          <p:cNvSpPr txBox="1"/>
          <p:nvPr/>
        </p:nvSpPr>
        <p:spPr>
          <a:xfrm>
            <a:off x="7524328" y="836728"/>
            <a:ext cx="1204176" cy="369332"/>
          </a:xfrm>
          <a:prstGeom prst="rect">
            <a:avLst/>
          </a:prstGeom>
          <a:noFill/>
        </p:spPr>
        <p:txBody>
          <a:bodyPr wrap="none" rtlCol="0">
            <a:spAutoFit/>
          </a:bodyPr>
          <a:lstStyle/>
          <a:p>
            <a:r>
              <a:rPr lang="en-US" dirty="0" err="1"/>
              <a:t>CFh</a:t>
            </a:r>
            <a:r>
              <a:rPr lang="en-US" dirty="0"/>
              <a:t>=0.53</a:t>
            </a:r>
            <a:endParaRPr lang="en-GB" dirty="0"/>
          </a:p>
        </p:txBody>
      </p:sp>
      <p:sp>
        <p:nvSpPr>
          <p:cNvPr id="5" name="TextBox 4">
            <a:extLst>
              <a:ext uri="{FF2B5EF4-FFF2-40B4-BE49-F238E27FC236}">
                <a16:creationId xmlns:a16="http://schemas.microsoft.com/office/drawing/2014/main" id="{00FA03C1-7614-48B1-9883-8D5CAACF8880}"/>
              </a:ext>
            </a:extLst>
          </p:cNvPr>
          <p:cNvSpPr txBox="1"/>
          <p:nvPr/>
        </p:nvSpPr>
        <p:spPr>
          <a:xfrm>
            <a:off x="3190445" y="1812115"/>
            <a:ext cx="1204176" cy="369332"/>
          </a:xfrm>
          <a:prstGeom prst="rect">
            <a:avLst/>
          </a:prstGeom>
          <a:noFill/>
        </p:spPr>
        <p:txBody>
          <a:bodyPr wrap="none" rtlCol="0">
            <a:spAutoFit/>
          </a:bodyPr>
          <a:lstStyle/>
          <a:p>
            <a:r>
              <a:rPr lang="en-US" dirty="0" err="1"/>
              <a:t>CFh</a:t>
            </a:r>
            <a:r>
              <a:rPr lang="en-US" dirty="0"/>
              <a:t>=0.07</a:t>
            </a:r>
            <a:endParaRPr lang="en-GB" dirty="0"/>
          </a:p>
        </p:txBody>
      </p:sp>
      <p:pic>
        <p:nvPicPr>
          <p:cNvPr id="14" name="Picture 13">
            <a:extLst>
              <a:ext uri="{FF2B5EF4-FFF2-40B4-BE49-F238E27FC236}">
                <a16:creationId xmlns:a16="http://schemas.microsoft.com/office/drawing/2014/main" id="{E445F47F-2EFF-4DA7-8679-542981569BB5}"/>
              </a:ext>
            </a:extLst>
          </p:cNvPr>
          <p:cNvPicPr>
            <a:picLocks noChangeAspect="1"/>
          </p:cNvPicPr>
          <p:nvPr/>
        </p:nvPicPr>
        <p:blipFill>
          <a:blip r:embed="rId9"/>
          <a:stretch>
            <a:fillRect/>
          </a:stretch>
        </p:blipFill>
        <p:spPr>
          <a:xfrm>
            <a:off x="7578071" y="2544436"/>
            <a:ext cx="1402685" cy="1069374"/>
          </a:xfrm>
          <a:prstGeom prst="rect">
            <a:avLst/>
          </a:prstGeom>
        </p:spPr>
      </p:pic>
      <p:cxnSp>
        <p:nvCxnSpPr>
          <p:cNvPr id="19" name="Straight Arrow Connector 18">
            <a:extLst>
              <a:ext uri="{FF2B5EF4-FFF2-40B4-BE49-F238E27FC236}">
                <a16:creationId xmlns:a16="http://schemas.microsoft.com/office/drawing/2014/main" id="{1028C7B4-B864-48E6-9CC6-DF8C405C582A}"/>
              </a:ext>
            </a:extLst>
          </p:cNvPr>
          <p:cNvCxnSpPr/>
          <p:nvPr/>
        </p:nvCxnSpPr>
        <p:spPr>
          <a:xfrm>
            <a:off x="7121243" y="3079123"/>
            <a:ext cx="331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B2BAD2-974F-4201-BE26-583D5B89EFF9}"/>
              </a:ext>
            </a:extLst>
          </p:cNvPr>
          <p:cNvCxnSpPr>
            <a:cxnSpLocks/>
          </p:cNvCxnSpPr>
          <p:nvPr/>
        </p:nvCxnSpPr>
        <p:spPr>
          <a:xfrm>
            <a:off x="7502805" y="4012303"/>
            <a:ext cx="165539" cy="213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BFC595E-2800-48DB-A7AC-1B66BF4779E0}"/>
              </a:ext>
            </a:extLst>
          </p:cNvPr>
          <p:cNvCxnSpPr>
            <a:cxnSpLocks/>
          </p:cNvCxnSpPr>
          <p:nvPr/>
        </p:nvCxnSpPr>
        <p:spPr>
          <a:xfrm flipV="1">
            <a:off x="7502805" y="1893369"/>
            <a:ext cx="381563" cy="206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9CE8137-FA19-4227-AFDD-EEA7E3FE7489}"/>
              </a:ext>
            </a:extLst>
          </p:cNvPr>
          <p:cNvCxnSpPr>
            <a:cxnSpLocks/>
          </p:cNvCxnSpPr>
          <p:nvPr/>
        </p:nvCxnSpPr>
        <p:spPr>
          <a:xfrm flipH="1" flipV="1">
            <a:off x="3002402" y="2262969"/>
            <a:ext cx="201446" cy="162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65C510A-ADC9-4BE5-8D52-72FFF4A8633D}"/>
              </a:ext>
            </a:extLst>
          </p:cNvPr>
          <p:cNvCxnSpPr>
            <a:cxnSpLocks/>
          </p:cNvCxnSpPr>
          <p:nvPr/>
        </p:nvCxnSpPr>
        <p:spPr>
          <a:xfrm flipH="1">
            <a:off x="3043239" y="3815458"/>
            <a:ext cx="160609" cy="166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7CB49F5-EF2D-4181-BC25-D80D31A150A7}"/>
              </a:ext>
            </a:extLst>
          </p:cNvPr>
          <p:cNvSpPr txBox="1"/>
          <p:nvPr/>
        </p:nvSpPr>
        <p:spPr>
          <a:xfrm>
            <a:off x="247562" y="2425452"/>
            <a:ext cx="1223412" cy="369332"/>
          </a:xfrm>
          <a:prstGeom prst="rect">
            <a:avLst/>
          </a:prstGeom>
          <a:noFill/>
        </p:spPr>
        <p:txBody>
          <a:bodyPr wrap="none" rtlCol="0">
            <a:spAutoFit/>
          </a:bodyPr>
          <a:lstStyle/>
          <a:p>
            <a:r>
              <a:rPr lang="en-US" dirty="0"/>
              <a:t>Horizontal</a:t>
            </a:r>
            <a:endParaRPr lang="en-GB" dirty="0"/>
          </a:p>
        </p:txBody>
      </p:sp>
      <p:cxnSp>
        <p:nvCxnSpPr>
          <p:cNvPr id="30" name="Straight Arrow Connector 29">
            <a:extLst>
              <a:ext uri="{FF2B5EF4-FFF2-40B4-BE49-F238E27FC236}">
                <a16:creationId xmlns:a16="http://schemas.microsoft.com/office/drawing/2014/main" id="{9DDA98EE-9594-4F44-9EFB-FF244F8A43E7}"/>
              </a:ext>
            </a:extLst>
          </p:cNvPr>
          <p:cNvCxnSpPr>
            <a:cxnSpLocks/>
          </p:cNvCxnSpPr>
          <p:nvPr/>
        </p:nvCxnSpPr>
        <p:spPr>
          <a:xfrm flipV="1">
            <a:off x="1571697" y="2625677"/>
            <a:ext cx="1056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810ADC6-E603-430A-8BEA-97CEC16DB16F}"/>
              </a:ext>
            </a:extLst>
          </p:cNvPr>
          <p:cNvSpPr txBox="1"/>
          <p:nvPr/>
        </p:nvSpPr>
        <p:spPr>
          <a:xfrm>
            <a:off x="323528" y="3352264"/>
            <a:ext cx="941348" cy="369332"/>
          </a:xfrm>
          <a:prstGeom prst="rect">
            <a:avLst/>
          </a:prstGeom>
          <a:noFill/>
        </p:spPr>
        <p:txBody>
          <a:bodyPr wrap="none" rtlCol="0">
            <a:spAutoFit/>
          </a:bodyPr>
          <a:lstStyle/>
          <a:p>
            <a:r>
              <a:rPr lang="en-US" dirty="0"/>
              <a:t>Vertical</a:t>
            </a:r>
            <a:endParaRPr lang="en-GB" dirty="0"/>
          </a:p>
        </p:txBody>
      </p:sp>
      <p:cxnSp>
        <p:nvCxnSpPr>
          <p:cNvPr id="33" name="Straight Arrow Connector 32">
            <a:extLst>
              <a:ext uri="{FF2B5EF4-FFF2-40B4-BE49-F238E27FC236}">
                <a16:creationId xmlns:a16="http://schemas.microsoft.com/office/drawing/2014/main" id="{0F78B4EA-AB23-43DC-ABE4-B24864522342}"/>
              </a:ext>
            </a:extLst>
          </p:cNvPr>
          <p:cNvCxnSpPr>
            <a:cxnSpLocks/>
          </p:cNvCxnSpPr>
          <p:nvPr/>
        </p:nvCxnSpPr>
        <p:spPr>
          <a:xfrm flipV="1">
            <a:off x="1647663" y="3552489"/>
            <a:ext cx="1056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F47A3EA-68DA-4D83-B8F4-14BB4EB114B4}"/>
              </a:ext>
            </a:extLst>
          </p:cNvPr>
          <p:cNvSpPr txBox="1"/>
          <p:nvPr/>
        </p:nvSpPr>
        <p:spPr>
          <a:xfrm>
            <a:off x="4655979" y="2919488"/>
            <a:ext cx="1326004" cy="369332"/>
          </a:xfrm>
          <a:prstGeom prst="rect">
            <a:avLst/>
          </a:prstGeom>
          <a:noFill/>
        </p:spPr>
        <p:txBody>
          <a:bodyPr wrap="none" rtlCol="0">
            <a:spAutoFit/>
          </a:bodyPr>
          <a:lstStyle/>
          <a:p>
            <a:r>
              <a:rPr lang="en-US" dirty="0"/>
              <a:t>50x50 </a:t>
            </a:r>
            <a:r>
              <a:rPr lang="en-US" dirty="0">
                <a:latin typeface="Symbol" panose="05050102010706020507" pitchFamily="18" charset="2"/>
              </a:rPr>
              <a:t>m</a:t>
            </a:r>
            <a:r>
              <a:rPr lang="en-US" dirty="0"/>
              <a:t>m</a:t>
            </a:r>
            <a:r>
              <a:rPr lang="en-US" baseline="30000" dirty="0"/>
              <a:t>2</a:t>
            </a:r>
            <a:endParaRPr lang="en-GB" baseline="30000" dirty="0"/>
          </a:p>
        </p:txBody>
      </p:sp>
      <p:sp>
        <p:nvSpPr>
          <p:cNvPr id="12" name="TextBox 11">
            <a:extLst>
              <a:ext uri="{FF2B5EF4-FFF2-40B4-BE49-F238E27FC236}">
                <a16:creationId xmlns:a16="http://schemas.microsoft.com/office/drawing/2014/main" id="{DE5C0138-F521-4B03-BFF0-617FD814A7D1}"/>
              </a:ext>
            </a:extLst>
          </p:cNvPr>
          <p:cNvSpPr txBox="1"/>
          <p:nvPr/>
        </p:nvSpPr>
        <p:spPr>
          <a:xfrm>
            <a:off x="1898967" y="1025128"/>
            <a:ext cx="2751074" cy="307777"/>
          </a:xfrm>
          <a:prstGeom prst="rect">
            <a:avLst/>
          </a:prstGeom>
          <a:noFill/>
        </p:spPr>
        <p:txBody>
          <a:bodyPr wrap="none" rtlCol="0">
            <a:spAutoFit/>
          </a:bodyPr>
          <a:lstStyle/>
          <a:p>
            <a:r>
              <a:rPr lang="en-US" sz="1400" dirty="0"/>
              <a:t>Modes     Cumulated occupation</a:t>
            </a:r>
            <a:endParaRPr lang="en-GB" sz="1400" dirty="0"/>
          </a:p>
        </p:txBody>
      </p:sp>
      <p:sp>
        <p:nvSpPr>
          <p:cNvPr id="29" name="TextBox 28">
            <a:extLst>
              <a:ext uri="{FF2B5EF4-FFF2-40B4-BE49-F238E27FC236}">
                <a16:creationId xmlns:a16="http://schemas.microsoft.com/office/drawing/2014/main" id="{BEBA27E0-88FA-4508-A63E-C0940CA1BDEB}"/>
              </a:ext>
            </a:extLst>
          </p:cNvPr>
          <p:cNvSpPr txBox="1"/>
          <p:nvPr/>
        </p:nvSpPr>
        <p:spPr>
          <a:xfrm>
            <a:off x="2099740" y="3912979"/>
            <a:ext cx="2751074" cy="307777"/>
          </a:xfrm>
          <a:prstGeom prst="rect">
            <a:avLst/>
          </a:prstGeom>
          <a:noFill/>
        </p:spPr>
        <p:txBody>
          <a:bodyPr wrap="none" rtlCol="0">
            <a:spAutoFit/>
          </a:bodyPr>
          <a:lstStyle/>
          <a:p>
            <a:r>
              <a:rPr lang="en-US" sz="1400" dirty="0"/>
              <a:t>Modes     Cumulated occupation</a:t>
            </a:r>
            <a:endParaRPr lang="en-GB" sz="1400" dirty="0"/>
          </a:p>
        </p:txBody>
      </p:sp>
      <p:sp>
        <p:nvSpPr>
          <p:cNvPr id="31" name="TextBox 30">
            <a:extLst>
              <a:ext uri="{FF2B5EF4-FFF2-40B4-BE49-F238E27FC236}">
                <a16:creationId xmlns:a16="http://schemas.microsoft.com/office/drawing/2014/main" id="{2D3F91C5-D3E5-4D0D-945B-84A57B3394A9}"/>
              </a:ext>
            </a:extLst>
          </p:cNvPr>
          <p:cNvSpPr txBox="1"/>
          <p:nvPr/>
        </p:nvSpPr>
        <p:spPr>
          <a:xfrm>
            <a:off x="19575" y="4620685"/>
            <a:ext cx="1587294" cy="738664"/>
          </a:xfrm>
          <a:prstGeom prst="rect">
            <a:avLst/>
          </a:prstGeom>
          <a:noFill/>
        </p:spPr>
        <p:txBody>
          <a:bodyPr wrap="none" rtlCol="0">
            <a:spAutoFit/>
          </a:bodyPr>
          <a:lstStyle/>
          <a:p>
            <a:r>
              <a:rPr lang="en-US" sz="1400" dirty="0">
                <a:solidFill>
                  <a:srgbClr val="FF0000"/>
                </a:solidFill>
              </a:rPr>
              <a:t>CF= </a:t>
            </a:r>
            <a:r>
              <a:rPr lang="en-US" sz="1400" dirty="0" err="1">
                <a:solidFill>
                  <a:srgbClr val="FF0000"/>
                </a:solidFill>
              </a:rPr>
              <a:t>CFh</a:t>
            </a:r>
            <a:r>
              <a:rPr lang="en-US" sz="1400" dirty="0">
                <a:solidFill>
                  <a:srgbClr val="FF0000"/>
                </a:solidFill>
              </a:rPr>
              <a:t> x </a:t>
            </a:r>
            <a:r>
              <a:rPr lang="en-US" sz="1400" dirty="0" err="1" smtClean="0">
                <a:solidFill>
                  <a:srgbClr val="FF0000"/>
                </a:solidFill>
              </a:rPr>
              <a:t>CFv</a:t>
            </a:r>
            <a:r>
              <a:rPr lang="en-US" sz="1400" dirty="0" smtClean="0">
                <a:solidFill>
                  <a:srgbClr val="FF0000"/>
                </a:solidFill>
              </a:rPr>
              <a:t>:</a:t>
            </a:r>
            <a:endParaRPr lang="en-US" sz="1400" dirty="0">
              <a:solidFill>
                <a:srgbClr val="FF0000"/>
              </a:solidFill>
            </a:endParaRPr>
          </a:p>
          <a:p>
            <a:pPr marL="285750" indent="-285750">
              <a:buFont typeface="Arial" panose="020B0604020202020204" pitchFamily="34" charset="0"/>
              <a:buChar char="•"/>
            </a:pPr>
            <a:r>
              <a:rPr lang="en-US" sz="1400" dirty="0">
                <a:solidFill>
                  <a:srgbClr val="FF0000"/>
                </a:solidFill>
              </a:rPr>
              <a:t>Source: 0.038</a:t>
            </a:r>
          </a:p>
          <a:p>
            <a:pPr marL="285750" indent="-285750">
              <a:buFont typeface="Arial" panose="020B0604020202020204" pitchFamily="34" charset="0"/>
              <a:buChar char="•"/>
            </a:pPr>
            <a:r>
              <a:rPr lang="en-US" sz="1400" dirty="0">
                <a:solidFill>
                  <a:srgbClr val="FF0000"/>
                </a:solidFill>
              </a:rPr>
              <a:t>Image: 0.51 </a:t>
            </a:r>
            <a:endParaRPr lang="en-GB" sz="1400" dirty="0">
              <a:solidFill>
                <a:srgbClr val="FF0000"/>
              </a:solidFill>
            </a:endParaRPr>
          </a:p>
        </p:txBody>
      </p:sp>
      <p:sp>
        <p:nvSpPr>
          <p:cNvPr id="35" name="TextBox 34">
            <a:extLst>
              <a:ext uri="{FF2B5EF4-FFF2-40B4-BE49-F238E27FC236}">
                <a16:creationId xmlns:a16="http://schemas.microsoft.com/office/drawing/2014/main" id="{48CA8B2B-3BC6-48B7-AE26-6AFEF4BB7D68}"/>
              </a:ext>
            </a:extLst>
          </p:cNvPr>
          <p:cNvSpPr txBox="1"/>
          <p:nvPr/>
        </p:nvSpPr>
        <p:spPr>
          <a:xfrm>
            <a:off x="315065" y="733030"/>
            <a:ext cx="803425" cy="261610"/>
          </a:xfrm>
          <a:prstGeom prst="rect">
            <a:avLst/>
          </a:prstGeom>
          <a:noFill/>
        </p:spPr>
        <p:txBody>
          <a:bodyPr wrap="none" rtlCol="0">
            <a:spAutoFit/>
          </a:bodyPr>
          <a:lstStyle/>
          <a:p>
            <a:r>
              <a:rPr lang="en-US" sz="1100" dirty="0"/>
              <a:t>MODEL 3</a:t>
            </a:r>
            <a:endParaRPr lang="en-GB" sz="1100" dirty="0"/>
          </a:p>
        </p:txBody>
      </p:sp>
    </p:spTree>
    <p:extLst>
      <p:ext uri="{BB962C8B-B14F-4D97-AF65-F5344CB8AC3E}">
        <p14:creationId xmlns:p14="http://schemas.microsoft.com/office/powerpoint/2010/main" val="3417437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9</a:t>
            </a:fld>
            <a:endParaRPr lang="en-US" noProof="0"/>
          </a:p>
        </p:txBody>
      </p:sp>
      <p:sp>
        <p:nvSpPr>
          <p:cNvPr id="17" name="TextBox 16">
            <a:extLst>
              <a:ext uri="{FF2B5EF4-FFF2-40B4-BE49-F238E27FC236}">
                <a16:creationId xmlns:a16="http://schemas.microsoft.com/office/drawing/2014/main" id="{1ADE9718-135A-43A5-A806-290EDF657BD2}"/>
              </a:ext>
            </a:extLst>
          </p:cNvPr>
          <p:cNvSpPr txBox="1"/>
          <p:nvPr/>
        </p:nvSpPr>
        <p:spPr>
          <a:xfrm>
            <a:off x="7524328" y="836728"/>
            <a:ext cx="1204176" cy="369332"/>
          </a:xfrm>
          <a:prstGeom prst="rect">
            <a:avLst/>
          </a:prstGeom>
          <a:noFill/>
        </p:spPr>
        <p:txBody>
          <a:bodyPr wrap="none" rtlCol="0">
            <a:spAutoFit/>
          </a:bodyPr>
          <a:lstStyle/>
          <a:p>
            <a:r>
              <a:rPr lang="en-US" dirty="0" err="1"/>
              <a:t>CFh</a:t>
            </a:r>
            <a:r>
              <a:rPr lang="en-US" dirty="0"/>
              <a:t>=0.53</a:t>
            </a:r>
            <a:endParaRPr lang="en-GB" dirty="0"/>
          </a:p>
        </p:txBody>
      </p:sp>
      <p:sp>
        <p:nvSpPr>
          <p:cNvPr id="18" name="TextBox 17">
            <a:extLst>
              <a:ext uri="{FF2B5EF4-FFF2-40B4-BE49-F238E27FC236}">
                <a16:creationId xmlns:a16="http://schemas.microsoft.com/office/drawing/2014/main" id="{BBAC4C97-F13C-4E21-99E0-C0A24A85019D}"/>
              </a:ext>
            </a:extLst>
          </p:cNvPr>
          <p:cNvSpPr txBox="1"/>
          <p:nvPr/>
        </p:nvSpPr>
        <p:spPr>
          <a:xfrm>
            <a:off x="3347864" y="2569468"/>
            <a:ext cx="1851789" cy="369332"/>
          </a:xfrm>
          <a:prstGeom prst="rect">
            <a:avLst/>
          </a:prstGeom>
          <a:noFill/>
        </p:spPr>
        <p:txBody>
          <a:bodyPr wrap="none" rtlCol="0">
            <a:spAutoFit/>
          </a:bodyPr>
          <a:lstStyle/>
          <a:p>
            <a:r>
              <a:rPr lang="en-US" dirty="0"/>
              <a:t>Additional slides</a:t>
            </a:r>
            <a:endParaRPr lang="en-GB" dirty="0"/>
          </a:p>
        </p:txBody>
      </p:sp>
      <p:sp>
        <p:nvSpPr>
          <p:cNvPr id="3" name="Footer Placeholder 2"/>
          <p:cNvSpPr>
            <a:spLocks noGrp="1"/>
          </p:cNvSpPr>
          <p:nvPr>
            <p:ph type="ftr" sz="quarter" idx="16"/>
          </p:nvPr>
        </p:nvSpPr>
        <p:spPr/>
        <p:txBody>
          <a:bodyPr/>
          <a:lstStyle/>
          <a:p>
            <a:r>
              <a:rPr lang="en-US" noProof="0" smtClean="0"/>
              <a:t>OASYS-Coherence transport | HERCULES2023</a:t>
            </a:r>
            <a:endParaRPr lang="en-US" noProof="0"/>
          </a:p>
        </p:txBody>
      </p:sp>
    </p:spTree>
    <p:extLst>
      <p:ext uri="{BB962C8B-B14F-4D97-AF65-F5344CB8AC3E}">
        <p14:creationId xmlns:p14="http://schemas.microsoft.com/office/powerpoint/2010/main" val="230473379"/>
      </p:ext>
    </p:extLst>
  </p:cSld>
  <p:clrMapOvr>
    <a:masterClrMapping/>
  </p:clrMapOvr>
</p:sld>
</file>

<file path=ppt/theme/theme1.xml><?xml version="1.0" encoding="utf-8"?>
<a:theme xmlns:a="http://schemas.openxmlformats.org/drawingml/2006/main" name="ESRF - default">
  <a:themeElements>
    <a:clrScheme name="ESRF">
      <a:dk1>
        <a:sysClr val="windowText" lastClr="000000"/>
      </a:dk1>
      <a:lt1>
        <a:sysClr val="window" lastClr="FFFFFF"/>
      </a:lt1>
      <a:dk2>
        <a:srgbClr val="B7B9BA"/>
      </a:dk2>
      <a:lt2>
        <a:srgbClr val="AF007C"/>
      </a:lt2>
      <a:accent1>
        <a:srgbClr val="132577"/>
      </a:accent1>
      <a:accent2>
        <a:srgbClr val="ED7703"/>
      </a:accent2>
      <a:accent3>
        <a:srgbClr val="F4A300"/>
      </a:accent3>
      <a:accent4>
        <a:srgbClr val="FFDD00"/>
      </a:accent4>
      <a:accent5>
        <a:srgbClr val="51A026"/>
      </a:accent5>
      <a:accent6>
        <a:srgbClr val="0098D4"/>
      </a:accent6>
      <a:hlink>
        <a:srgbClr val="000000"/>
      </a:hlink>
      <a:folHlink>
        <a:srgbClr val="000000"/>
      </a:folHlink>
    </a:clrScheme>
    <a:fontScheme name="Solocal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861</Words>
  <Application>Microsoft Office PowerPoint</Application>
  <PresentationFormat>On-screen Show (16:10)</PresentationFormat>
  <Paragraphs>186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Cambria Math</vt:lpstr>
      <vt:lpstr>Helvetica</vt:lpstr>
      <vt:lpstr>ITCOfficinaSans LT Book</vt:lpstr>
      <vt:lpstr>Symbol</vt:lpstr>
      <vt:lpstr>Wingdings</vt:lpstr>
      <vt:lpstr>ESRF - default</vt:lpstr>
      <vt:lpstr>PowerPoint Presentation</vt:lpstr>
      <vt:lpstr>PowerPoint Presentation</vt:lpstr>
      <vt:lpstr>Transport of coherence in a Beamline</vt:lpstr>
      <vt:lpstr>Coherence – Basic concepts</vt:lpstr>
      <vt:lpstr>Coherence – Longitudinal and transversal</vt:lpstr>
      <vt:lpstr>Diffraction by slits (fully coherence)</vt:lpstr>
      <vt:lpstr>Coherent Fraction (partial coherence)</vt:lpstr>
      <vt:lpstr>Example: U17 @ 15 keV</vt:lpstr>
      <vt:lpstr>PowerPoint Presentation</vt:lpstr>
      <vt:lpstr>Coherent radiation produces interference patterns</vt:lpstr>
      <vt:lpstr>Coherence – Longitudinal and transversal</vt:lpstr>
      <vt:lpstr>LONGITUDINAL COHERENCE for a typical synchrotron</vt:lpstr>
      <vt:lpstr>LONGITUDINAL COHERENCE for a typical synchrotron</vt:lpstr>
      <vt:lpstr>FRESNEL DIFFRACTION</vt:lpstr>
    </vt:vector>
  </TitlesOfParts>
  <Company>E.S.R.F.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srio</dc:creator>
  <cp:lastModifiedBy>REYES HERRERA Juan</cp:lastModifiedBy>
  <cp:revision>180</cp:revision>
  <dcterms:created xsi:type="dcterms:W3CDTF">2022-02-18T08:25:36Z</dcterms:created>
  <dcterms:modified xsi:type="dcterms:W3CDTF">2023-03-24T08:24:35Z</dcterms:modified>
</cp:coreProperties>
</file>