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1658" r:id="rId12"/>
    <p:sldId id="1670" r:id="rId13"/>
    <p:sldId id="1671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176" y="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3e2b6a1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3e2b6a1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269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3e2b6a1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3e2b6a1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3473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3e2b6a1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3e2b6a1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662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3e2b6a1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3e2b6a1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809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3e2b6a1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3e2b6a1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3e2b6a1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3e2b6a1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5215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3e2b6a1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3e2b6a1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45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3e2b6a1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3e2b6a1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756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3e2b6a1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3e2b6a1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6225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3e2b6a1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3e2b6a1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624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3e2b6a1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3e2b6a1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559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3e2b6a1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3e2b6a1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71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71" y="0"/>
            <a:ext cx="913185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11" name="Google Shape;11;p2"/>
          <p:cNvSpPr txBox="1"/>
          <p:nvPr/>
        </p:nvSpPr>
        <p:spPr>
          <a:xfrm>
            <a:off x="12000" y="4924425"/>
            <a:ext cx="9132000" cy="219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spcFirstLastPara="1" wrap="square" lIns="91425" tIns="27425" rIns="91425" bIns="2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FCE5CD"/>
                </a:solidFill>
              </a:rPr>
              <a:t>Beamline Optics and Modeling School 2023 (BLOMS) </a:t>
            </a:r>
            <a:endParaRPr sz="1000" b="1" dirty="0">
              <a:solidFill>
                <a:srgbClr val="FCE5CD"/>
              </a:solidFill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0625" y="57575"/>
            <a:ext cx="8994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2150" y="558925"/>
            <a:ext cx="9131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/>
        </p:nvSpPr>
        <p:spPr>
          <a:xfrm>
            <a:off x="313050" y="2125350"/>
            <a:ext cx="856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3050" y="1923225"/>
            <a:ext cx="87081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06950" y="4908739"/>
            <a:ext cx="690300" cy="249000"/>
          </a:xfrm>
          <a:prstGeom prst="rect">
            <a:avLst/>
          </a:prstGeom>
        </p:spPr>
        <p:txBody>
          <a:bodyPr spcFirstLastPara="1" wrap="square" lIns="91425" tIns="27425" rIns="91425" bIns="27425" anchor="ctr" anchorCtr="0">
            <a:normAutofit/>
          </a:bodyPr>
          <a:lstStyle>
            <a:lvl1pPr lvl="0" rtl="0">
              <a:buNone/>
              <a:defRPr b="1"/>
            </a:lvl1pPr>
            <a:lvl2pPr lvl="1" rtl="0">
              <a:buNone/>
              <a:defRPr b="1"/>
            </a:lvl2pPr>
            <a:lvl3pPr lvl="2" rtl="0">
              <a:buNone/>
              <a:defRPr b="1"/>
            </a:lvl3pPr>
            <a:lvl4pPr lvl="3" rtl="0">
              <a:buNone/>
              <a:defRPr b="1"/>
            </a:lvl4pPr>
            <a:lvl5pPr lvl="4" rtl="0">
              <a:buNone/>
              <a:defRPr b="1"/>
            </a:lvl5pPr>
            <a:lvl6pPr lvl="5" rtl="0">
              <a:buNone/>
              <a:defRPr b="1"/>
            </a:lvl6pPr>
            <a:lvl7pPr lvl="6" rtl="0">
              <a:buNone/>
              <a:defRPr b="1"/>
            </a:lvl7pPr>
            <a:lvl8pPr lvl="7" rtl="0">
              <a:buNone/>
              <a:defRPr b="1"/>
            </a:lvl8pPr>
            <a:lvl9pPr lvl="8" rtl="0">
              <a:buNone/>
              <a:defRPr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/>
        </p:nvSpPr>
        <p:spPr>
          <a:xfrm>
            <a:off x="0" y="4924425"/>
            <a:ext cx="9144000" cy="219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spcFirstLastPara="1" wrap="square" lIns="91425" tIns="27425" rIns="91425" bIns="2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FCE5CD"/>
                </a:solidFill>
              </a:rPr>
              <a:t>Beamline Optics and Modeling School 2023 (BLOMS)                               Introduction to OASYS-SRW                                              L. </a:t>
            </a:r>
            <a:r>
              <a:rPr lang="en" sz="1000" b="1" dirty="0" err="1">
                <a:solidFill>
                  <a:srgbClr val="FCE5CD"/>
                </a:solidFill>
              </a:rPr>
              <a:t>Rebuffi</a:t>
            </a:r>
            <a:endParaRPr sz="1000" b="1" dirty="0">
              <a:solidFill>
                <a:srgbClr val="FCE5CD"/>
              </a:solidFill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31100" y="619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67175" y="46375"/>
            <a:ext cx="895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06950" y="4908739"/>
            <a:ext cx="690300" cy="249000"/>
          </a:xfrm>
          <a:prstGeom prst="rect">
            <a:avLst/>
          </a:prstGeom>
        </p:spPr>
        <p:txBody>
          <a:bodyPr spcFirstLastPara="1" wrap="square" lIns="91425" tIns="27425" rIns="91425" bIns="27425" anchor="ctr" anchorCtr="0">
            <a:normAutofit/>
          </a:bodyPr>
          <a:lstStyle>
            <a:lvl1pPr lvl="0" rtl="0">
              <a:buNone/>
              <a:defRPr b="1">
                <a:solidFill>
                  <a:srgbClr val="EFEFEF"/>
                </a:solidFill>
              </a:defRPr>
            </a:lvl1pPr>
            <a:lvl2pPr lvl="1" rtl="0">
              <a:buNone/>
              <a:defRPr b="1">
                <a:solidFill>
                  <a:srgbClr val="EFEFEF"/>
                </a:solidFill>
              </a:defRPr>
            </a:lvl2pPr>
            <a:lvl3pPr lvl="2" rtl="0">
              <a:buNone/>
              <a:defRPr b="1">
                <a:solidFill>
                  <a:srgbClr val="EFEFEF"/>
                </a:solidFill>
              </a:defRPr>
            </a:lvl3pPr>
            <a:lvl4pPr lvl="3" rtl="0">
              <a:buNone/>
              <a:defRPr b="1">
                <a:solidFill>
                  <a:srgbClr val="EFEFEF"/>
                </a:solidFill>
              </a:defRPr>
            </a:lvl4pPr>
            <a:lvl5pPr lvl="4" rtl="0">
              <a:buNone/>
              <a:defRPr b="1">
                <a:solidFill>
                  <a:srgbClr val="EFEFEF"/>
                </a:solidFill>
              </a:defRPr>
            </a:lvl5pPr>
            <a:lvl6pPr lvl="5" rtl="0">
              <a:buNone/>
              <a:defRPr b="1">
                <a:solidFill>
                  <a:srgbClr val="EFEFEF"/>
                </a:solidFill>
              </a:defRPr>
            </a:lvl6pPr>
            <a:lvl7pPr lvl="6" rtl="0">
              <a:buNone/>
              <a:defRPr b="1">
                <a:solidFill>
                  <a:srgbClr val="EFEFEF"/>
                </a:solidFill>
              </a:defRPr>
            </a:lvl7pPr>
            <a:lvl8pPr lvl="7" rtl="0">
              <a:buNone/>
              <a:defRPr b="1">
                <a:solidFill>
                  <a:srgbClr val="EFEFEF"/>
                </a:solidFill>
              </a:defRPr>
            </a:lvl8pPr>
            <a:lvl9pPr lvl="8" rtl="0">
              <a:buNone/>
              <a:defRPr b="1">
                <a:solidFill>
                  <a:srgbClr val="EFEFE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0625" y="57575"/>
            <a:ext cx="89943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OASYS-SRW</a:t>
            </a:r>
            <a:endParaRPr dirty="0"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12150" y="558925"/>
            <a:ext cx="9131700" cy="983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A GUI for SRW in OASYS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Luca </a:t>
            </a:r>
            <a:r>
              <a:rPr lang="en-US" dirty="0" err="1"/>
              <a:t>Rebuffi</a:t>
            </a:r>
            <a:r>
              <a:rPr lang="en-US" dirty="0"/>
              <a:t> (ANL)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67175" y="46375"/>
            <a:ext cx="8954100" cy="5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OASYS-SRW: Propagation modes</a:t>
            </a:r>
            <a:endParaRPr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3B7E36-1076-C612-7BE3-0DF209B67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5" y="600475"/>
            <a:ext cx="8954100" cy="424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87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EF473C-9394-A2F1-0404-82195F9995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85"/>
          <a:stretch/>
        </p:blipFill>
        <p:spPr>
          <a:xfrm>
            <a:off x="182880" y="174591"/>
            <a:ext cx="8397784" cy="4678446"/>
          </a:xfrm>
          <a:prstGeom prst="rect">
            <a:avLst/>
          </a:prstGeom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67175" y="46375"/>
            <a:ext cx="8954100" cy="5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OASYS-SRW: Native SRW Tools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354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67175" y="46375"/>
            <a:ext cx="8954100" cy="5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OASYS-SRW: Native SRW Tools</a:t>
            </a:r>
            <a:endParaRPr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C5B65C-9AE9-C037-1DF0-18A940B01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27" y="600475"/>
            <a:ext cx="8366345" cy="440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32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67175" y="46375"/>
            <a:ext cx="8954100" cy="5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OASYS-SRW: ISN Beamline</a:t>
            </a:r>
            <a:endParaRPr sz="2400" dirty="0"/>
          </a:p>
        </p:txBody>
      </p:sp>
      <p:pic>
        <p:nvPicPr>
          <p:cNvPr id="4" name="Picture 3" descr="A picture containing line, diagram, plot, screenshot&#10;&#10;Description automatically generated">
            <a:extLst>
              <a:ext uri="{FF2B5EF4-FFF2-40B4-BE49-F238E27FC236}">
                <a16:creationId xmlns:a16="http://schemas.microsoft.com/office/drawing/2014/main" id="{2AEA6A80-EE2C-C832-4F16-BA9DEF819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27" y="677065"/>
            <a:ext cx="5720384" cy="140436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4878A87-0065-5CB1-400F-D4AE31216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62858"/>
            <a:ext cx="6468503" cy="924072"/>
          </a:xfrm>
          <a:prstGeom prst="rect">
            <a:avLst/>
          </a:prstGeom>
        </p:spPr>
      </p:pic>
      <p:pic>
        <p:nvPicPr>
          <p:cNvPr id="11" name="Picture 10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3F027E12-74E8-1B54-8E60-FE94901BF4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5678" y="2246589"/>
            <a:ext cx="2473444" cy="2376446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EFE3229F-11AE-BF9B-430E-F7F88890C8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6557" y="46375"/>
            <a:ext cx="3360267" cy="186988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74033D-DA2F-DEED-2D16-3D5EFE590341}"/>
              </a:ext>
            </a:extLst>
          </p:cNvPr>
          <p:cNvCxnSpPr>
            <a:cxnSpLocks/>
          </p:cNvCxnSpPr>
          <p:nvPr/>
        </p:nvCxnSpPr>
        <p:spPr>
          <a:xfrm>
            <a:off x="4230094" y="1774109"/>
            <a:ext cx="0" cy="1143868"/>
          </a:xfrm>
          <a:prstGeom prst="straightConnector1">
            <a:avLst/>
          </a:prstGeom>
          <a:ln w="79375"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9086AB91-ADF4-1DC4-84AE-132B8014E2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0094" y="4109694"/>
            <a:ext cx="2838196" cy="56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9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67175" y="46375"/>
            <a:ext cx="8954100" cy="5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Introduction to OASYS-SRW</a:t>
            </a:r>
            <a:endParaRPr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3B1D83-4B02-1D22-6EE7-AB08C6585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0" y="608426"/>
            <a:ext cx="8971825" cy="40392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67175" y="46375"/>
            <a:ext cx="8954100" cy="5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OASYS-SRW automations: Sources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C34918-836D-53F7-A79D-E8BFB474B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5" y="645622"/>
            <a:ext cx="9122753" cy="385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28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67175" y="46375"/>
            <a:ext cx="8954100" cy="5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OASYS-SRW automations: Optical Elements</a:t>
            </a:r>
            <a:endParaRPr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468636-30E6-CA2E-4EC7-BA159812A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25" y="600474"/>
            <a:ext cx="8694862" cy="421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0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67175" y="46375"/>
            <a:ext cx="8954100" cy="5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OASYS-SRW automations: Optical Elements</a:t>
            </a:r>
            <a:endParaRPr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252363-429F-DEAA-0F29-0B4F6A919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89" y="600475"/>
            <a:ext cx="8062622" cy="432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6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67175" y="46375"/>
            <a:ext cx="8954100" cy="5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OASYS-SRW Automations: Gratings</a:t>
            </a:r>
            <a:endParaRPr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F4B8DF-A098-0014-94CF-14CCC92AB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93" y="699715"/>
            <a:ext cx="8805613" cy="39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48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67175" y="46375"/>
            <a:ext cx="8954100" cy="5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OASYS-SRW Automations: Gratings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75BF59-33CB-89EC-3DC2-28F0530AB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74" y="600475"/>
            <a:ext cx="8542351" cy="44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30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CED91A-52F3-983F-1C4A-DF36B9D94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64" y="323425"/>
            <a:ext cx="8069072" cy="4616174"/>
          </a:xfrm>
          <a:prstGeom prst="rect">
            <a:avLst/>
          </a:prstGeom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67175" y="46375"/>
            <a:ext cx="8954100" cy="5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OASYS-SRW Automations: Crystals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31328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67175" y="46375"/>
            <a:ext cx="8954100" cy="5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OASYS-SRW: Propagation modes</a:t>
            </a:r>
            <a:endParaRPr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A7B4FC-768E-4792-5B68-B56D2280E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92" y="679429"/>
            <a:ext cx="8516066" cy="422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2668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63</Words>
  <Application>Microsoft Macintosh PowerPoint</Application>
  <PresentationFormat>On-screen Show (16:9)</PresentationFormat>
  <Paragraphs>15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OASYS-SRW</vt:lpstr>
      <vt:lpstr>Introduction to OASYS-SRW</vt:lpstr>
      <vt:lpstr>OASYS-SRW automations: Sources</vt:lpstr>
      <vt:lpstr>OASYS-SRW automations: Optical Elements</vt:lpstr>
      <vt:lpstr>OASYS-SRW automations: Optical Elements</vt:lpstr>
      <vt:lpstr>OASYS-SRW Automations: Gratings</vt:lpstr>
      <vt:lpstr>OASYS-SRW Automations: Gratings</vt:lpstr>
      <vt:lpstr>OASYS-SRW Automations: Crystals</vt:lpstr>
      <vt:lpstr>OASYS-SRW: Propagation modes</vt:lpstr>
      <vt:lpstr>OASYS-SRW: Propagation modes</vt:lpstr>
      <vt:lpstr>OASYS-SRW: Native SRW Tools</vt:lpstr>
      <vt:lpstr>OASYS-SRW: Native SRW Tools</vt:lpstr>
      <vt:lpstr>OASYS-SRW: ISN Beamline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OASYS</dc:title>
  <cp:lastModifiedBy>Luca Rebuffi</cp:lastModifiedBy>
  <cp:revision>17</cp:revision>
  <dcterms:modified xsi:type="dcterms:W3CDTF">2023-05-22T22:59:24Z</dcterms:modified>
</cp:coreProperties>
</file>