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2" r:id="rId11"/>
    <p:sldId id="263" r:id="rId12"/>
    <p:sldId id="264" r:id="rId13"/>
    <p:sldId id="268" r:id="rId14"/>
    <p:sldId id="270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40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29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083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9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3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2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8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1" y="0"/>
            <a:ext cx="91318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>
            <a:off x="12000" y="4924425"/>
            <a:ext cx="9132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and Modeling School 2023 (BLOMS) 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313050" y="2125350"/>
            <a:ext cx="85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3050" y="1923225"/>
            <a:ext cx="8708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/>
            </a:lvl1pPr>
            <a:lvl2pPr lvl="1" rtl="0">
              <a:buNone/>
              <a:defRPr b="1"/>
            </a:lvl2pPr>
            <a:lvl3pPr lvl="2" rtl="0">
              <a:buNone/>
              <a:defRPr b="1"/>
            </a:lvl3pPr>
            <a:lvl4pPr lvl="3" rtl="0">
              <a:buNone/>
              <a:defRPr b="1"/>
            </a:lvl4pPr>
            <a:lvl5pPr lvl="4" rtl="0">
              <a:buNone/>
              <a:defRPr b="1"/>
            </a:lvl5pPr>
            <a:lvl6pPr lvl="5" rtl="0">
              <a:buNone/>
              <a:defRPr b="1"/>
            </a:lvl6pPr>
            <a:lvl7pPr lvl="6" rtl="0">
              <a:buNone/>
              <a:defRPr b="1"/>
            </a:lvl7pPr>
            <a:lvl8pPr lvl="7" rtl="0">
              <a:buNone/>
              <a:defRPr b="1"/>
            </a:lvl8pPr>
            <a:lvl9pPr lvl="8" rtl="0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and Modeling School 2023 (BLOMS)                               Thermal Load Loops                                                         L. </a:t>
            </a:r>
            <a:r>
              <a:rPr lang="en" sz="1000" b="1" dirty="0" err="1">
                <a:solidFill>
                  <a:srgbClr val="FCE5CD"/>
                </a:solidFill>
              </a:rPr>
              <a:t>Rebuffi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Thermal Load Loops</a:t>
            </a: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98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Calculating the power density in any point of the beamline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Luca </a:t>
            </a:r>
            <a:r>
              <a:rPr lang="en-US" dirty="0" err="1"/>
              <a:t>Rebuffi</a:t>
            </a:r>
            <a:r>
              <a:rPr lang="en-US" dirty="0"/>
              <a:t> (ANL)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38B5EFF6-2115-A3D3-D0F2-6BA04440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5" y="379010"/>
            <a:ext cx="8797158" cy="4545714"/>
          </a:xfrm>
          <a:prstGeom prst="rect">
            <a:avLst/>
          </a:prstGeom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2154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BE0B3F-3B2B-C73A-E647-F88DC4CA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6" y="0"/>
            <a:ext cx="8857129" cy="4783005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2517" y="46375"/>
            <a:ext cx="6358757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6142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63" y="46441"/>
            <a:ext cx="8959911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Accidental Focusing on RSS components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473F4-F78D-BB49-286D-27AC1FD4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209"/>
            <a:ext cx="5467313" cy="29918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F24EA4-A7A5-6C96-1FA5-56518399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3481"/>
              </p:ext>
            </p:extLst>
          </p:nvPr>
        </p:nvGraphicFramePr>
        <p:xfrm>
          <a:off x="4951298" y="643319"/>
          <a:ext cx="4069976" cy="245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04">
                  <a:extLst>
                    <a:ext uri="{9D8B030D-6E8A-4147-A177-3AD203B41FA5}">
                      <a16:colId xmlns:a16="http://schemas.microsoft.com/office/drawing/2014/main" val="1967377351"/>
                    </a:ext>
                  </a:extLst>
                </a:gridCol>
                <a:gridCol w="1065124">
                  <a:extLst>
                    <a:ext uri="{9D8B030D-6E8A-4147-A177-3AD203B41FA5}">
                      <a16:colId xmlns:a16="http://schemas.microsoft.com/office/drawing/2014/main" val="2885113691"/>
                    </a:ext>
                  </a:extLst>
                </a:gridCol>
                <a:gridCol w="2136848">
                  <a:extLst>
                    <a:ext uri="{9D8B030D-6E8A-4147-A177-3AD203B41FA5}">
                      <a16:colId xmlns:a16="http://schemas.microsoft.com/office/drawing/2014/main" val="1642202323"/>
                    </a:ext>
                  </a:extLst>
                </a:gridCol>
              </a:tblGrid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Component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Distance (m)</a:t>
                      </a:r>
                    </a:p>
                  </a:txBody>
                  <a:tcPr marL="66515" marR="6651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Description/Comments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/>
                </a:tc>
                <a:extLst>
                  <a:ext uri="{0D108BD9-81ED-4DB2-BD59-A6C34878D82A}">
                    <a16:rowId xmlns:a16="http://schemas.microsoft.com/office/drawing/2014/main" val="64312311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Mask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25.5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Front end mask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2517086855"/>
                  </a:ext>
                </a:extLst>
              </a:tr>
              <a:tr h="2093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Mirror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Horizontal reflecting, flat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74121253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Mask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29.6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WB Stop, 2x2 mm</a:t>
                      </a: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3536018171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Mirror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30.6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Horizontal reflecting, flat, bendable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3013546252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DMM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48.8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HDMM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79077826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Mask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49.7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PB Stop, 2x2 mm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348823267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CRL1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52.0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Transfocator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, focusing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425566493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SH3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61.3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</a:rPr>
                        <a:t>Photon Shutter</a:t>
                      </a:r>
                      <a:endParaRPr lang="en-US" sz="1000" b="1" dirty="0">
                        <a:solidFill>
                          <a:srgbClr val="FF93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763464681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CRL2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62.0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Transfocator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, focusing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88574210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BS1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</a:rPr>
                        <a:t>Beam Stop</a:t>
                      </a:r>
                      <a:endParaRPr lang="en-US" sz="1000" b="1" dirty="0">
                        <a:solidFill>
                          <a:srgbClr val="FF93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22068450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B12A91-E0AE-290A-150E-31439B49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39061"/>
              </p:ext>
            </p:extLst>
          </p:nvPr>
        </p:nvGraphicFramePr>
        <p:xfrm>
          <a:off x="1061551" y="3948082"/>
          <a:ext cx="7959724" cy="789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43">
                  <a:extLst>
                    <a:ext uri="{9D8B030D-6E8A-4147-A177-3AD203B41FA5}">
                      <a16:colId xmlns:a16="http://schemas.microsoft.com/office/drawing/2014/main" val="4094576447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4070613470"/>
                    </a:ext>
                  </a:extLst>
                </a:gridCol>
                <a:gridCol w="778532">
                  <a:extLst>
                    <a:ext uri="{9D8B030D-6E8A-4147-A177-3AD203B41FA5}">
                      <a16:colId xmlns:a16="http://schemas.microsoft.com/office/drawing/2014/main" val="3991953367"/>
                    </a:ext>
                  </a:extLst>
                </a:gridCol>
                <a:gridCol w="753360">
                  <a:extLst>
                    <a:ext uri="{9D8B030D-6E8A-4147-A177-3AD203B41FA5}">
                      <a16:colId xmlns:a16="http://schemas.microsoft.com/office/drawing/2014/main" val="4255432398"/>
                    </a:ext>
                  </a:extLst>
                </a:gridCol>
                <a:gridCol w="858543">
                  <a:extLst>
                    <a:ext uri="{9D8B030D-6E8A-4147-A177-3AD203B41FA5}">
                      <a16:colId xmlns:a16="http://schemas.microsoft.com/office/drawing/2014/main" val="3926876212"/>
                    </a:ext>
                  </a:extLst>
                </a:gridCol>
                <a:gridCol w="852250">
                  <a:extLst>
                    <a:ext uri="{9D8B030D-6E8A-4147-A177-3AD203B41FA5}">
                      <a16:colId xmlns:a16="http://schemas.microsoft.com/office/drawing/2014/main" val="1301031432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043437084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9572219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293065860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4156838877"/>
                    </a:ext>
                  </a:extLst>
                </a:gridCol>
              </a:tblGrid>
              <a:tr h="1708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(mm)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 of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</a:t>
                      </a:r>
                      <a:r>
                        <a:rPr lang="en-GB" sz="1000" baseline="-25000">
                          <a:effectLst/>
                        </a:rPr>
                        <a:t>1st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(keV)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Electron Beam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96108"/>
                  </a:ext>
                </a:extLst>
              </a:tr>
              <a:tr h="34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 (GeV)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 (mA)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0081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21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0.9797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11.0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6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200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14.8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3.7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7949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3DC8437-422D-340D-AD73-B75E7CAB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43" y="3569267"/>
            <a:ext cx="227498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12775" algn="l"/>
                <a:tab pos="914400" algn="l"/>
              </a:tabLst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9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Undulator U21 at APS-U 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rgbClr val="FF9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2ED2F-9F61-A98F-CDC9-8F361F6F740C}"/>
              </a:ext>
            </a:extLst>
          </p:cNvPr>
          <p:cNvSpPr txBox="1"/>
          <p:nvPr/>
        </p:nvSpPr>
        <p:spPr>
          <a:xfrm>
            <a:off x="122725" y="3044433"/>
            <a:ext cx="206338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5C9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baseline="30000" dirty="0">
                <a:solidFill>
                  <a:srgbClr val="FF0000"/>
                </a:solidFill>
              </a:rPr>
              <a:t>1st</a:t>
            </a:r>
            <a:r>
              <a:rPr lang="en-US" sz="2400" b="1" dirty="0">
                <a:solidFill>
                  <a:srgbClr val="FF0000"/>
                </a:solidFill>
              </a:rPr>
              <a:t> = 11 KeV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90D81B-C9D0-A49B-FB22-837D94B95654}"/>
              </a:ext>
            </a:extLst>
          </p:cNvPr>
          <p:cNvCxnSpPr>
            <a:cxnSpLocks/>
          </p:cNvCxnSpPr>
          <p:nvPr/>
        </p:nvCxnSpPr>
        <p:spPr>
          <a:xfrm>
            <a:off x="4541318" y="2571750"/>
            <a:ext cx="29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A3453-9026-4C74-1785-8C6FCDA39DA5}"/>
              </a:ext>
            </a:extLst>
          </p:cNvPr>
          <p:cNvCxnSpPr>
            <a:cxnSpLocks/>
          </p:cNvCxnSpPr>
          <p:nvPr/>
        </p:nvCxnSpPr>
        <p:spPr>
          <a:xfrm>
            <a:off x="4541317" y="2975161"/>
            <a:ext cx="29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3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D0E12E42-07F4-8818-453D-326FB654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2" y="242113"/>
            <a:ext cx="8873356" cy="4659274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63" y="46441"/>
            <a:ext cx="8959911" cy="5539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OASYS Simulation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665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63" y="46441"/>
            <a:ext cx="8959911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Without realistic features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E1D22-29B2-C757-378F-62DD1F58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9115" y="991234"/>
            <a:ext cx="4494884" cy="2733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F8463-A8AE-D010-FEAE-781F0681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030941"/>
            <a:ext cx="4364297" cy="2654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9B1FA-B29C-6215-19EA-FFD92C4C8806}"/>
              </a:ext>
            </a:extLst>
          </p:cNvPr>
          <p:cNvSpPr txBox="1"/>
          <p:nvPr/>
        </p:nvSpPr>
        <p:spPr>
          <a:xfrm>
            <a:off x="631083" y="3685536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9.0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254.4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808DF-59DC-FE52-A595-76FEEF9E9D4E}"/>
              </a:ext>
            </a:extLst>
          </p:cNvPr>
          <p:cNvSpPr txBox="1"/>
          <p:nvPr/>
        </p:nvSpPr>
        <p:spPr>
          <a:xfrm>
            <a:off x="1783976" y="6274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F0A93-05D9-7620-9DA1-969B58022048}"/>
              </a:ext>
            </a:extLst>
          </p:cNvPr>
          <p:cNvSpPr txBox="1"/>
          <p:nvPr/>
        </p:nvSpPr>
        <p:spPr>
          <a:xfrm>
            <a:off x="5336249" y="3668753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6.7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40.9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5051-730A-B21F-C696-014C5A765DDB}"/>
              </a:ext>
            </a:extLst>
          </p:cNvPr>
          <p:cNvSpPr txBox="1"/>
          <p:nvPr/>
        </p:nvSpPr>
        <p:spPr>
          <a:xfrm>
            <a:off x="6372054" y="62748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BS1</a:t>
            </a:r>
          </a:p>
        </p:txBody>
      </p:sp>
    </p:spTree>
    <p:extLst>
      <p:ext uri="{BB962C8B-B14F-4D97-AF65-F5344CB8AC3E}">
        <p14:creationId xmlns:p14="http://schemas.microsoft.com/office/powerpoint/2010/main" val="161295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63" y="46441"/>
            <a:ext cx="8959911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Accidental Focusing on RSS components</a:t>
            </a:r>
            <a:endParaRPr sz="2400" dirty="0"/>
          </a:p>
        </p:txBody>
      </p:sp>
      <p:pic>
        <p:nvPicPr>
          <p:cNvPr id="7" name="Picture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536E1D22-29B2-C757-378F-62DD1F58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15" y="991234"/>
            <a:ext cx="4494885" cy="2733488"/>
          </a:xfrm>
          <a:prstGeom prst="rect">
            <a:avLst/>
          </a:prstGeom>
        </p:spPr>
      </p:pic>
      <p:pic>
        <p:nvPicPr>
          <p:cNvPr id="9" name="Picture 8" descr="A picture containing text, screenshot, software, colorfulness&#10;&#10;Description automatically generated">
            <a:extLst>
              <a:ext uri="{FF2B5EF4-FFF2-40B4-BE49-F238E27FC236}">
                <a16:creationId xmlns:a16="http://schemas.microsoft.com/office/drawing/2014/main" id="{E56F8463-A8AE-D010-FEAE-781F0681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0941"/>
            <a:ext cx="4364298" cy="2654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9B1FA-B29C-6215-19EA-FFD92C4C8806}"/>
              </a:ext>
            </a:extLst>
          </p:cNvPr>
          <p:cNvSpPr txBox="1"/>
          <p:nvPr/>
        </p:nvSpPr>
        <p:spPr>
          <a:xfrm>
            <a:off x="631083" y="3685536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8.3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142.0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808DF-59DC-FE52-A595-76FEEF9E9D4E}"/>
              </a:ext>
            </a:extLst>
          </p:cNvPr>
          <p:cNvSpPr txBox="1"/>
          <p:nvPr/>
        </p:nvSpPr>
        <p:spPr>
          <a:xfrm>
            <a:off x="1783976" y="6274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F0A93-05D9-7620-9DA1-969B58022048}"/>
              </a:ext>
            </a:extLst>
          </p:cNvPr>
          <p:cNvSpPr txBox="1"/>
          <p:nvPr/>
        </p:nvSpPr>
        <p:spPr>
          <a:xfrm>
            <a:off x="5336249" y="3668753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6.0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24.4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5051-730A-B21F-C696-014C5A765DDB}"/>
              </a:ext>
            </a:extLst>
          </p:cNvPr>
          <p:cNvSpPr txBox="1"/>
          <p:nvPr/>
        </p:nvSpPr>
        <p:spPr>
          <a:xfrm>
            <a:off x="6372054" y="62748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BS1</a:t>
            </a:r>
          </a:p>
        </p:txBody>
      </p:sp>
    </p:spTree>
    <p:extLst>
      <p:ext uri="{BB962C8B-B14F-4D97-AF65-F5344CB8AC3E}">
        <p14:creationId xmlns:p14="http://schemas.microsoft.com/office/powerpoint/2010/main" val="2515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</a:t>
            </a:r>
            <a:endParaRPr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DA5BB-E21B-EFC1-CCD4-19C75A761D1C}"/>
              </a:ext>
            </a:extLst>
          </p:cNvPr>
          <p:cNvGrpSpPr/>
          <p:nvPr/>
        </p:nvGrpSpPr>
        <p:grpSpPr>
          <a:xfrm>
            <a:off x="-128286" y="493061"/>
            <a:ext cx="8668872" cy="4437529"/>
            <a:chOff x="188259" y="600475"/>
            <a:chExt cx="8435788" cy="4272989"/>
          </a:xfrm>
        </p:grpSpPr>
        <p:pic>
          <p:nvPicPr>
            <p:cNvPr id="3" name="Picture 2" descr="A picture containing text, screenshot, website, web page&#10;&#10;Description automatically generated">
              <a:extLst>
                <a:ext uri="{FF2B5EF4-FFF2-40B4-BE49-F238E27FC236}">
                  <a16:creationId xmlns:a16="http://schemas.microsoft.com/office/drawing/2014/main" id="{18058667-70AF-2E0D-43DD-52934029B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0" t="10338"/>
            <a:stretch/>
          </p:blipFill>
          <p:spPr>
            <a:xfrm>
              <a:off x="519953" y="600475"/>
              <a:ext cx="8104094" cy="427298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A5511-A237-AEA3-CB8F-E82109898771}"/>
                </a:ext>
              </a:extLst>
            </p:cNvPr>
            <p:cNvSpPr/>
            <p:nvPr/>
          </p:nvSpPr>
          <p:spPr>
            <a:xfrm>
              <a:off x="188259" y="4473388"/>
              <a:ext cx="5979459" cy="400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Loops: Undulator Source</a:t>
            </a:r>
            <a:endParaRPr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0BF887-A8D9-0A57-FB25-E0F1EA30B489}"/>
              </a:ext>
            </a:extLst>
          </p:cNvPr>
          <p:cNvGrpSpPr/>
          <p:nvPr/>
        </p:nvGrpSpPr>
        <p:grpSpPr>
          <a:xfrm>
            <a:off x="215153" y="524122"/>
            <a:ext cx="8444753" cy="4350995"/>
            <a:chOff x="349623" y="515157"/>
            <a:chExt cx="8444753" cy="4350995"/>
          </a:xfrm>
        </p:grpSpPr>
        <p:pic>
          <p:nvPicPr>
            <p:cNvPr id="4" name="Picture 3" descr="A picture containing text, screenshot, software, diagram&#10;&#10;Description automatically generated">
              <a:extLst>
                <a:ext uri="{FF2B5EF4-FFF2-40B4-BE49-F238E27FC236}">
                  <a16:creationId xmlns:a16="http://schemas.microsoft.com/office/drawing/2014/main" id="{91BE4CCC-3CE6-7B69-F543-EA7CD4DED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23" y="515157"/>
              <a:ext cx="8444753" cy="43509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ED0944-885A-93FB-5522-D6D9398AD58A}"/>
                </a:ext>
              </a:extLst>
            </p:cNvPr>
            <p:cNvSpPr/>
            <p:nvPr/>
          </p:nvSpPr>
          <p:spPr>
            <a:xfrm>
              <a:off x="349623" y="4466076"/>
              <a:ext cx="6122895" cy="400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8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3A0332-0DAC-F19D-71D8-917E8D87FA26}"/>
              </a:ext>
            </a:extLst>
          </p:cNvPr>
          <p:cNvGrpSpPr/>
          <p:nvPr/>
        </p:nvGrpSpPr>
        <p:grpSpPr>
          <a:xfrm>
            <a:off x="457200" y="116540"/>
            <a:ext cx="8464860" cy="4419600"/>
            <a:chOff x="67175" y="46375"/>
            <a:chExt cx="8863850" cy="47856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58A8E3-8158-9923-F4FF-C6EFD3998E38}"/>
                </a:ext>
              </a:extLst>
            </p:cNvPr>
            <p:cNvGrpSpPr/>
            <p:nvPr/>
          </p:nvGrpSpPr>
          <p:grpSpPr>
            <a:xfrm>
              <a:off x="67175" y="46375"/>
              <a:ext cx="8863850" cy="4785601"/>
              <a:chOff x="67175" y="46375"/>
              <a:chExt cx="8863850" cy="4785601"/>
            </a:xfrm>
          </p:grpSpPr>
          <p:pic>
            <p:nvPicPr>
              <p:cNvPr id="3" name="Picture 2" descr="A picture containing text, screenshot, font, diagram&#10;&#10;Description automatically generated">
                <a:extLst>
                  <a:ext uri="{FF2B5EF4-FFF2-40B4-BE49-F238E27FC236}">
                    <a16:creationId xmlns:a16="http://schemas.microsoft.com/office/drawing/2014/main" id="{779516CE-C7BF-EC8F-7311-53C96CAB3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284"/>
              <a:stretch/>
            </p:blipFill>
            <p:spPr>
              <a:xfrm>
                <a:off x="212974" y="46375"/>
                <a:ext cx="8718051" cy="478560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982EA9-679C-4BA0-A785-CA83E0A62E5B}"/>
                  </a:ext>
                </a:extLst>
              </p:cNvPr>
              <p:cNvSpPr/>
              <p:nvPr/>
            </p:nvSpPr>
            <p:spPr>
              <a:xfrm>
                <a:off x="67175" y="200399"/>
                <a:ext cx="5374401" cy="4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3C0C13-D7B3-2C9B-BA82-762EA2CCA539}"/>
                </a:ext>
              </a:extLst>
            </p:cNvPr>
            <p:cNvSpPr/>
            <p:nvPr/>
          </p:nvSpPr>
          <p:spPr>
            <a:xfrm>
              <a:off x="67175" y="4625788"/>
              <a:ext cx="2008094" cy="206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Loops: Power Density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B0024-272D-7E4D-D9C0-D333AE730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423" b="1637"/>
          <a:stretch/>
        </p:blipFill>
        <p:spPr>
          <a:xfrm>
            <a:off x="61363" y="4648602"/>
            <a:ext cx="9021274" cy="2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 Beamline</a:t>
            </a:r>
            <a:endParaRPr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D80CA1-07FE-0BD7-945A-1EE4E100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39555"/>
              </p:ext>
            </p:extLst>
          </p:nvPr>
        </p:nvGraphicFramePr>
        <p:xfrm>
          <a:off x="4239789" y="506600"/>
          <a:ext cx="4836076" cy="3216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448">
                  <a:extLst>
                    <a:ext uri="{9D8B030D-6E8A-4147-A177-3AD203B41FA5}">
                      <a16:colId xmlns:a16="http://schemas.microsoft.com/office/drawing/2014/main" val="2302192358"/>
                    </a:ext>
                  </a:extLst>
                </a:gridCol>
                <a:gridCol w="798752">
                  <a:extLst>
                    <a:ext uri="{9D8B030D-6E8A-4147-A177-3AD203B41FA5}">
                      <a16:colId xmlns:a16="http://schemas.microsoft.com/office/drawing/2014/main" val="1970047207"/>
                    </a:ext>
                  </a:extLst>
                </a:gridCol>
                <a:gridCol w="755577">
                  <a:extLst>
                    <a:ext uri="{9D8B030D-6E8A-4147-A177-3AD203B41FA5}">
                      <a16:colId xmlns:a16="http://schemas.microsoft.com/office/drawing/2014/main" val="440315318"/>
                    </a:ext>
                  </a:extLst>
                </a:gridCol>
                <a:gridCol w="2626299">
                  <a:extLst>
                    <a:ext uri="{9D8B030D-6E8A-4147-A177-3AD203B41FA5}">
                      <a16:colId xmlns:a16="http://schemas.microsoft.com/office/drawing/2014/main" val="2738480346"/>
                    </a:ext>
                  </a:extLst>
                </a:gridCol>
              </a:tblGrid>
              <a:tr h="55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Distance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(m)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Dimension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(mm</a:t>
                      </a:r>
                      <a:r>
                        <a:rPr lang="en-GB" sz="900" baseline="30000" dirty="0">
                          <a:effectLst/>
                        </a:rPr>
                        <a:t>2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Description/Comments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36044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27.0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Slit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 ×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White beam slit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8273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Mirror (M1)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× 400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Vertical, upward reflecting, flat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780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29.0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Mirror (M2)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× 400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Vertically focusing mirror, downward reflecting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289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DCM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200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 crystal monochromator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85471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DMM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200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 multilayer monochromator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8383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34.0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Mirror (M3)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400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Horizontally focusing, outward reflecting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84686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55.0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BDA-V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Vertical beam defining aperture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78662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64.0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BDA-H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Horizontal beam defining aperture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976334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219.604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V-KB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400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 err="1">
                          <a:effectLst/>
                        </a:rPr>
                        <a:t>Nanofocusing</a:t>
                      </a:r>
                      <a:r>
                        <a:rPr lang="en-GB" sz="900" dirty="0">
                          <a:effectLst/>
                        </a:rPr>
                        <a:t> Vertical K-B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64676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219.8745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H-KB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125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Nanofocusing</a:t>
                      </a:r>
                      <a:r>
                        <a:rPr lang="en-GB" sz="900" dirty="0">
                          <a:effectLst/>
                        </a:rPr>
                        <a:t> Horizontal K-B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7964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220.0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Sample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Sample Position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674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C5EB2-09BB-6D2F-C74B-46DCA8BB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16216"/>
              </p:ext>
            </p:extLst>
          </p:nvPr>
        </p:nvGraphicFramePr>
        <p:xfrm>
          <a:off x="1116141" y="3949770"/>
          <a:ext cx="7959724" cy="789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43">
                  <a:extLst>
                    <a:ext uri="{9D8B030D-6E8A-4147-A177-3AD203B41FA5}">
                      <a16:colId xmlns:a16="http://schemas.microsoft.com/office/drawing/2014/main" val="4094576447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4070613470"/>
                    </a:ext>
                  </a:extLst>
                </a:gridCol>
                <a:gridCol w="778532">
                  <a:extLst>
                    <a:ext uri="{9D8B030D-6E8A-4147-A177-3AD203B41FA5}">
                      <a16:colId xmlns:a16="http://schemas.microsoft.com/office/drawing/2014/main" val="3991953367"/>
                    </a:ext>
                  </a:extLst>
                </a:gridCol>
                <a:gridCol w="753360">
                  <a:extLst>
                    <a:ext uri="{9D8B030D-6E8A-4147-A177-3AD203B41FA5}">
                      <a16:colId xmlns:a16="http://schemas.microsoft.com/office/drawing/2014/main" val="4255432398"/>
                    </a:ext>
                  </a:extLst>
                </a:gridCol>
                <a:gridCol w="858543">
                  <a:extLst>
                    <a:ext uri="{9D8B030D-6E8A-4147-A177-3AD203B41FA5}">
                      <a16:colId xmlns:a16="http://schemas.microsoft.com/office/drawing/2014/main" val="3926876212"/>
                    </a:ext>
                  </a:extLst>
                </a:gridCol>
                <a:gridCol w="852250">
                  <a:extLst>
                    <a:ext uri="{9D8B030D-6E8A-4147-A177-3AD203B41FA5}">
                      <a16:colId xmlns:a16="http://schemas.microsoft.com/office/drawing/2014/main" val="1301031432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043437084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9572219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293065860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4156838877"/>
                    </a:ext>
                  </a:extLst>
                </a:gridCol>
              </a:tblGrid>
              <a:tr h="1708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(mm)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 of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</a:t>
                      </a:r>
                      <a:r>
                        <a:rPr lang="en-GB" sz="1000" baseline="-25000">
                          <a:effectLst/>
                        </a:rPr>
                        <a:t>1st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(keV)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Electron Beam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96108"/>
                  </a:ext>
                </a:extLst>
              </a:tr>
              <a:tr h="34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 (GeV)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 (mA)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0081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1.6812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5.667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794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09848E2-4BCD-D218-8FB5-2A74BCE4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43" y="3569267"/>
            <a:ext cx="227498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12775" algn="l"/>
                <a:tab pos="914400" algn="l"/>
              </a:tabLst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9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Undulator U25 at APS-U 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rgbClr val="FF9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A75A2-6646-8450-9553-14ED58A8CB41}"/>
              </a:ext>
            </a:extLst>
          </p:cNvPr>
          <p:cNvSpPr txBox="1"/>
          <p:nvPr/>
        </p:nvSpPr>
        <p:spPr>
          <a:xfrm>
            <a:off x="68135" y="3034004"/>
            <a:ext cx="208582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5C9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baseline="30000" dirty="0">
                <a:solidFill>
                  <a:srgbClr val="FF0000"/>
                </a:solidFill>
              </a:rPr>
              <a:t>3rd</a:t>
            </a:r>
            <a:r>
              <a:rPr lang="en-US" sz="2400" b="1" dirty="0">
                <a:solidFill>
                  <a:srgbClr val="FF0000"/>
                </a:solidFill>
              </a:rPr>
              <a:t> = 17 KeV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8579E-A5B4-0172-F0D2-37AC8B6E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61" y="597128"/>
            <a:ext cx="4308550" cy="259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8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7BAB4-CC53-392F-734C-9EFB8EE8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1" y="0"/>
            <a:ext cx="7268755" cy="4889181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6375"/>
            <a:ext cx="4408714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1AE03-B233-014A-4905-E240FBDF19BE}"/>
              </a:ext>
            </a:extLst>
          </p:cNvPr>
          <p:cNvSpPr txBox="1"/>
          <p:nvPr/>
        </p:nvSpPr>
        <p:spPr>
          <a:xfrm>
            <a:off x="6451582" y="3119718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Mirrors and Monochromator</a:t>
            </a:r>
          </a:p>
        </p:txBody>
      </p:sp>
    </p:spTree>
    <p:extLst>
      <p:ext uri="{BB962C8B-B14F-4D97-AF65-F5344CB8AC3E}">
        <p14:creationId xmlns:p14="http://schemas.microsoft.com/office/powerpoint/2010/main" val="342025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1B9BE3A3-1164-BA39-CA39-2EA054FB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8093"/>
            <a:ext cx="7488005" cy="4755385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6375"/>
            <a:ext cx="404308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362C2-ED3A-039D-37C5-44619641C0ED}"/>
              </a:ext>
            </a:extLst>
          </p:cNvPr>
          <p:cNvSpPr txBox="1"/>
          <p:nvPr/>
        </p:nvSpPr>
        <p:spPr>
          <a:xfrm>
            <a:off x="6980500" y="359484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BDAs + DCM</a:t>
            </a:r>
          </a:p>
        </p:txBody>
      </p:sp>
    </p:spTree>
    <p:extLst>
      <p:ext uri="{BB962C8B-B14F-4D97-AF65-F5344CB8AC3E}">
        <p14:creationId xmlns:p14="http://schemas.microsoft.com/office/powerpoint/2010/main" val="13961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335E8A7D-27E2-ED08-2FF5-F99BB50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" y="0"/>
            <a:ext cx="7491339" cy="4925101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6375"/>
            <a:ext cx="404308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362C2-ED3A-039D-37C5-44619641C0ED}"/>
              </a:ext>
            </a:extLst>
          </p:cNvPr>
          <p:cNvSpPr txBox="1"/>
          <p:nvPr/>
        </p:nvSpPr>
        <p:spPr>
          <a:xfrm>
            <a:off x="7041358" y="352313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BDAs + DMM</a:t>
            </a:r>
          </a:p>
        </p:txBody>
      </p:sp>
    </p:spTree>
    <p:extLst>
      <p:ext uri="{BB962C8B-B14F-4D97-AF65-F5344CB8AC3E}">
        <p14:creationId xmlns:p14="http://schemas.microsoft.com/office/powerpoint/2010/main" val="15129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DEB18-1C52-C7C2-0A30-78F6D1792E21}"/>
              </a:ext>
            </a:extLst>
          </p:cNvPr>
          <p:cNvGrpSpPr/>
          <p:nvPr/>
        </p:nvGrpSpPr>
        <p:grpSpPr>
          <a:xfrm>
            <a:off x="67175" y="132113"/>
            <a:ext cx="9009650" cy="4717793"/>
            <a:chOff x="67175" y="132113"/>
            <a:chExt cx="9009650" cy="47177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438B45-C552-27CC-1CDA-A426D8F48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"/>
            <a:stretch/>
          </p:blipFill>
          <p:spPr>
            <a:xfrm>
              <a:off x="67175" y="132113"/>
              <a:ext cx="9009650" cy="47177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FC03F1-21E2-C169-A458-61516001F81F}"/>
                </a:ext>
              </a:extLst>
            </p:cNvPr>
            <p:cNvSpPr/>
            <p:nvPr/>
          </p:nvSpPr>
          <p:spPr>
            <a:xfrm>
              <a:off x="2519083" y="4611311"/>
              <a:ext cx="6490446" cy="238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251A46-EC23-7B31-0E23-5800A9A75B10}"/>
                </a:ext>
              </a:extLst>
            </p:cNvPr>
            <p:cNvSpPr/>
            <p:nvPr/>
          </p:nvSpPr>
          <p:spPr>
            <a:xfrm>
              <a:off x="134471" y="4486500"/>
              <a:ext cx="1057835" cy="363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628880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8213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457</Words>
  <Application>Microsoft Macintosh PowerPoint</Application>
  <PresentationFormat>On-screen Show (16:9)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Symbol</vt:lpstr>
      <vt:lpstr>Times New Roman</vt:lpstr>
      <vt:lpstr>Simple Light</vt:lpstr>
      <vt:lpstr>Thermal Load Loops</vt:lpstr>
      <vt:lpstr>Thermal Load Loops</vt:lpstr>
      <vt:lpstr>Thermal Load Loops: Undulator Source</vt:lpstr>
      <vt:lpstr>Thermal Load Loops: Power Density</vt:lpstr>
      <vt:lpstr>ISN Beamline</vt:lpstr>
      <vt:lpstr>ISN: OASYS Simulation</vt:lpstr>
      <vt:lpstr>ISN: OASYS Simulation</vt:lpstr>
      <vt:lpstr>ISN: OASYS Simulation</vt:lpstr>
      <vt:lpstr>ISN: Mirrors, Monochromators and BDAs</vt:lpstr>
      <vt:lpstr>ISN: Mirrors, Monochromators and BDAs</vt:lpstr>
      <vt:lpstr>ISN: Mirrors, Monochromators and BDAs</vt:lpstr>
      <vt:lpstr>XPCS: Accidental Focusing on RSS components</vt:lpstr>
      <vt:lpstr>XPCS: OASYS Simulation</vt:lpstr>
      <vt:lpstr>XPCS: Without realistic features</vt:lpstr>
      <vt:lpstr>XPCS: Accidental Focusing on RSS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OASYS</dc:title>
  <cp:lastModifiedBy>Luca Rebuffi</cp:lastModifiedBy>
  <cp:revision>31</cp:revision>
  <dcterms:modified xsi:type="dcterms:W3CDTF">2023-05-30T13:00:59Z</dcterms:modified>
</cp:coreProperties>
</file>