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426" y="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4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70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1" y="0"/>
            <a:ext cx="91318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2000" y="4924425"/>
            <a:ext cx="9132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CE5CD"/>
                </a:solidFill>
              </a:rPr>
              <a:t>Beamline Optics and Modeling School 2023 (BLOMS)</a:t>
            </a:r>
            <a:endParaRPr sz="1000" b="1">
              <a:solidFill>
                <a:srgbClr val="FCE5CD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0625" y="57575"/>
            <a:ext cx="8994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150" y="558925"/>
            <a:ext cx="9131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313050" y="2125350"/>
            <a:ext cx="85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3050" y="1923225"/>
            <a:ext cx="87081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/>
            </a:lvl1pPr>
            <a:lvl2pPr lvl="1" rtl="0">
              <a:buNone/>
              <a:defRPr b="1"/>
            </a:lvl2pPr>
            <a:lvl3pPr lvl="2" rtl="0">
              <a:buNone/>
              <a:defRPr b="1"/>
            </a:lvl3pPr>
            <a:lvl4pPr lvl="3" rtl="0">
              <a:buNone/>
              <a:defRPr b="1"/>
            </a:lvl4pPr>
            <a:lvl5pPr lvl="4" rtl="0">
              <a:buNone/>
              <a:defRPr b="1"/>
            </a:lvl5pPr>
            <a:lvl6pPr lvl="5" rtl="0">
              <a:buNone/>
              <a:defRPr b="1"/>
            </a:lvl6pPr>
            <a:lvl7pPr lvl="6" rtl="0">
              <a:buNone/>
              <a:defRPr b="1"/>
            </a:lvl7pPr>
            <a:lvl8pPr lvl="7" rtl="0">
              <a:buNone/>
              <a:defRPr b="1"/>
            </a:lvl8pPr>
            <a:lvl9pPr lvl="8" rtl="0">
              <a:buNone/>
              <a:defRPr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CE5CD"/>
                </a:solidFill>
              </a:rPr>
              <a:t>Beamline Optics and Modeling School 2023 (BLOMS)</a:t>
            </a:r>
            <a:endParaRPr sz="1000" b="1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0625" y="57575"/>
            <a:ext cx="89943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Basis of coherence</a:t>
            </a:r>
            <a:endParaRPr sz="2800"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12150" y="558925"/>
            <a:ext cx="9131700" cy="983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Xianbo Shi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dirty="0"/>
              <a:t>Optics Group, Advanced Photon Source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441"/>
            <a:ext cx="883668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Coherence length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7FA444-118C-B6C3-1D13-3922C8F0C1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00615"/>
                <a:ext cx="8587874" cy="4443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-227013" algn="just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Longitudinal (Temporal) coherence</a:t>
                </a:r>
              </a:p>
              <a:p>
                <a:pPr lvl="1" algn="just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Determined by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monochromaticity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Font typeface="Arial"/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For </a:t>
                </a:r>
                <a:r>
                  <a:rPr lang="el-G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l-G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Δλ</a:t>
                </a:r>
                <a:r>
                  <a:rPr 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7000 (Si 111), </a:t>
                </a:r>
                <a:r>
                  <a:rPr lang="el-G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 nm, </a:t>
                </a:r>
                <a:r>
                  <a:rPr lang="en-US" sz="16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6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0.7 </a:t>
                </a:r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marL="0" indent="0" algn="just">
                  <a:buFont typeface="Arial"/>
                  <a:buNone/>
                </a:pPr>
                <a:r>
                  <a:rPr 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</a:t>
                </a:r>
                <a:r>
                  <a:rPr lang="en-US" sz="16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&gt;&gt; max path difference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ensure good contrast</a:t>
                </a:r>
              </a:p>
              <a:p>
                <a:pPr indent="-227013" algn="just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Transverse (Spatial) coherence</a:t>
                </a:r>
              </a:p>
              <a:p>
                <a:pPr lvl="1" algn="just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Determined by collimation</a:t>
                </a:r>
              </a:p>
              <a:p>
                <a:pPr lvl="1" algn="just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Quantitatively, the transverse coherence length is described as the distance between the two narrow slits in the Young’s experiment which drops the interference fringes contrast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⁡(−1/2)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0.6.</a:t>
                </a:r>
              </a:p>
              <a:p>
                <a:pPr lvl="1" algn="just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Gaussian distributed source with the RMS size of </a:t>
                </a:r>
                <a:r>
                  <a:rPr lang="el-G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≈0.16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flat rectangular beam with size Δ,</a:t>
                </a:r>
              </a:p>
              <a:p>
                <a:pPr marL="457200" lvl="1" indent="0" algn="just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7FA444-118C-B6C3-1D13-3922C8F0C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0615"/>
                <a:ext cx="8587874" cy="4443918"/>
              </a:xfrm>
              <a:prstGeom prst="rect">
                <a:avLst/>
              </a:prstGeom>
              <a:blipFill>
                <a:blip r:embed="rId3"/>
                <a:stretch>
                  <a:fillRect r="-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E3E9B3F-8A99-291C-198B-7370DC1B797B}"/>
              </a:ext>
            </a:extLst>
          </p:cNvPr>
          <p:cNvSpPr/>
          <p:nvPr/>
        </p:nvSpPr>
        <p:spPr>
          <a:xfrm>
            <a:off x="6317106" y="4266077"/>
            <a:ext cx="25867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H. </a:t>
            </a:r>
            <a:r>
              <a:rPr lang="en-US" sz="1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Onuki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P. </a:t>
            </a:r>
            <a:r>
              <a:rPr lang="en-US" sz="1000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Elleaume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000" i="1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Undulators</a:t>
            </a:r>
            <a:r>
              <a:rPr lang="en-US" sz="1000" i="1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Wigglers and Their Applications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(Taylor and Francis, London, 2003).</a:t>
            </a:r>
            <a:endParaRPr lang="en-US" sz="1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441"/>
            <a:ext cx="883668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Transverse coherence length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7FA444-118C-B6C3-1D13-3922C8F0C1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500615"/>
                <a:ext cx="6770255" cy="2990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just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way of defining </a:t>
                </a:r>
                <a:r>
                  <a:rPr lang="en-US" sz="14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14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comes from the phase space area. For a Gaussian laser mode with </a:t>
                </a:r>
                <a:r>
                  <a:rPr lang="en-US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size and angle width of </a:t>
                </a:r>
                <a:r>
                  <a:rPr lang="el-GR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l-GR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phase space area (fully coherent)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 a rectangle of width (coherence length)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height 1 has the same area as a Gaussian of rms width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height 1, we have</a:t>
                </a:r>
              </a:p>
              <a:p>
                <a:pPr marL="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/(2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angle coming to a single point at the position of interest. If the angular profile is not Gaussian but rectangular shape with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similarly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ra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’, then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7FA444-118C-B6C3-1D13-3922C8F0C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00615"/>
                <a:ext cx="6770255" cy="2990730"/>
              </a:xfrm>
              <a:prstGeom prst="rect">
                <a:avLst/>
              </a:prstGeom>
              <a:blipFill>
                <a:blip r:embed="rId3"/>
                <a:stretch>
                  <a:fillRect r="-1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AA95823-CCE6-4402-3CDD-3A9405EBAB19}"/>
              </a:ext>
            </a:extLst>
          </p:cNvPr>
          <p:cNvGrpSpPr>
            <a:grpSpLocks noChangeAspect="1"/>
          </p:cNvGrpSpPr>
          <p:nvPr/>
        </p:nvGrpSpPr>
        <p:grpSpPr>
          <a:xfrm>
            <a:off x="6865872" y="1526180"/>
            <a:ext cx="2158055" cy="784677"/>
            <a:chOff x="5724174" y="5368172"/>
            <a:chExt cx="3637186" cy="12527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645195-162E-C008-9649-F68EB20DF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174" y="5408497"/>
              <a:ext cx="2687412" cy="12124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93A750C-A702-708E-CC94-9F005B56D641}"/>
                    </a:ext>
                  </a:extLst>
                </p:cNvPr>
                <p:cNvSpPr txBox="1"/>
                <p:nvPr/>
              </p:nvSpPr>
              <p:spPr>
                <a:xfrm>
                  <a:off x="8088464" y="5368172"/>
                  <a:ext cx="1272896" cy="631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sz="18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1800" kern="0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MS PGothic" pitchFamily="34" charset="-128"/>
                    </a:rPr>
                    <a:t> </a:t>
                  </a:r>
                  <a:endParaRPr lang="en-US" sz="11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93A750C-A702-708E-CC94-9F005B56D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464" y="5368172"/>
                  <a:ext cx="1272896" cy="6313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3E7F50-7567-D16F-45E9-661EA613ED5D}"/>
              </a:ext>
            </a:extLst>
          </p:cNvPr>
          <p:cNvGrpSpPr/>
          <p:nvPr/>
        </p:nvGrpSpPr>
        <p:grpSpPr>
          <a:xfrm>
            <a:off x="333937" y="3945519"/>
            <a:ext cx="5320732" cy="606000"/>
            <a:chOff x="3769877" y="4359242"/>
            <a:chExt cx="4774599" cy="60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9D19D86-B0B2-69C1-1BAF-8AA3AFC5F15D}"/>
                    </a:ext>
                  </a:extLst>
                </p:cNvPr>
                <p:cNvSpPr/>
                <p:nvPr/>
              </p:nvSpPr>
              <p:spPr>
                <a:xfrm>
                  <a:off x="3769877" y="4359242"/>
                  <a:ext cx="4774599" cy="6060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877" y="4359242"/>
                  <a:ext cx="4774599" cy="606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7">
              <a:extLst>
                <a:ext uri="{FF2B5EF4-FFF2-40B4-BE49-F238E27FC236}">
                  <a16:creationId xmlns:a16="http://schemas.microsoft.com/office/drawing/2014/main" id="{BB1B4A43-78E8-BA5E-FBA8-06192DD22D1A}"/>
                </a:ext>
              </a:extLst>
            </p:cNvPr>
            <p:cNvSpPr/>
            <p:nvPr/>
          </p:nvSpPr>
          <p:spPr bwMode="auto">
            <a:xfrm>
              <a:off x="5927182" y="4549463"/>
              <a:ext cx="340242" cy="219289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-128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205B4-6431-03E7-2E99-9CFCC31D2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703" y="2832644"/>
            <a:ext cx="2995526" cy="157823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0DAA47-9C36-6A19-F91C-684DE7814D81}"/>
              </a:ext>
            </a:extLst>
          </p:cNvPr>
          <p:cNvSpPr txBox="1">
            <a:spLocks/>
          </p:cNvSpPr>
          <p:nvPr/>
        </p:nvSpPr>
        <p:spPr>
          <a:xfrm>
            <a:off x="0" y="3064475"/>
            <a:ext cx="577272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Coherence by propagation (van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Cittert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-Zernike theorem) of an incoherence source with Gaussian distribution profile of rms size 𝛴.  </a:t>
            </a:r>
          </a:p>
        </p:txBody>
      </p:sp>
    </p:spTree>
    <p:extLst>
      <p:ext uri="{BB962C8B-B14F-4D97-AF65-F5344CB8AC3E}">
        <p14:creationId xmlns:p14="http://schemas.microsoft.com/office/powerpoint/2010/main" val="193565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441"/>
            <a:ext cx="883668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Coherence fraction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7FA444-118C-B6C3-1D13-3922C8F0C1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346" y="600409"/>
                <a:ext cx="4145281" cy="2081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27013" indent="-227013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Transverse degree of coherence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marL="227013" indent="-227013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Degree of coherence in separate directions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  <a:p>
                <a:pPr indent="-227013" algn="just"/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D7FA444-118C-B6C3-1D13-3922C8F0C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46" y="600409"/>
                <a:ext cx="4145281" cy="2081831"/>
              </a:xfrm>
              <a:prstGeom prst="rect">
                <a:avLst/>
              </a:prstGeom>
              <a:blipFill>
                <a:blip r:embed="rId3"/>
                <a:stretch>
                  <a:fillRect l="-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CBB6AF5-D58E-FF8E-10EE-F43DF808C0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838369"/>
                  </p:ext>
                </p:extLst>
              </p:nvPr>
            </p:nvGraphicFramePr>
            <p:xfrm>
              <a:off x="471501" y="2617047"/>
              <a:ext cx="3646241" cy="21649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025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1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18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40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APS-U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Brightness</a:t>
                          </a:r>
                          <a:r>
                            <a:rPr lang="en-US" sz="14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8313" marR="8313" marT="831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altLang="zh-CN" sz="1400" b="1" i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altLang="zh-CN" sz="1400" b="1" i="1" u="none" strike="noStrike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b="1" i="0" u="none" strike="noStrike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1400" b="1" i="0" u="none" strike="noStrike" baseline="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keV</a:t>
                          </a:r>
                          <a:r>
                            <a:rPr lang="en-US" altLang="zh-CN" sz="1400" b="1" i="0" u="none" strike="noStrike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altLang="zh-CN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altLang="zh-CN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l-GR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μ</a:t>
                          </a: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l-GR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μ</a:t>
                          </a: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l-GR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μ</a:t>
                          </a: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l-GR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μ</a:t>
                          </a: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rad)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314041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743645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5725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CBB6AF5-D58E-FF8E-10EE-F43DF808C0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838369"/>
                  </p:ext>
                </p:extLst>
              </p:nvPr>
            </p:nvGraphicFramePr>
            <p:xfrm>
              <a:off x="471501" y="2617047"/>
              <a:ext cx="3646241" cy="216492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025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1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718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401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APS-U</a:t>
                          </a:r>
                          <a:endParaRPr 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Brightness</a:t>
                          </a:r>
                          <a:r>
                            <a:rPr lang="en-US" sz="1400" b="0" i="0" u="none" strike="noStrike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mode</a:t>
                          </a:r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</a:endParaRPr>
                        </a:p>
                      </a:txBody>
                      <a:tcPr marL="8313" marR="8313" marT="8313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altLang="zh-CN" sz="1400" b="1" i="1" u="none" strike="noStrike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altLang="zh-CN" sz="1400" b="1" i="1" u="none" strike="noStrike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b="1" i="0" u="none" strike="noStrike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CN" sz="1400" b="1" i="0" u="none" strike="noStrike" baseline="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keV</a:t>
                          </a:r>
                          <a:r>
                            <a:rPr lang="en-US" altLang="zh-CN" sz="1400" b="1" i="0" u="none" strike="noStrike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altLang="zh-CN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altLang="zh-CN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5" t="-212500" r="-143320" b="-63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15.2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5" t="-320513" r="-143320" b="-54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5" t="-410000" r="-143320" b="-4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3.6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5" t="-523077" r="-143320" b="-3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5" t="-607500" r="-143320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0.14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0.071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314041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5" t="-725641" r="-143320" b="-14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0.38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743645"/>
                      </a:ext>
                    </a:extLst>
                  </a:tr>
                  <a:tr h="2405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313" marR="8313" marT="831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5" t="-805000" r="-143320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0.052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0.020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572505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984E7E4-8EF3-35CB-DE71-528EFC681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404" y="808848"/>
            <a:ext cx="3745095" cy="36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7175" y="46441"/>
            <a:ext cx="883668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APS 33-ID-D Coherence Measurement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B10A7-918C-2BE4-F5F4-1F7459030F40}"/>
              </a:ext>
            </a:extLst>
          </p:cNvPr>
          <p:cNvSpPr txBox="1"/>
          <p:nvPr/>
        </p:nvSpPr>
        <p:spPr>
          <a:xfrm>
            <a:off x="4220763" y="4643662"/>
            <a:ext cx="39894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Xianbo Shi, et al., J. Phys. Conf. Ser. 2380(1), 012064 (2022).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03557-AADB-F3B2-AE03-98187B8E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55" y="545720"/>
            <a:ext cx="3048998" cy="1506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E5798-792F-D7C8-F1E3-3509F5813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974" y="696606"/>
            <a:ext cx="2576536" cy="1645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60254-5591-B0FB-32B0-93992B664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673" y="701937"/>
            <a:ext cx="2576536" cy="1645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E18D38-2111-383F-9DD3-0DF42CCD04BF}"/>
              </a:ext>
            </a:extLst>
          </p:cNvPr>
          <p:cNvSpPr txBox="1"/>
          <p:nvPr/>
        </p:nvSpPr>
        <p:spPr>
          <a:xfrm>
            <a:off x="3850910" y="510008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water-cooled diamond mono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0C4D1-8F1E-96EC-6995-8CDADF39D284}"/>
              </a:ext>
            </a:extLst>
          </p:cNvPr>
          <p:cNvSpPr txBox="1"/>
          <p:nvPr/>
        </p:nvSpPr>
        <p:spPr>
          <a:xfrm>
            <a:off x="6459295" y="510008"/>
            <a:ext cx="265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 changed to cryo-cooled Si mono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32343-5A77-3885-17BC-85B8549F5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673" y="2795644"/>
            <a:ext cx="2576536" cy="1645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75B372-6FDF-2880-F87D-812A4612D51D}"/>
              </a:ext>
            </a:extLst>
          </p:cNvPr>
          <p:cNvSpPr txBox="1"/>
          <p:nvPr/>
        </p:nvSpPr>
        <p:spPr>
          <a:xfrm>
            <a:off x="6985826" y="2599711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 new Si crystal</a:t>
            </a:r>
          </a:p>
        </p:txBody>
      </p:sp>
      <p:sp>
        <p:nvSpPr>
          <p:cNvPr id="13" name="Right Arrow 17">
            <a:extLst>
              <a:ext uri="{FF2B5EF4-FFF2-40B4-BE49-F238E27FC236}">
                <a16:creationId xmlns:a16="http://schemas.microsoft.com/office/drawing/2014/main" id="{3CCB7239-DD23-A384-8400-F28AE438047C}"/>
              </a:ext>
            </a:extLst>
          </p:cNvPr>
          <p:cNvSpPr/>
          <p:nvPr/>
        </p:nvSpPr>
        <p:spPr bwMode="auto">
          <a:xfrm>
            <a:off x="6136399" y="1298975"/>
            <a:ext cx="245652" cy="24622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-128" charset="0"/>
            </a:endParaRPr>
          </a:p>
        </p:txBody>
      </p:sp>
      <p:sp>
        <p:nvSpPr>
          <p:cNvPr id="14" name="Right Arrow 17">
            <a:extLst>
              <a:ext uri="{FF2B5EF4-FFF2-40B4-BE49-F238E27FC236}">
                <a16:creationId xmlns:a16="http://schemas.microsoft.com/office/drawing/2014/main" id="{0C2F9E6C-422F-AFD8-1CDE-D92E8EE5BA57}"/>
              </a:ext>
            </a:extLst>
          </p:cNvPr>
          <p:cNvSpPr/>
          <p:nvPr/>
        </p:nvSpPr>
        <p:spPr bwMode="auto">
          <a:xfrm rot="5400000">
            <a:off x="7586114" y="2348553"/>
            <a:ext cx="245652" cy="24622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-12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D3CA02-E1C3-4867-5CB7-2F45E6631F7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36083" y="2795644"/>
            <a:ext cx="2579427" cy="1645920"/>
          </a:xfrm>
          <a:prstGeom prst="rect">
            <a:avLst/>
          </a:prstGeom>
        </p:spPr>
      </p:pic>
      <p:sp>
        <p:nvSpPr>
          <p:cNvPr id="16" name="Right Arrow 17">
            <a:extLst>
              <a:ext uri="{FF2B5EF4-FFF2-40B4-BE49-F238E27FC236}">
                <a16:creationId xmlns:a16="http://schemas.microsoft.com/office/drawing/2014/main" id="{575F87A3-D668-8CFE-37DE-2B5861A5AE9F}"/>
              </a:ext>
            </a:extLst>
          </p:cNvPr>
          <p:cNvSpPr/>
          <p:nvPr/>
        </p:nvSpPr>
        <p:spPr bwMode="auto">
          <a:xfrm rot="10800000">
            <a:off x="6136399" y="3475194"/>
            <a:ext cx="245652" cy="24622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-12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99E3D-2820-856C-DF00-47CF69962C28}"/>
              </a:ext>
            </a:extLst>
          </p:cNvPr>
          <p:cNvSpPr txBox="1"/>
          <p:nvPr/>
        </p:nvSpPr>
        <p:spPr>
          <a:xfrm>
            <a:off x="4162694" y="2616677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remove Be window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77A4654-6216-81D2-01DE-E6F53D553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76617"/>
              </p:ext>
            </p:extLst>
          </p:nvPr>
        </p:nvGraphicFramePr>
        <p:xfrm>
          <a:off x="344355" y="2311780"/>
          <a:ext cx="3044999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463">
                  <a:extLst>
                    <a:ext uri="{9D8B030D-6E8A-4147-A177-3AD203B41FA5}">
                      <a16:colId xmlns:a16="http://schemas.microsoft.com/office/drawing/2014/main" val="400526469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679130778"/>
                    </a:ext>
                  </a:extLst>
                </a:gridCol>
                <a:gridCol w="691568">
                  <a:extLst>
                    <a:ext uri="{9D8B030D-6E8A-4147-A177-3AD203B41FA5}">
                      <a16:colId xmlns:a16="http://schemas.microsoft.com/office/drawing/2014/main" val="3185348507"/>
                    </a:ext>
                  </a:extLst>
                </a:gridCol>
              </a:tblGrid>
              <a:tr h="263996">
                <a:tc gridSpan="3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</a:t>
                      </a:r>
                      <a:r>
                        <a:rPr lang="en-US" sz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coherence length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</a:t>
                      </a:r>
                      <a:r>
                        <a:rPr lang="en-US" sz="14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coherence length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</a:rPr>
                        <a:t>1 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32780"/>
                  </a:ext>
                </a:extLst>
              </a:tr>
              <a:tr h="263996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Acquisition time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en-US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00848"/>
                  </a:ext>
                </a:extLst>
              </a:tr>
              <a:tr h="439502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Water-cooled diamond (2016)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3721"/>
                  </a:ext>
                </a:extLst>
              </a:tr>
              <a:tr h="439502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Cryo-cooled Si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(2018)</a:t>
                      </a: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45.8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39.8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775"/>
                  </a:ext>
                </a:extLst>
              </a:tr>
              <a:tr h="439502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Si crystals </a:t>
                      </a:r>
                    </a:p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(2019)</a:t>
                      </a: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67.9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56.1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87560"/>
                  </a:ext>
                </a:extLst>
              </a:tr>
              <a:tr h="439502"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Be window (2020)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41.8 </a:t>
                      </a:r>
                      <a:r>
                        <a:rPr lang="el-GR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68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509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489</Words>
  <Application>Microsoft Office PowerPoint</Application>
  <PresentationFormat>On-screen Show (16:9)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</vt:lpstr>
      <vt:lpstr>Cambria Math</vt:lpstr>
      <vt:lpstr>Times New Roman</vt:lpstr>
      <vt:lpstr>Simple Light</vt:lpstr>
      <vt:lpstr>Basis of coherence</vt:lpstr>
      <vt:lpstr>Coherence length</vt:lpstr>
      <vt:lpstr>Transverse coherence length</vt:lpstr>
      <vt:lpstr>Coherence fraction</vt:lpstr>
      <vt:lpstr>APS 33-ID-D Coherence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hard x-ray beamline design</dc:title>
  <cp:lastModifiedBy>Shi, Xianbo</cp:lastModifiedBy>
  <cp:revision>124</cp:revision>
  <dcterms:modified xsi:type="dcterms:W3CDTF">2023-06-01T16:03:53Z</dcterms:modified>
</cp:coreProperties>
</file>