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  <p:sldMasterId id="2147483663" r:id="rId2"/>
  </p:sldMasterIdLst>
  <p:notesMasterIdLst>
    <p:notesMasterId r:id="rId15"/>
  </p:notesMasterIdLst>
  <p:handoutMasterIdLst>
    <p:handoutMasterId r:id="rId16"/>
  </p:handoutMasterIdLst>
  <p:sldIdLst>
    <p:sldId id="258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A6"/>
    <a:srgbClr val="505357"/>
    <a:srgbClr val="000000"/>
    <a:srgbClr val="094769"/>
    <a:srgbClr val="1185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82" autoAdjust="0"/>
  </p:normalViewPr>
  <p:slideViewPr>
    <p:cSldViewPr>
      <p:cViewPr varScale="1">
        <p:scale>
          <a:sx n="86" d="100"/>
          <a:sy n="86" d="100"/>
        </p:scale>
        <p:origin x="-84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CAC2A-6F73-C54A-AD32-F1F7A66AE92F}" type="datetime1">
              <a:rPr lang="en-US" smtClean="0"/>
              <a:t>Dec/7/19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2C057-B219-174B-AAF8-960890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65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BE6DB-1362-9D4D-B51B-20E1914E0251}" type="datetime1">
              <a:rPr lang="en-US" smtClean="0"/>
              <a:t>Dec/7/19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A670D-0121-F840-B8A7-B5F28CFC5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496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11341" y="5429913"/>
            <a:ext cx="9162288" cy="1447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6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8E076B-85E9-2F47-8289-9E3B655332F0}" type="datetimeFigureOut">
              <a:rPr lang="en-US" smtClean="0"/>
              <a:t>Dec/7/19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17E7-A124-6042-997B-4C09A790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04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03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30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16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10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38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972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310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8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>
            <a:lvl1pPr algn="l">
              <a:defRPr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6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99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1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5146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 smtClean="0"/>
              <a:t>Section heading – option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7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514600"/>
            <a:ext cx="3657600" cy="1362075"/>
          </a:xfrm>
        </p:spPr>
        <p:txBody>
          <a:bodyPr anchor="t"/>
          <a:lstStyle>
            <a:lvl1pPr algn="r">
              <a:defRPr sz="4000" b="1" cap="none" baseline="0"/>
            </a:lvl1pPr>
          </a:lstStyle>
          <a:p>
            <a:r>
              <a:rPr lang="en-US" dirty="0" smtClean="0"/>
              <a:t>Section heading – option 2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495800" y="2362200"/>
            <a:ext cx="0" cy="167640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4724400" y="2545960"/>
            <a:ext cx="37338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Section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89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759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014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667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650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complete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1341" y="5429913"/>
            <a:ext cx="9162288" cy="1447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53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-22680" y="6824692"/>
            <a:ext cx="9171432" cy="0"/>
          </a:xfrm>
          <a:prstGeom prst="line">
            <a:avLst/>
          </a:prstGeom>
          <a:ln w="1016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1"/>
            <a:ext cx="8229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 descr="0001_2016_ALS_Acronym_SIgnature_Horizontal_multiblue_RGB_ELCTRONIC.png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t="22628" r="14957" b="21354"/>
          <a:stretch/>
        </p:blipFill>
        <p:spPr>
          <a:xfrm>
            <a:off x="8078582" y="6220492"/>
            <a:ext cx="914606" cy="493774"/>
          </a:xfrm>
          <a:prstGeom prst="rect">
            <a:avLst/>
          </a:prstGeom>
        </p:spPr>
      </p:pic>
      <p:pic>
        <p:nvPicPr>
          <p:cNvPr id="5" name="Picture 25" descr="LBL_logo_bl_notext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1" y="6194163"/>
            <a:ext cx="663050" cy="50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 userDrawn="1"/>
        </p:nvSpPr>
        <p:spPr>
          <a:xfrm>
            <a:off x="1371600" y="6324600"/>
            <a:ext cx="6476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Calibri"/>
                <a:cs typeface="Calibri"/>
              </a:rPr>
              <a:t>Introduction to </a:t>
            </a:r>
            <a:r>
              <a:rPr lang="en-US" sz="1200" b="1" dirty="0" smtClean="0">
                <a:solidFill>
                  <a:schemeClr val="tx2"/>
                </a:solidFill>
                <a:latin typeface="Calibri"/>
                <a:cs typeface="Calibri"/>
              </a:rPr>
              <a:t>COMSYL  OASYS </a:t>
            </a:r>
            <a:r>
              <a:rPr lang="en-US" sz="1200" b="1" dirty="0" smtClean="0">
                <a:solidFill>
                  <a:schemeClr val="tx2"/>
                </a:solidFill>
                <a:latin typeface="Calibri"/>
                <a:cs typeface="Calibri"/>
              </a:rPr>
              <a:t>2nd School ANL-APS</a:t>
            </a:r>
            <a:r>
              <a:rPr lang="en-US" sz="1200" b="1" baseline="0" dirty="0" smtClean="0">
                <a:solidFill>
                  <a:schemeClr val="tx2"/>
                </a:solidFill>
                <a:latin typeface="Calibri"/>
                <a:cs typeface="Calibri"/>
              </a:rPr>
              <a:t> December </a:t>
            </a:r>
            <a:r>
              <a:rPr lang="en-US" sz="1200" b="1" baseline="0" dirty="0" smtClean="0">
                <a:solidFill>
                  <a:schemeClr val="tx2"/>
                </a:solidFill>
                <a:latin typeface="Calibri"/>
                <a:cs typeface="Calibri"/>
              </a:rPr>
              <a:t>12 </a:t>
            </a:r>
            <a:r>
              <a:rPr lang="en-US" sz="1200" b="1" baseline="0" dirty="0" smtClean="0">
                <a:solidFill>
                  <a:schemeClr val="tx2"/>
                </a:solidFill>
                <a:latin typeface="Calibri"/>
                <a:cs typeface="Calibri"/>
              </a:rPr>
              <a:t>2019</a:t>
            </a:r>
            <a:endParaRPr lang="en-US" sz="1200" b="1" dirty="0" smtClean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4"/>
          </p:nvPr>
        </p:nvSpPr>
        <p:spPr>
          <a:xfrm>
            <a:off x="3505200" y="64588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fld id="{8E8EECC0-62E2-794C-BFF4-3606EC20E1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9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2" r:id="rId5"/>
    <p:sldLayoutId id="2147483653" r:id="rId6"/>
    <p:sldLayoutId id="2147483654" r:id="rId7"/>
    <p:sldLayoutId id="2147483659" r:id="rId8"/>
    <p:sldLayoutId id="2147483657" r:id="rId9"/>
    <p:sldLayoutId id="2147483675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2"/>
          </a:solidFill>
          <a:latin typeface="Calibri"/>
          <a:ea typeface="+mn-ea"/>
          <a:cs typeface="Calibri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2">
              <a:lumMod val="50000"/>
            </a:schemeClr>
          </a:solidFill>
          <a:latin typeface="Calibri"/>
          <a:ea typeface="+mn-ea"/>
          <a:cs typeface="Calibri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2">
              <a:lumMod val="50000"/>
            </a:schemeClr>
          </a:solidFill>
          <a:latin typeface="Calibri"/>
          <a:ea typeface="+mn-ea"/>
          <a:cs typeface="Calibri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2">
              <a:lumMod val="50000"/>
            </a:schemeClr>
          </a:solidFill>
          <a:latin typeface="Calibri"/>
          <a:ea typeface="+mn-ea"/>
          <a:cs typeface="Calibri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2">
              <a:lumMod val="50000"/>
            </a:schemeClr>
          </a:solidFill>
          <a:latin typeface="Calibri"/>
          <a:ea typeface="+mn-ea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D6462-88CB-4387-9DD0-5CAA984BBCF8}" type="datetimeFigureOut">
              <a:rPr lang="en-US" smtClean="0"/>
              <a:t>Dec/7/19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0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oleObject" Target="../embeddings/oleObject1.bin"/><Relationship Id="rId8" Type="http://schemas.openxmlformats.org/officeDocument/2006/relationships/image" Target="../media/image18.emf"/><Relationship Id="rId9" Type="http://schemas.openxmlformats.org/officeDocument/2006/relationships/image" Target="../media/image2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ark-glass/comsyl" TargetMode="External"/><Relationship Id="rId3" Type="http://schemas.openxmlformats.org/officeDocument/2006/relationships/hyperlink" Target="https://github.com/mark-glass/comsyl/wiki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33400" y="2819400"/>
            <a:ext cx="6248400" cy="860425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Introduction to COMSYL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4" name="Picture 3" descr="ALS_panoramic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560320"/>
          </a:xfrm>
          <a:prstGeom prst="rect">
            <a:avLst/>
          </a:prstGeom>
        </p:spPr>
      </p:pic>
      <p:pic>
        <p:nvPicPr>
          <p:cNvPr id="5" name="Picture 25" descr="LBL_logo_bl_notex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2" y="5943600"/>
            <a:ext cx="723331" cy="548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0000_2016_ALS_Primary_Multiblue_SIgnature_RGB_ELCTRONIC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0" t="20329" r="14864" b="19975"/>
          <a:stretch/>
        </p:blipFill>
        <p:spPr>
          <a:xfrm>
            <a:off x="7440728" y="5761406"/>
            <a:ext cx="1178556" cy="777239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457200" y="3886200"/>
            <a:ext cx="64008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800" b="1" kern="1200" baseline="0">
                <a:solidFill>
                  <a:srgbClr val="006BA6"/>
                </a:solidFill>
                <a:latin typeface="Calibri"/>
                <a:ea typeface="+mn-ea"/>
                <a:cs typeface="Calibri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dirty="0" smtClean="0">
                <a:solidFill>
                  <a:schemeClr val="tx2"/>
                </a:solidFill>
              </a:rPr>
              <a:t>Manuel Sanchez del Rio </a:t>
            </a:r>
          </a:p>
          <a:p>
            <a:pPr>
              <a:spcBef>
                <a:spcPts val="300"/>
              </a:spcBef>
            </a:pPr>
            <a:r>
              <a:rPr lang="en-US" sz="2400" b="0" dirty="0" err="1" smtClean="0">
                <a:solidFill>
                  <a:schemeClr val="bg2">
                    <a:lumMod val="50000"/>
                  </a:schemeClr>
                </a:solidFill>
              </a:rPr>
              <a:t>srio@lbl.gov</a:t>
            </a:r>
            <a:endParaRPr lang="en-US" sz="2400" b="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3" y="5995145"/>
            <a:ext cx="2723721" cy="45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99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62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Comsyl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202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OASYS and </a:t>
            </a:r>
            <a:r>
              <a:rPr lang="en-US" dirty="0" err="1" smtClean="0"/>
              <a:t>Comsyl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90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772400" cy="1470025"/>
          </a:xfrm>
        </p:spPr>
        <p:txBody>
          <a:bodyPr/>
          <a:lstStyle/>
          <a:p>
            <a:r>
              <a:rPr lang="en-US" dirty="0" smtClean="0"/>
              <a:t>COMSYL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75260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Coherent Modes of Synchrotron Light</a:t>
            </a:r>
          </a:p>
          <a:p>
            <a:endParaRPr lang="en-US" dirty="0"/>
          </a:p>
          <a:p>
            <a:r>
              <a:rPr lang="en-US" dirty="0" smtClean="0"/>
              <a:t>(calculates the coherent modes for </a:t>
            </a:r>
            <a:r>
              <a:rPr lang="en-US" dirty="0" err="1" smtClean="0"/>
              <a:t>undulators</a:t>
            </a:r>
            <a:r>
              <a:rPr lang="en-US" dirty="0" smtClean="0"/>
              <a:t> in storage rings)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0227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6257" y="1596256"/>
            <a:ext cx="1897062" cy="730745"/>
          </a:xfrm>
          <a:prstGeom prst="ellipse">
            <a:avLst/>
          </a:prstGeom>
          <a:solidFill>
            <a:srgbClr val="FFFF00">
              <a:alpha val="42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 rot="3248057">
            <a:off x="1645554" y="1265859"/>
            <a:ext cx="1367588" cy="1526811"/>
            <a:chOff x="5107522" y="491296"/>
            <a:chExt cx="1367588" cy="1526811"/>
          </a:xfrm>
        </p:grpSpPr>
        <p:sp>
          <p:nvSpPr>
            <p:cNvPr id="6" name="Oval 5"/>
            <p:cNvSpPr/>
            <p:nvPr/>
          </p:nvSpPr>
          <p:spPr>
            <a:xfrm>
              <a:off x="5107522" y="1619447"/>
              <a:ext cx="195370" cy="195395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>
              <a:off x="5107522" y="491296"/>
              <a:ext cx="1367588" cy="1473795"/>
            </a:xfrm>
            <a:prstGeom prst="arc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>
              <a:off x="5245968" y="655966"/>
              <a:ext cx="1103548" cy="1362141"/>
            </a:xfrm>
            <a:prstGeom prst="arc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>
              <a:off x="5245968" y="808367"/>
              <a:ext cx="951148" cy="1067924"/>
            </a:xfrm>
            <a:prstGeom prst="arc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 rot="1513439">
            <a:off x="1720912" y="1227297"/>
            <a:ext cx="1367588" cy="1526812"/>
            <a:chOff x="5107522" y="491296"/>
            <a:chExt cx="1367588" cy="1526812"/>
          </a:xfrm>
        </p:grpSpPr>
        <p:sp>
          <p:nvSpPr>
            <p:cNvPr id="11" name="Oval 10"/>
            <p:cNvSpPr/>
            <p:nvPr/>
          </p:nvSpPr>
          <p:spPr>
            <a:xfrm>
              <a:off x="5107522" y="1619447"/>
              <a:ext cx="195370" cy="19539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5107522" y="491296"/>
              <a:ext cx="1367588" cy="1473795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>
              <a:off x="5245968" y="655967"/>
              <a:ext cx="1103548" cy="1362141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>
              <a:off x="5245968" y="808367"/>
              <a:ext cx="951148" cy="1067924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 rot="3248057">
            <a:off x="2011207" y="1257095"/>
            <a:ext cx="1367588" cy="1526811"/>
            <a:chOff x="5107522" y="491296"/>
            <a:chExt cx="1367588" cy="1526811"/>
          </a:xfrm>
        </p:grpSpPr>
        <p:sp>
          <p:nvSpPr>
            <p:cNvPr id="16" name="Oval 15"/>
            <p:cNvSpPr/>
            <p:nvPr/>
          </p:nvSpPr>
          <p:spPr>
            <a:xfrm>
              <a:off x="5107522" y="1619447"/>
              <a:ext cx="195370" cy="19539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5107522" y="491296"/>
              <a:ext cx="1367588" cy="1473795"/>
            </a:xfrm>
            <a:prstGeom prst="arc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>
              <a:off x="5245968" y="655966"/>
              <a:ext cx="1103548" cy="1362141"/>
            </a:xfrm>
            <a:prstGeom prst="arc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>
              <a:off x="5245968" y="808367"/>
              <a:ext cx="951148" cy="1067924"/>
            </a:xfrm>
            <a:prstGeom prst="arc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679334" y="3822098"/>
            <a:ext cx="1897062" cy="730745"/>
          </a:xfrm>
          <a:prstGeom prst="ellipse">
            <a:avLst/>
          </a:prstGeom>
          <a:solidFill>
            <a:srgbClr val="FFFF00">
              <a:alpha val="42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 rot="2612354">
            <a:off x="2032589" y="3785717"/>
            <a:ext cx="768780" cy="902480"/>
            <a:chOff x="5107522" y="491296"/>
            <a:chExt cx="1367588" cy="1526811"/>
          </a:xfrm>
        </p:grpSpPr>
        <p:sp>
          <p:nvSpPr>
            <p:cNvPr id="22" name="Oval 21"/>
            <p:cNvSpPr/>
            <p:nvPr/>
          </p:nvSpPr>
          <p:spPr>
            <a:xfrm>
              <a:off x="5107522" y="1619447"/>
              <a:ext cx="195370" cy="195395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>
              <a:off x="5107522" y="491296"/>
              <a:ext cx="1367588" cy="1473795"/>
            </a:xfrm>
            <a:prstGeom prst="arc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>
              <a:off x="5245968" y="655966"/>
              <a:ext cx="1103548" cy="1362141"/>
            </a:xfrm>
            <a:prstGeom prst="arc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5245968" y="808367"/>
              <a:ext cx="951148" cy="1067924"/>
            </a:xfrm>
            <a:prstGeom prst="arc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 rot="3038845">
            <a:off x="1188427" y="3287699"/>
            <a:ext cx="1821736" cy="2147756"/>
            <a:chOff x="5107522" y="491296"/>
            <a:chExt cx="1367588" cy="1526811"/>
          </a:xfrm>
        </p:grpSpPr>
        <p:sp>
          <p:nvSpPr>
            <p:cNvPr id="27" name="Oval 26"/>
            <p:cNvSpPr/>
            <p:nvPr/>
          </p:nvSpPr>
          <p:spPr>
            <a:xfrm>
              <a:off x="5107522" y="1619447"/>
              <a:ext cx="195370" cy="19539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>
              <a:off x="5107522" y="491296"/>
              <a:ext cx="1367588" cy="1473795"/>
            </a:xfrm>
            <a:prstGeom prst="arc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>
              <a:off x="5245968" y="655966"/>
              <a:ext cx="1103548" cy="1362141"/>
            </a:xfrm>
            <a:prstGeom prst="arc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/>
            <p:cNvSpPr/>
            <p:nvPr/>
          </p:nvSpPr>
          <p:spPr>
            <a:xfrm>
              <a:off x="5245968" y="808367"/>
              <a:ext cx="951148" cy="1067924"/>
            </a:xfrm>
            <a:prstGeom prst="arc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 rot="1513439">
            <a:off x="1624059" y="3254166"/>
            <a:ext cx="1367588" cy="1526812"/>
            <a:chOff x="5107522" y="491296"/>
            <a:chExt cx="1367588" cy="1526812"/>
          </a:xfrm>
        </p:grpSpPr>
        <p:sp>
          <p:nvSpPr>
            <p:cNvPr id="32" name="Oval 31"/>
            <p:cNvSpPr/>
            <p:nvPr/>
          </p:nvSpPr>
          <p:spPr>
            <a:xfrm>
              <a:off x="5107522" y="1619447"/>
              <a:ext cx="195370" cy="19539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>
              <a:off x="5107522" y="491296"/>
              <a:ext cx="1367588" cy="1473795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/>
            <p:cNvSpPr/>
            <p:nvPr/>
          </p:nvSpPr>
          <p:spPr>
            <a:xfrm>
              <a:off x="5245968" y="655967"/>
              <a:ext cx="1103548" cy="1362141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/>
            <p:cNvSpPr/>
            <p:nvPr/>
          </p:nvSpPr>
          <p:spPr>
            <a:xfrm>
              <a:off x="5245968" y="808367"/>
              <a:ext cx="951148" cy="1067924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906463" y="4800600"/>
            <a:ext cx="7292975" cy="1009650"/>
            <a:chOff x="907029" y="5450716"/>
            <a:chExt cx="7292334" cy="1010101"/>
          </a:xfrm>
        </p:grpSpPr>
        <p:pic>
          <p:nvPicPr>
            <p:cNvPr id="37" name="Picture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029" y="5501964"/>
              <a:ext cx="7292334" cy="958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Rectangle 37"/>
            <p:cNvSpPr/>
            <p:nvPr/>
          </p:nvSpPr>
          <p:spPr>
            <a:xfrm>
              <a:off x="6624701" y="5501539"/>
              <a:ext cx="1574662" cy="736929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18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85024" y="5501539"/>
              <a:ext cx="1374654" cy="370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none" lIns="45719" tIns="45719" rIns="45719" bIns="45719" spcCol="38100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2D functions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451493" y="5450716"/>
              <a:ext cx="1414339" cy="736929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18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75304" y="5450716"/>
              <a:ext cx="1260364" cy="370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none" lIns="45719" tIns="45719" rIns="45719" bIns="45719" spcCol="38100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4D function</a:t>
              </a:r>
            </a:p>
          </p:txBody>
        </p:sp>
      </p:grpSp>
      <p:grpSp>
        <p:nvGrpSpPr>
          <p:cNvPr id="42" name="Group 25"/>
          <p:cNvGrpSpPr>
            <a:grpSpLocks/>
          </p:cNvGrpSpPr>
          <p:nvPr/>
        </p:nvGrpSpPr>
        <p:grpSpPr bwMode="auto">
          <a:xfrm>
            <a:off x="4558769" y="292288"/>
            <a:ext cx="4131737" cy="1062234"/>
            <a:chOff x="4651254" y="1741221"/>
            <a:chExt cx="4014588" cy="1007419"/>
          </a:xfrm>
        </p:grpSpPr>
        <p:pic>
          <p:nvPicPr>
            <p:cNvPr id="43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1254" y="1741221"/>
              <a:ext cx="3009900" cy="622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7442" y="2215240"/>
              <a:ext cx="3708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3617019" y="1441703"/>
            <a:ext cx="5505450" cy="1593850"/>
            <a:chOff x="1978575" y="4057248"/>
            <a:chExt cx="5505277" cy="1592699"/>
          </a:xfrm>
        </p:grpSpPr>
        <p:grpSp>
          <p:nvGrpSpPr>
            <p:cNvPr id="47" name="Group 137"/>
            <p:cNvGrpSpPr>
              <a:grpSpLocks/>
            </p:cNvGrpSpPr>
            <p:nvPr/>
          </p:nvGrpSpPr>
          <p:grpSpPr bwMode="auto">
            <a:xfrm>
              <a:off x="1978575" y="4057248"/>
              <a:ext cx="1956421" cy="1592699"/>
              <a:chOff x="0" y="0"/>
              <a:chExt cx="3743520" cy="3173309"/>
            </a:xfrm>
          </p:grpSpPr>
          <p:grpSp>
            <p:nvGrpSpPr>
              <p:cNvPr id="50" name="Group 125"/>
              <p:cNvGrpSpPr>
                <a:grpSpLocks/>
              </p:cNvGrpSpPr>
              <p:nvPr/>
            </p:nvGrpSpPr>
            <p:grpSpPr bwMode="auto">
              <a:xfrm>
                <a:off x="1944483" y="717603"/>
                <a:ext cx="1191556" cy="2455707"/>
                <a:chOff x="0" y="0"/>
                <a:chExt cx="1191555" cy="2455706"/>
              </a:xfrm>
            </p:grpSpPr>
            <p:sp>
              <p:nvSpPr>
                <p:cNvPr id="62" name="Shape 12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91556" cy="2455707"/>
                </a:xfrm>
                <a:prstGeom prst="rect">
                  <a:avLst/>
                </a:prstGeom>
                <a:blipFill dpi="0" rotWithShape="1">
                  <a:blip r:embed="rId5"/>
                  <a:srcRect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3" name="Shape 124"/>
                <p:cNvSpPr>
                  <a:spLocks noChangeArrowheads="1"/>
                </p:cNvSpPr>
                <p:nvPr/>
              </p:nvSpPr>
              <p:spPr bwMode="auto">
                <a:xfrm rot="5400000">
                  <a:off x="-211629" y="1052522"/>
                  <a:ext cx="2455707" cy="3506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45719" tIns="45719" rIns="45719" bIns="45719">
                  <a:spAutoFit/>
                </a:bodyPr>
                <a:lstStyle/>
                <a:p>
                  <a:r>
                    <a:rPr lang="en-US" sz="1800">
                      <a:solidFill>
                        <a:srgbClr val="000000"/>
                      </a:solidFill>
                    </a:rPr>
                    <a:t> </a:t>
                  </a:r>
                </a:p>
              </p:txBody>
            </p:sp>
          </p:grpSp>
          <p:grpSp>
            <p:nvGrpSpPr>
              <p:cNvPr id="51" name="Group 128"/>
              <p:cNvGrpSpPr>
                <a:grpSpLocks/>
              </p:cNvGrpSpPr>
              <p:nvPr/>
            </p:nvGrpSpPr>
            <p:grpSpPr bwMode="auto">
              <a:xfrm>
                <a:off x="779761" y="417846"/>
                <a:ext cx="2963759" cy="436003"/>
                <a:chOff x="0" y="0"/>
                <a:chExt cx="2963758" cy="436002"/>
              </a:xfrm>
            </p:grpSpPr>
            <p:sp>
              <p:nvSpPr>
                <p:cNvPr id="60" name="Shape 126"/>
                <p:cNvSpPr>
                  <a:spLocks noChangeArrowheads="1"/>
                </p:cNvSpPr>
                <p:nvPr/>
              </p:nvSpPr>
              <p:spPr bwMode="auto">
                <a:xfrm>
                  <a:off x="-1" y="-1"/>
                  <a:ext cx="2963760" cy="436004"/>
                </a:xfrm>
                <a:prstGeom prst="rect">
                  <a:avLst/>
                </a:prstGeom>
                <a:blipFill dpi="0" rotWithShape="1">
                  <a:blip r:embed="rId6"/>
                  <a:srcRect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1" name="Shape 127"/>
                <p:cNvSpPr>
                  <a:spLocks noChangeArrowheads="1"/>
                </p:cNvSpPr>
                <p:nvPr/>
              </p:nvSpPr>
              <p:spPr bwMode="auto">
                <a:xfrm>
                  <a:off x="-1" y="-1"/>
                  <a:ext cx="2963760" cy="3506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45719" tIns="45719" rIns="45719" bIns="45719">
                  <a:spAutoFit/>
                </a:bodyPr>
                <a:lstStyle/>
                <a:p>
                  <a:r>
                    <a:rPr lang="en-US" sz="1800">
                      <a:solidFill>
                        <a:srgbClr val="000000"/>
                      </a:solidFill>
                    </a:rPr>
                    <a:t> </a:t>
                  </a:r>
                </a:p>
              </p:txBody>
            </p:sp>
          </p:grpSp>
          <p:grpSp>
            <p:nvGrpSpPr>
              <p:cNvPr id="52" name="Group 131"/>
              <p:cNvGrpSpPr>
                <a:grpSpLocks/>
              </p:cNvGrpSpPr>
              <p:nvPr/>
            </p:nvGrpSpPr>
            <p:grpSpPr bwMode="auto">
              <a:xfrm>
                <a:off x="-1" y="-1"/>
                <a:ext cx="436004" cy="2963756"/>
                <a:chOff x="0" y="0"/>
                <a:chExt cx="436003" cy="2963754"/>
              </a:xfrm>
            </p:grpSpPr>
            <p:sp>
              <p:nvSpPr>
                <p:cNvPr id="58" name="Shape 12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36004" cy="2963756"/>
                </a:xfrm>
                <a:prstGeom prst="rect">
                  <a:avLst/>
                </a:prstGeom>
                <a:blipFill dpi="0" rotWithShape="1">
                  <a:blip r:embed="rId7"/>
                  <a:srcRect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9" name="Shape 130"/>
                <p:cNvSpPr>
                  <a:spLocks noChangeArrowheads="1"/>
                </p:cNvSpPr>
                <p:nvPr/>
              </p:nvSpPr>
              <p:spPr bwMode="auto">
                <a:xfrm rot="-5400000">
                  <a:off x="-1306547" y="1306546"/>
                  <a:ext cx="2963756" cy="3506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45719" tIns="45719" rIns="45719" bIns="45719">
                  <a:spAutoFit/>
                </a:bodyPr>
                <a:lstStyle/>
                <a:p>
                  <a:r>
                    <a:rPr lang="en-US" sz="1800">
                      <a:solidFill>
                        <a:srgbClr val="000000"/>
                      </a:solidFill>
                    </a:rPr>
                    <a:t> </a:t>
                  </a:r>
                </a:p>
              </p:txBody>
            </p:sp>
          </p:grpSp>
          <p:sp>
            <p:nvSpPr>
              <p:cNvPr id="53" name="Shape 132"/>
              <p:cNvSpPr>
                <a:spLocks/>
              </p:cNvSpPr>
              <p:nvPr/>
            </p:nvSpPr>
            <p:spPr bwMode="auto">
              <a:xfrm rot="10800000">
                <a:off x="436004" y="1047138"/>
                <a:ext cx="251713" cy="1674980"/>
              </a:xfrm>
              <a:custGeom>
                <a:avLst/>
                <a:gdLst>
                  <a:gd name="T0" fmla="*/ 125857 w 21600"/>
                  <a:gd name="T1" fmla="*/ 837490 h 21600"/>
                  <a:gd name="T2" fmla="*/ 125857 w 21600"/>
                  <a:gd name="T3" fmla="*/ 837490 h 21600"/>
                  <a:gd name="T4" fmla="*/ 125857 w 21600"/>
                  <a:gd name="T5" fmla="*/ 837490 h 21600"/>
                  <a:gd name="T6" fmla="*/ 125857 w 21600"/>
                  <a:gd name="T7" fmla="*/ 837490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65" y="0"/>
                      <a:pt x="10800" y="121"/>
                      <a:pt x="10800" y="270"/>
                    </a:cubicBezTo>
                    <a:lnTo>
                      <a:pt x="10800" y="10530"/>
                    </a:lnTo>
                    <a:cubicBezTo>
                      <a:pt x="10800" y="10679"/>
                      <a:pt x="15635" y="10800"/>
                      <a:pt x="21600" y="10800"/>
                    </a:cubicBezTo>
                    <a:cubicBezTo>
                      <a:pt x="15635" y="10800"/>
                      <a:pt x="10800" y="10921"/>
                      <a:pt x="10800" y="11070"/>
                    </a:cubicBezTo>
                    <a:lnTo>
                      <a:pt x="10800" y="21330"/>
                    </a:lnTo>
                    <a:cubicBezTo>
                      <a:pt x="10800" y="21479"/>
                      <a:pt x="5965" y="21600"/>
                      <a:pt x="0" y="21600"/>
                    </a:cubicBezTo>
                  </a:path>
                </a:pathLst>
              </a:custGeom>
              <a:noFill/>
              <a:ln w="9525" cap="flat">
                <a:solidFill>
                  <a:srgbClr val="102377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grpSp>
            <p:nvGrpSpPr>
              <p:cNvPr id="54" name="Group 135"/>
              <p:cNvGrpSpPr>
                <a:grpSpLocks/>
              </p:cNvGrpSpPr>
              <p:nvPr/>
            </p:nvGrpSpPr>
            <p:grpSpPr bwMode="auto">
              <a:xfrm>
                <a:off x="752927" y="717603"/>
                <a:ext cx="1191557" cy="2455707"/>
                <a:chOff x="0" y="0"/>
                <a:chExt cx="1191555" cy="2455706"/>
              </a:xfrm>
            </p:grpSpPr>
            <p:sp>
              <p:nvSpPr>
                <p:cNvPr id="56" name="Shape 13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91556" cy="2455707"/>
                </a:xfrm>
                <a:prstGeom prst="rect">
                  <a:avLst/>
                </a:prstGeom>
                <a:blipFill dpi="0" rotWithShape="1">
                  <a:blip r:embed="rId8"/>
                  <a:srcRect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" name="Shape 134"/>
                <p:cNvSpPr>
                  <a:spLocks noChangeArrowheads="1"/>
                </p:cNvSpPr>
                <p:nvPr/>
              </p:nvSpPr>
              <p:spPr bwMode="auto">
                <a:xfrm rot="5400000">
                  <a:off x="-211629" y="1052522"/>
                  <a:ext cx="2455707" cy="3506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45719" tIns="45719" rIns="45719" bIns="45719">
                  <a:spAutoFit/>
                </a:bodyPr>
                <a:lstStyle/>
                <a:p>
                  <a:r>
                    <a:rPr lang="en-US" sz="1800">
                      <a:solidFill>
                        <a:srgbClr val="000000"/>
                      </a:solidFill>
                    </a:rPr>
                    <a:t> </a:t>
                  </a:r>
                </a:p>
              </p:txBody>
            </p:sp>
          </p:grpSp>
          <p:sp>
            <p:nvSpPr>
              <p:cNvPr id="55" name="Shape 136"/>
              <p:cNvSpPr>
                <a:spLocks/>
              </p:cNvSpPr>
              <p:nvPr/>
            </p:nvSpPr>
            <p:spPr bwMode="auto">
              <a:xfrm rot="-5400000">
                <a:off x="1834209" y="-357072"/>
                <a:ext cx="251713" cy="2415839"/>
              </a:xfrm>
              <a:custGeom>
                <a:avLst/>
                <a:gdLst>
                  <a:gd name="T0" fmla="*/ 125857 w 21600"/>
                  <a:gd name="T1" fmla="*/ 1207920 h 21600"/>
                  <a:gd name="T2" fmla="*/ 125857 w 21600"/>
                  <a:gd name="T3" fmla="*/ 1207920 h 21600"/>
                  <a:gd name="T4" fmla="*/ 125857 w 21600"/>
                  <a:gd name="T5" fmla="*/ 1207920 h 21600"/>
                  <a:gd name="T6" fmla="*/ 125857 w 21600"/>
                  <a:gd name="T7" fmla="*/ 1207920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65" y="0"/>
                      <a:pt x="10800" y="84"/>
                      <a:pt x="10800" y="188"/>
                    </a:cubicBezTo>
                    <a:lnTo>
                      <a:pt x="10800" y="10612"/>
                    </a:lnTo>
                    <a:cubicBezTo>
                      <a:pt x="10800" y="10716"/>
                      <a:pt x="15635" y="10800"/>
                      <a:pt x="21600" y="10800"/>
                    </a:cubicBezTo>
                    <a:cubicBezTo>
                      <a:pt x="15635" y="10800"/>
                      <a:pt x="10800" y="10884"/>
                      <a:pt x="10800" y="10988"/>
                    </a:cubicBezTo>
                    <a:lnTo>
                      <a:pt x="10800" y="21412"/>
                    </a:lnTo>
                    <a:cubicBezTo>
                      <a:pt x="10800" y="21516"/>
                      <a:pt x="5965" y="21600"/>
                      <a:pt x="0" y="21600"/>
                    </a:cubicBezTo>
                  </a:path>
                </a:pathLst>
              </a:custGeom>
              <a:noFill/>
              <a:ln w="9525" cap="flat">
                <a:solidFill>
                  <a:srgbClr val="102377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</p:grpSp>
        <p:pic>
          <p:nvPicPr>
            <p:cNvPr id="48" name="Picture 3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9592" y="4219928"/>
              <a:ext cx="2119443" cy="453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4839160" y="4777453"/>
              <a:ext cx="2644692" cy="6456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>
              <a:spAutoFit/>
            </a:bodyPr>
            <a:lstStyle/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 ~ 10</a:t>
              </a:r>
              <a:r>
                <a:rPr lang="en-US" sz="1800" kern="0" baseline="300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– 10</a:t>
              </a:r>
              <a:r>
                <a:rPr lang="en-US" sz="1800" kern="0" baseline="300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(Gb-Tb)</a:t>
              </a:r>
            </a:p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Propagate: 4D integrals</a:t>
              </a:r>
              <a:endParaRPr lang="en-GB" sz="1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2423319" y="5795441"/>
            <a:ext cx="393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 m x N x N  Propagate: 2D integrals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16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title"/>
          </p:nvPr>
        </p:nvSpPr>
        <p:spPr>
          <a:xfrm>
            <a:off x="727075" y="125413"/>
            <a:ext cx="8237538" cy="496887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cap="none">
                <a:solidFill>
                  <a:srgbClr val="000000"/>
                </a:solidFill>
              </a:defRPr>
            </a:pPr>
            <a:r>
              <a:rPr lang="en-US" dirty="0" smtClean="0">
                <a:ea typeface="Arial"/>
                <a:sym typeface="Arial"/>
              </a:rPr>
              <a:t>CROSS SPECTRAL DENSITY</a:t>
            </a:r>
            <a:endParaRPr dirty="0">
              <a:ea typeface="Arial"/>
              <a:sym typeface="Arial"/>
            </a:endParaRPr>
          </a:p>
        </p:txBody>
      </p:sp>
      <p:sp>
        <p:nvSpPr>
          <p:cNvPr id="14338" name="Shape 210"/>
          <p:cNvSpPr>
            <a:spLocks noGrp="1"/>
          </p:cNvSpPr>
          <p:nvPr>
            <p:ph type="sldNum" sz="quarter" idx="4294967295"/>
          </p:nvPr>
        </p:nvSpPr>
        <p:spPr>
          <a:xfrm>
            <a:off x="179388" y="6483350"/>
            <a:ext cx="414337" cy="2127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fld id="{D2012A00-9F36-6D45-BD1F-20A5C8DB2C74}" type="slidenum">
              <a:rPr lang="en-US" sz="800">
                <a:solidFill>
                  <a:srgbClr val="132577"/>
                </a:solidFill>
              </a:rPr>
              <a:pPr eaLnBrk="1" hangingPunct="1"/>
              <a:t>4</a:t>
            </a:fld>
            <a:endParaRPr lang="en-US" sz="800">
              <a:solidFill>
                <a:srgbClr val="132577"/>
              </a:solidFill>
            </a:endParaRPr>
          </a:p>
        </p:txBody>
      </p:sp>
      <p:grpSp>
        <p:nvGrpSpPr>
          <p:cNvPr id="14339" name="Group 34"/>
          <p:cNvGrpSpPr>
            <a:grpSpLocks/>
          </p:cNvGrpSpPr>
          <p:nvPr/>
        </p:nvGrpSpPr>
        <p:grpSpPr bwMode="auto">
          <a:xfrm>
            <a:off x="130175" y="781050"/>
            <a:ext cx="8704263" cy="1477963"/>
            <a:chOff x="129803" y="781142"/>
            <a:chExt cx="8704366" cy="1477325"/>
          </a:xfrm>
        </p:grpSpPr>
        <p:sp>
          <p:nvSpPr>
            <p:cNvPr id="12" name="TextBox 11"/>
            <p:cNvSpPr txBox="1"/>
            <p:nvPr/>
          </p:nvSpPr>
          <p:spPr>
            <a:xfrm>
              <a:off x="129803" y="781142"/>
              <a:ext cx="4745094" cy="14773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>
              <a:spAutoFit/>
            </a:bodyPr>
            <a:lstStyle/>
            <a:p>
              <a:pPr marL="285750" indent="-285750" algn="just" fontAlgn="auto" hangingPunct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800" i="1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Mutual</a:t>
              </a: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Coherent Function (t-dependency) or </a:t>
              </a:r>
              <a:r>
                <a:rPr lang="en-US" sz="1800" kern="0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Cross </a:t>
              </a:r>
              <a:r>
                <a:rPr lang="en-US" sz="1800" i="1" kern="0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Spectral</a:t>
              </a:r>
              <a:r>
                <a:rPr lang="en-US" sz="1800" kern="0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Density </a:t>
              </a: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-US" sz="1800" kern="0" dirty="0">
                  <a:solidFill>
                    <a:srgbClr val="000000"/>
                  </a:solidFill>
                  <a:latin typeface="Symbol" panose="05050102010706020507" pitchFamily="18" charset="2"/>
                  <a:ea typeface="Arial"/>
                  <a:cs typeface="Arial"/>
                  <a:sym typeface="Arial"/>
                </a:rPr>
                <a:t>w</a:t>
              </a: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-dependency) </a:t>
              </a:r>
            </a:p>
            <a:p>
              <a:pPr marL="285750" indent="-285750" algn="just" fontAlgn="auto" hangingPunct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endParaRPr lang="en-US" sz="1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indent="-285750" algn="just" fontAlgn="auto" hangingPunct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8D function that propagates using a </a:t>
              </a:r>
              <a:b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kern="0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doble</a:t>
              </a: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wave equation</a:t>
              </a:r>
            </a:p>
          </p:txBody>
        </p:sp>
        <p:pic>
          <p:nvPicPr>
            <p:cNvPr id="14377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5507" y="851891"/>
              <a:ext cx="3958662" cy="831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4843463" y="2041525"/>
            <a:ext cx="4060825" cy="2105025"/>
            <a:chOff x="4903282" y="1986162"/>
            <a:chExt cx="4060719" cy="2105506"/>
          </a:xfrm>
        </p:grpSpPr>
        <p:sp>
          <p:nvSpPr>
            <p:cNvPr id="3" name="TextBox 2"/>
            <p:cNvSpPr txBox="1"/>
            <p:nvPr/>
          </p:nvSpPr>
          <p:spPr>
            <a:xfrm>
              <a:off x="4922332" y="1986162"/>
              <a:ext cx="3911498" cy="20308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>
              <a:spAutoFit/>
            </a:bodyPr>
            <a:lstStyle/>
            <a:p>
              <a:pPr marL="285750" indent="-285750" fontAlgn="auto" hangingPunct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800" kern="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Spectral Density  “intensity”</a:t>
              </a:r>
            </a:p>
            <a:p>
              <a:pPr marL="285750" indent="-285750" fontAlgn="auto" hangingPunct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endParaRPr lang="en-US" sz="1800" kern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indent="-285750" fontAlgn="auto" hangingPunct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endParaRPr lang="en-US" sz="1800" kern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indent="-285750" fontAlgn="auto" hangingPunct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endParaRPr lang="en-US" sz="1800" kern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indent="-285750" fontAlgn="auto" hangingPunct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800" kern="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Spectral Degree of Coherence</a:t>
              </a:r>
            </a:p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374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7445" y="2461205"/>
              <a:ext cx="3403378" cy="485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75" name="Picture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3282" y="3501937"/>
              <a:ext cx="4060719" cy="589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978025" y="3857625"/>
            <a:ext cx="5505450" cy="1593850"/>
            <a:chOff x="1978575" y="4057248"/>
            <a:chExt cx="5505277" cy="1592699"/>
          </a:xfrm>
        </p:grpSpPr>
        <p:grpSp>
          <p:nvGrpSpPr>
            <p:cNvPr id="14356" name="Group 137"/>
            <p:cNvGrpSpPr>
              <a:grpSpLocks/>
            </p:cNvGrpSpPr>
            <p:nvPr/>
          </p:nvGrpSpPr>
          <p:grpSpPr bwMode="auto">
            <a:xfrm>
              <a:off x="1978575" y="4057248"/>
              <a:ext cx="1956421" cy="1592699"/>
              <a:chOff x="0" y="0"/>
              <a:chExt cx="3743520" cy="3173309"/>
            </a:xfrm>
          </p:grpSpPr>
          <p:grpSp>
            <p:nvGrpSpPr>
              <p:cNvPr id="14359" name="Group 125"/>
              <p:cNvGrpSpPr>
                <a:grpSpLocks/>
              </p:cNvGrpSpPr>
              <p:nvPr/>
            </p:nvGrpSpPr>
            <p:grpSpPr bwMode="auto">
              <a:xfrm>
                <a:off x="1944483" y="717603"/>
                <a:ext cx="1191556" cy="2455707"/>
                <a:chOff x="0" y="0"/>
                <a:chExt cx="1191555" cy="2455706"/>
              </a:xfrm>
            </p:grpSpPr>
            <p:sp>
              <p:nvSpPr>
                <p:cNvPr id="14371" name="Shape 12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91556" cy="2455707"/>
                </a:xfrm>
                <a:prstGeom prst="rect">
                  <a:avLst/>
                </a:prstGeom>
                <a:blipFill dpi="0" rotWithShape="1">
                  <a:blip r:embed="rId5"/>
                  <a:srcRect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372" name="Shape 124"/>
                <p:cNvSpPr>
                  <a:spLocks noChangeArrowheads="1"/>
                </p:cNvSpPr>
                <p:nvPr/>
              </p:nvSpPr>
              <p:spPr bwMode="auto">
                <a:xfrm rot="5400000">
                  <a:off x="-211629" y="1052522"/>
                  <a:ext cx="2455707" cy="3506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45719" tIns="45719" rIns="45719" bIns="45719">
                  <a:spAutoFit/>
                </a:bodyPr>
                <a:lstStyle/>
                <a:p>
                  <a:r>
                    <a:rPr lang="en-US" sz="1800">
                      <a:solidFill>
                        <a:srgbClr val="000000"/>
                      </a:solidFill>
                    </a:rPr>
                    <a:t> </a:t>
                  </a:r>
                </a:p>
              </p:txBody>
            </p:sp>
          </p:grpSp>
          <p:grpSp>
            <p:nvGrpSpPr>
              <p:cNvPr id="14360" name="Group 128"/>
              <p:cNvGrpSpPr>
                <a:grpSpLocks/>
              </p:cNvGrpSpPr>
              <p:nvPr/>
            </p:nvGrpSpPr>
            <p:grpSpPr bwMode="auto">
              <a:xfrm>
                <a:off x="779761" y="417846"/>
                <a:ext cx="2963759" cy="436003"/>
                <a:chOff x="0" y="0"/>
                <a:chExt cx="2963758" cy="436002"/>
              </a:xfrm>
            </p:grpSpPr>
            <p:sp>
              <p:nvSpPr>
                <p:cNvPr id="14369" name="Shape 126"/>
                <p:cNvSpPr>
                  <a:spLocks noChangeArrowheads="1"/>
                </p:cNvSpPr>
                <p:nvPr/>
              </p:nvSpPr>
              <p:spPr bwMode="auto">
                <a:xfrm>
                  <a:off x="-1" y="-1"/>
                  <a:ext cx="2963760" cy="436004"/>
                </a:xfrm>
                <a:prstGeom prst="rect">
                  <a:avLst/>
                </a:prstGeom>
                <a:blipFill dpi="0" rotWithShape="1">
                  <a:blip r:embed="rId6"/>
                  <a:srcRect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370" name="Shape 127"/>
                <p:cNvSpPr>
                  <a:spLocks noChangeArrowheads="1"/>
                </p:cNvSpPr>
                <p:nvPr/>
              </p:nvSpPr>
              <p:spPr bwMode="auto">
                <a:xfrm>
                  <a:off x="-1" y="-1"/>
                  <a:ext cx="2963760" cy="3506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45719" tIns="45719" rIns="45719" bIns="45719">
                  <a:spAutoFit/>
                </a:bodyPr>
                <a:lstStyle/>
                <a:p>
                  <a:r>
                    <a:rPr lang="en-US" sz="1800">
                      <a:solidFill>
                        <a:srgbClr val="000000"/>
                      </a:solidFill>
                    </a:rPr>
                    <a:t> </a:t>
                  </a:r>
                </a:p>
              </p:txBody>
            </p:sp>
          </p:grpSp>
          <p:grpSp>
            <p:nvGrpSpPr>
              <p:cNvPr id="14361" name="Group 131"/>
              <p:cNvGrpSpPr>
                <a:grpSpLocks/>
              </p:cNvGrpSpPr>
              <p:nvPr/>
            </p:nvGrpSpPr>
            <p:grpSpPr bwMode="auto">
              <a:xfrm>
                <a:off x="-1" y="-1"/>
                <a:ext cx="436004" cy="2963756"/>
                <a:chOff x="0" y="0"/>
                <a:chExt cx="436003" cy="2963754"/>
              </a:xfrm>
            </p:grpSpPr>
            <p:sp>
              <p:nvSpPr>
                <p:cNvPr id="14367" name="Shape 12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36004" cy="2963756"/>
                </a:xfrm>
                <a:prstGeom prst="rect">
                  <a:avLst/>
                </a:prstGeom>
                <a:blipFill dpi="0" rotWithShape="1">
                  <a:blip r:embed="rId7"/>
                  <a:srcRect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368" name="Shape 130"/>
                <p:cNvSpPr>
                  <a:spLocks noChangeArrowheads="1"/>
                </p:cNvSpPr>
                <p:nvPr/>
              </p:nvSpPr>
              <p:spPr bwMode="auto">
                <a:xfrm rot="-5400000">
                  <a:off x="-1306547" y="1306546"/>
                  <a:ext cx="2963756" cy="3506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45719" tIns="45719" rIns="45719" bIns="45719">
                  <a:spAutoFit/>
                </a:bodyPr>
                <a:lstStyle/>
                <a:p>
                  <a:r>
                    <a:rPr lang="en-US" sz="1800">
                      <a:solidFill>
                        <a:srgbClr val="000000"/>
                      </a:solidFill>
                    </a:rPr>
                    <a:t> </a:t>
                  </a:r>
                </a:p>
              </p:txBody>
            </p:sp>
          </p:grpSp>
          <p:sp>
            <p:nvSpPr>
              <p:cNvPr id="14362" name="Shape 132"/>
              <p:cNvSpPr>
                <a:spLocks/>
              </p:cNvSpPr>
              <p:nvPr/>
            </p:nvSpPr>
            <p:spPr bwMode="auto">
              <a:xfrm rot="10800000">
                <a:off x="436004" y="1047138"/>
                <a:ext cx="251713" cy="1674980"/>
              </a:xfrm>
              <a:custGeom>
                <a:avLst/>
                <a:gdLst>
                  <a:gd name="T0" fmla="*/ 125857 w 21600"/>
                  <a:gd name="T1" fmla="*/ 837490 h 21600"/>
                  <a:gd name="T2" fmla="*/ 125857 w 21600"/>
                  <a:gd name="T3" fmla="*/ 837490 h 21600"/>
                  <a:gd name="T4" fmla="*/ 125857 w 21600"/>
                  <a:gd name="T5" fmla="*/ 837490 h 21600"/>
                  <a:gd name="T6" fmla="*/ 125857 w 21600"/>
                  <a:gd name="T7" fmla="*/ 837490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65" y="0"/>
                      <a:pt x="10800" y="121"/>
                      <a:pt x="10800" y="270"/>
                    </a:cubicBezTo>
                    <a:lnTo>
                      <a:pt x="10800" y="10530"/>
                    </a:lnTo>
                    <a:cubicBezTo>
                      <a:pt x="10800" y="10679"/>
                      <a:pt x="15635" y="10800"/>
                      <a:pt x="21600" y="10800"/>
                    </a:cubicBezTo>
                    <a:cubicBezTo>
                      <a:pt x="15635" y="10800"/>
                      <a:pt x="10800" y="10921"/>
                      <a:pt x="10800" y="11070"/>
                    </a:cubicBezTo>
                    <a:lnTo>
                      <a:pt x="10800" y="21330"/>
                    </a:lnTo>
                    <a:cubicBezTo>
                      <a:pt x="10800" y="21479"/>
                      <a:pt x="5965" y="21600"/>
                      <a:pt x="0" y="21600"/>
                    </a:cubicBezTo>
                  </a:path>
                </a:pathLst>
              </a:custGeom>
              <a:noFill/>
              <a:ln w="9525" cap="flat">
                <a:solidFill>
                  <a:srgbClr val="102377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grpSp>
            <p:nvGrpSpPr>
              <p:cNvPr id="14363" name="Group 135"/>
              <p:cNvGrpSpPr>
                <a:grpSpLocks/>
              </p:cNvGrpSpPr>
              <p:nvPr/>
            </p:nvGrpSpPr>
            <p:grpSpPr bwMode="auto">
              <a:xfrm>
                <a:off x="752927" y="717603"/>
                <a:ext cx="1191557" cy="2455707"/>
                <a:chOff x="0" y="0"/>
                <a:chExt cx="1191555" cy="2455706"/>
              </a:xfrm>
            </p:grpSpPr>
            <p:sp>
              <p:nvSpPr>
                <p:cNvPr id="14365" name="Shape 13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91556" cy="2455707"/>
                </a:xfrm>
                <a:prstGeom prst="rect">
                  <a:avLst/>
                </a:prstGeom>
                <a:blipFill dpi="0" rotWithShape="1">
                  <a:blip r:embed="rId8"/>
                  <a:srcRect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366" name="Shape 134"/>
                <p:cNvSpPr>
                  <a:spLocks noChangeArrowheads="1"/>
                </p:cNvSpPr>
                <p:nvPr/>
              </p:nvSpPr>
              <p:spPr bwMode="auto">
                <a:xfrm rot="5400000">
                  <a:off x="-211629" y="1052522"/>
                  <a:ext cx="2455707" cy="3506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45719" tIns="45719" rIns="45719" bIns="45719">
                  <a:spAutoFit/>
                </a:bodyPr>
                <a:lstStyle/>
                <a:p>
                  <a:r>
                    <a:rPr lang="en-US" sz="1800">
                      <a:solidFill>
                        <a:srgbClr val="000000"/>
                      </a:solidFill>
                    </a:rPr>
                    <a:t> </a:t>
                  </a:r>
                </a:p>
              </p:txBody>
            </p:sp>
          </p:grpSp>
          <p:sp>
            <p:nvSpPr>
              <p:cNvPr id="14364" name="Shape 136"/>
              <p:cNvSpPr>
                <a:spLocks/>
              </p:cNvSpPr>
              <p:nvPr/>
            </p:nvSpPr>
            <p:spPr bwMode="auto">
              <a:xfrm rot="-5400000">
                <a:off x="1834209" y="-357072"/>
                <a:ext cx="251713" cy="2415839"/>
              </a:xfrm>
              <a:custGeom>
                <a:avLst/>
                <a:gdLst>
                  <a:gd name="T0" fmla="*/ 125857 w 21600"/>
                  <a:gd name="T1" fmla="*/ 1207920 h 21600"/>
                  <a:gd name="T2" fmla="*/ 125857 w 21600"/>
                  <a:gd name="T3" fmla="*/ 1207920 h 21600"/>
                  <a:gd name="T4" fmla="*/ 125857 w 21600"/>
                  <a:gd name="T5" fmla="*/ 1207920 h 21600"/>
                  <a:gd name="T6" fmla="*/ 125857 w 21600"/>
                  <a:gd name="T7" fmla="*/ 1207920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65" y="0"/>
                      <a:pt x="10800" y="84"/>
                      <a:pt x="10800" y="188"/>
                    </a:cubicBezTo>
                    <a:lnTo>
                      <a:pt x="10800" y="10612"/>
                    </a:lnTo>
                    <a:cubicBezTo>
                      <a:pt x="10800" y="10716"/>
                      <a:pt x="15635" y="10800"/>
                      <a:pt x="21600" y="10800"/>
                    </a:cubicBezTo>
                    <a:cubicBezTo>
                      <a:pt x="15635" y="10800"/>
                      <a:pt x="10800" y="10884"/>
                      <a:pt x="10800" y="10988"/>
                    </a:cubicBezTo>
                    <a:lnTo>
                      <a:pt x="10800" y="21412"/>
                    </a:lnTo>
                    <a:cubicBezTo>
                      <a:pt x="10800" y="21516"/>
                      <a:pt x="5965" y="21600"/>
                      <a:pt x="0" y="21600"/>
                    </a:cubicBezTo>
                  </a:path>
                </a:pathLst>
              </a:custGeom>
              <a:noFill/>
              <a:ln w="9525" cap="flat">
                <a:solidFill>
                  <a:srgbClr val="102377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</p:grpSp>
        <p:pic>
          <p:nvPicPr>
            <p:cNvPr id="14357" name="Picture 3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9592" y="4219928"/>
              <a:ext cx="2119443" cy="453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839160" y="4777453"/>
              <a:ext cx="2644692" cy="6456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>
              <a:spAutoFit/>
            </a:bodyPr>
            <a:lstStyle/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 ~ 10</a:t>
              </a:r>
              <a:r>
                <a:rPr lang="en-US" sz="1800" kern="0" baseline="300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– 10</a:t>
              </a:r>
              <a:r>
                <a:rPr lang="en-US" sz="1800" kern="0" baseline="300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(Gb-Tb)</a:t>
              </a:r>
            </a:p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Propagate: 4D integrals</a:t>
              </a:r>
              <a:endParaRPr lang="en-GB" sz="1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84150" y="622300"/>
            <a:ext cx="8959850" cy="3192463"/>
            <a:chOff x="184286" y="622801"/>
            <a:chExt cx="8959713" cy="3191571"/>
          </a:xfrm>
        </p:grpSpPr>
        <p:grpSp>
          <p:nvGrpSpPr>
            <p:cNvPr id="14349" name="Group 35"/>
            <p:cNvGrpSpPr>
              <a:grpSpLocks/>
            </p:cNvGrpSpPr>
            <p:nvPr/>
          </p:nvGrpSpPr>
          <p:grpSpPr bwMode="auto">
            <a:xfrm>
              <a:off x="184286" y="622801"/>
              <a:ext cx="8959713" cy="3191571"/>
              <a:chOff x="184287" y="806513"/>
              <a:chExt cx="8705808" cy="302772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84287" y="2170569"/>
                <a:ext cx="5261431" cy="1663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lIns="45719" tIns="45719" rIns="45719" bIns="45719">
                <a:spAutoFit/>
              </a:bodyPr>
              <a:lstStyle>
                <a:lvl1pPr marL="2857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  <a:sym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9pPr>
              </a:lstStyle>
              <a:p>
                <a:pPr eaLnBrk="1">
                  <a:buFont typeface="Arial" charset="0"/>
                  <a:buChar char="•"/>
                </a:pPr>
                <a:endParaRPr lang="en-US" sz="1800">
                  <a:solidFill>
                    <a:srgbClr val="000000"/>
                  </a:solidFill>
                </a:endParaRPr>
              </a:p>
              <a:p>
                <a:pPr eaLnBrk="1">
                  <a:buFont typeface="Arial" charset="0"/>
                  <a:buChar char="•"/>
                </a:pPr>
                <a:r>
                  <a:rPr lang="en-US" sz="1800">
                    <a:solidFill>
                      <a:srgbClr val="92D050"/>
                    </a:solidFill>
                  </a:rPr>
                  <a:t>Wide sense stationary</a:t>
                </a:r>
                <a:r>
                  <a:rPr lang="en-US" sz="1800">
                    <a:solidFill>
                      <a:srgbClr val="000000"/>
                    </a:solidFill>
                  </a:rPr>
                  <a:t>: </a:t>
                </a:r>
                <a:r>
                  <a:rPr lang="en-US" sz="1800" i="1">
                    <a:solidFill>
                      <a:srgbClr val="000000"/>
                    </a:solidFill>
                  </a:rPr>
                  <a:t>W</a:t>
                </a:r>
                <a:r>
                  <a:rPr lang="en-US" sz="1800">
                    <a:solidFill>
                      <a:srgbClr val="000000"/>
                    </a:solidFill>
                  </a:rPr>
                  <a:t>≠0 if </a:t>
                </a:r>
                <a:r>
                  <a:rPr lang="en-US" sz="1800">
                    <a:solidFill>
                      <a:srgbClr val="000000"/>
                    </a:solidFill>
                    <a:latin typeface="Symbol" charset="0"/>
                  </a:rPr>
                  <a:t>w</a:t>
                </a:r>
                <a:r>
                  <a:rPr lang="en-US" sz="1800" baseline="-25000">
                    <a:solidFill>
                      <a:srgbClr val="000000"/>
                    </a:solidFill>
                  </a:rPr>
                  <a:t>1</a:t>
                </a:r>
                <a:r>
                  <a:rPr lang="en-US" sz="1800">
                    <a:solidFill>
                      <a:srgbClr val="000000"/>
                    </a:solidFill>
                  </a:rPr>
                  <a:t>=</a:t>
                </a:r>
                <a:r>
                  <a:rPr lang="en-US" sz="1800">
                    <a:solidFill>
                      <a:srgbClr val="000000"/>
                    </a:solidFill>
                    <a:latin typeface="Symbol" charset="0"/>
                  </a:rPr>
                  <a:t>w</a:t>
                </a:r>
                <a:r>
                  <a:rPr lang="en-US" sz="1800" baseline="-25000">
                    <a:solidFill>
                      <a:srgbClr val="000000"/>
                    </a:solidFill>
                  </a:rPr>
                  <a:t>2</a:t>
                </a:r>
                <a:r>
                  <a:rPr lang="en-US" sz="1800">
                    <a:solidFill>
                      <a:srgbClr val="000000"/>
                    </a:solidFill>
                  </a:rPr>
                  <a:t>=</a:t>
                </a:r>
                <a:r>
                  <a:rPr lang="en-US" sz="1800">
                    <a:solidFill>
                      <a:srgbClr val="000000"/>
                    </a:solidFill>
                    <a:latin typeface="Symbol" charset="0"/>
                  </a:rPr>
                  <a:t>w</a:t>
                </a:r>
                <a:br>
                  <a:rPr lang="en-US" sz="1800">
                    <a:solidFill>
                      <a:srgbClr val="000000"/>
                    </a:solidFill>
                    <a:latin typeface="Symbol" charset="0"/>
                  </a:rPr>
                </a:br>
                <a:r>
                  <a:rPr lang="en-US" sz="1800" i="1">
                    <a:solidFill>
                      <a:srgbClr val="000000"/>
                    </a:solidFill>
                  </a:rPr>
                  <a:t>Long</a:t>
                </a:r>
                <a:r>
                  <a:rPr lang="en-US" sz="1800">
                    <a:solidFill>
                      <a:srgbClr val="000000"/>
                    </a:solidFill>
                  </a:rPr>
                  <a:t> bunch length, </a:t>
                </a:r>
                <a:r>
                  <a:rPr lang="en-US" sz="1800" i="1">
                    <a:solidFill>
                      <a:srgbClr val="000000"/>
                    </a:solidFill>
                  </a:rPr>
                  <a:t>high</a:t>
                </a:r>
                <a:r>
                  <a:rPr lang="en-US" sz="1800">
                    <a:solidFill>
                      <a:srgbClr val="000000"/>
                    </a:solidFill>
                  </a:rPr>
                  <a:t> </a:t>
                </a:r>
                <a:r>
                  <a:rPr lang="en-US" sz="1800">
                    <a:solidFill>
                      <a:srgbClr val="000000"/>
                    </a:solidFill>
                    <a:latin typeface="Symbol" charset="0"/>
                  </a:rPr>
                  <a:t>w</a:t>
                </a:r>
                <a:r>
                  <a:rPr lang="en-US" sz="1800">
                    <a:solidFill>
                      <a:srgbClr val="000000"/>
                    </a:solidFill>
                  </a:rPr>
                  <a:t> , </a:t>
                </a:r>
                <a:r>
                  <a:rPr lang="en-US" sz="1800" i="1">
                    <a:solidFill>
                      <a:srgbClr val="000000"/>
                    </a:solidFill>
                  </a:rPr>
                  <a:t>not to small </a:t>
                </a:r>
                <a:r>
                  <a:rPr lang="en-US" sz="1800">
                    <a:solidFill>
                      <a:srgbClr val="000000"/>
                    </a:solidFill>
                    <a:latin typeface="Symbol" charset="0"/>
                  </a:rPr>
                  <a:t>Dw</a:t>
                </a:r>
                <a:r>
                  <a:rPr lang="en-US" sz="1800">
                    <a:solidFill>
                      <a:srgbClr val="000000"/>
                    </a:solidFill>
                  </a:rPr>
                  <a:t> </a:t>
                </a:r>
                <a:br>
                  <a:rPr lang="en-US" sz="1800">
                    <a:solidFill>
                      <a:srgbClr val="000000"/>
                    </a:solidFill>
                  </a:rPr>
                </a:br>
                <a:r>
                  <a:rPr lang="en-US" sz="1800">
                    <a:solidFill>
                      <a:srgbClr val="000000"/>
                    </a:solidFill>
                  </a:rPr>
                  <a:t>Geloni et al. NIM A 588 463 (2008)</a:t>
                </a:r>
              </a:p>
              <a:p>
                <a:pPr eaLnBrk="1">
                  <a:buFont typeface="Arial" charset="0"/>
                  <a:buChar char="•"/>
                </a:pPr>
                <a:endParaRPr lang="en-US" sz="1800">
                  <a:solidFill>
                    <a:srgbClr val="000000"/>
                  </a:solidFill>
                </a:endParaRPr>
              </a:p>
              <a:p>
                <a:pPr eaLnBrk="1">
                  <a:buFont typeface="Arial" charset="0"/>
                  <a:buChar char="•"/>
                </a:pPr>
                <a:r>
                  <a:rPr lang="en-US" sz="1800">
                    <a:solidFill>
                      <a:srgbClr val="000000"/>
                    </a:solidFill>
                  </a:rPr>
                  <a:t>Decoupling z: 4D function (for given z and </a:t>
                </a:r>
                <a:r>
                  <a:rPr lang="en-US" sz="1800">
                    <a:solidFill>
                      <a:srgbClr val="000000"/>
                    </a:solidFill>
                    <a:latin typeface="Symbol" charset="0"/>
                  </a:rPr>
                  <a:t>w</a:t>
                </a:r>
                <a:r>
                  <a:rPr lang="en-US" sz="1800">
                    <a:solidFill>
                      <a:srgbClr val="000000"/>
                    </a:solidFill>
                  </a:rPr>
                  <a:t>)</a:t>
                </a:r>
              </a:p>
            </p:txBody>
          </p:sp>
          <p:grpSp>
            <p:nvGrpSpPr>
              <p:cNvPr id="14353" name="Group 25"/>
              <p:cNvGrpSpPr>
                <a:grpSpLocks/>
              </p:cNvGrpSpPr>
              <p:nvPr/>
            </p:nvGrpSpPr>
            <p:grpSpPr bwMode="auto">
              <a:xfrm>
                <a:off x="4875507" y="806513"/>
                <a:ext cx="4014588" cy="1007419"/>
                <a:chOff x="4651254" y="1741221"/>
                <a:chExt cx="4014588" cy="1007419"/>
              </a:xfrm>
            </p:grpSpPr>
            <p:pic>
              <p:nvPicPr>
                <p:cNvPr id="14354" name="Picture 13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51254" y="1741221"/>
                  <a:ext cx="3009900" cy="622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355" name="Picture 14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57442" y="2215240"/>
                  <a:ext cx="3708400" cy="533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2" name="Rectangle 1"/>
            <p:cNvSpPr/>
            <p:nvPr/>
          </p:nvSpPr>
          <p:spPr>
            <a:xfrm>
              <a:off x="5951586" y="1211599"/>
              <a:ext cx="696901" cy="471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3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648597" y="1213186"/>
              <a:ext cx="696902" cy="4713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3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906463" y="5451475"/>
            <a:ext cx="7292975" cy="1009650"/>
            <a:chOff x="907029" y="5450716"/>
            <a:chExt cx="7292334" cy="1010101"/>
          </a:xfrm>
        </p:grpSpPr>
        <p:pic>
          <p:nvPicPr>
            <p:cNvPr id="14344" name="Picture 3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029" y="5501964"/>
              <a:ext cx="7292334" cy="958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6624701" y="5501539"/>
              <a:ext cx="1574662" cy="736929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18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85024" y="5501539"/>
              <a:ext cx="1374654" cy="370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none" lIns="45719" tIns="45719" rIns="45719" bIns="45719" spcCol="38100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2D functions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451493" y="5450716"/>
              <a:ext cx="1414339" cy="736929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18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75304" y="5450716"/>
              <a:ext cx="1260364" cy="370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none" lIns="45719" tIns="45719" rIns="45719" bIns="45719" spcCol="38100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4D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490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xfrm>
            <a:off x="727075" y="125413"/>
            <a:ext cx="8340725" cy="496887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cap="none">
                <a:solidFill>
                  <a:srgbClr val="000000"/>
                </a:solidFill>
              </a:defRPr>
            </a:pPr>
            <a:r>
              <a:rPr lang="en-US" dirty="0" smtClean="0">
                <a:ea typeface="Arial"/>
                <a:sym typeface="Arial"/>
              </a:rPr>
              <a:t>SIMPLE CASE: 1D Gaussian SHELL-MODEL</a:t>
            </a:r>
            <a:endParaRPr dirty="0">
              <a:ea typeface="Arial"/>
              <a:sym typeface="Arial"/>
            </a:endParaRPr>
          </a:p>
        </p:txBody>
      </p:sp>
      <p:sp>
        <p:nvSpPr>
          <p:cNvPr id="2050" name="Shape 270"/>
          <p:cNvSpPr>
            <a:spLocks noGrp="1"/>
          </p:cNvSpPr>
          <p:nvPr>
            <p:ph type="sldNum" sz="quarter" idx="4294967295"/>
          </p:nvPr>
        </p:nvSpPr>
        <p:spPr>
          <a:xfrm>
            <a:off x="179388" y="6483350"/>
            <a:ext cx="414337" cy="2127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fld id="{7A641227-D1EE-0445-86E5-895EE78A4B2D}" type="slidenum">
              <a:rPr lang="en-US" sz="800">
                <a:solidFill>
                  <a:srgbClr val="132577"/>
                </a:solidFill>
              </a:rPr>
              <a:pPr eaLnBrk="1" hangingPunct="1"/>
              <a:t>5</a:t>
            </a:fld>
            <a:endParaRPr lang="en-US" sz="800">
              <a:solidFill>
                <a:srgbClr val="132577"/>
              </a:solidFill>
            </a:endParaRPr>
          </a:p>
        </p:txBody>
      </p:sp>
      <p:sp>
        <p:nvSpPr>
          <p:cNvPr id="2051" name="Shape 277"/>
          <p:cNvSpPr>
            <a:spLocks noChangeArrowheads="1"/>
          </p:cNvSpPr>
          <p:nvPr/>
        </p:nvSpPr>
        <p:spPr bwMode="auto">
          <a:xfrm>
            <a:off x="4719638" y="2208213"/>
            <a:ext cx="415290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388" y="649288"/>
            <a:ext cx="6938962" cy="28924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Both </a:t>
            </a:r>
            <a:r>
              <a:rPr lang="en-US" sz="1800" kern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intensity (Spectral Density) </a:t>
            </a:r>
            <a:r>
              <a:rPr lang="en-US" sz="1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800" kern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correlation (Spectral Degree </a:t>
            </a:r>
            <a:br>
              <a:rPr lang="en-US" sz="1800" kern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kern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of Coherence)</a:t>
            </a:r>
            <a:r>
              <a:rPr lang="en-US" sz="1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Gaussians </a:t>
            </a: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 err="1">
                <a:solidFill>
                  <a:srgbClr val="3366FF"/>
                </a:solidFill>
                <a:latin typeface="Symbol" charset="2"/>
                <a:ea typeface="Arial"/>
                <a:cs typeface="Symbol" charset="2"/>
                <a:sym typeface="Arial"/>
              </a:rPr>
              <a:t>s</a:t>
            </a:r>
            <a:r>
              <a:rPr lang="en-US" sz="2800" i="1" kern="0" baseline="-25000" dirty="0" err="1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&gt;&gt;</a:t>
            </a:r>
            <a:r>
              <a:rPr lang="en-US" sz="2800" kern="0" dirty="0" err="1">
                <a:solidFill>
                  <a:srgbClr val="FF0000"/>
                </a:solidFill>
                <a:latin typeface="Symbol" charset="2"/>
                <a:ea typeface="Arial"/>
                <a:cs typeface="Symbol" charset="2"/>
                <a:sym typeface="Arial"/>
              </a:rPr>
              <a:t>s</a:t>
            </a:r>
            <a:r>
              <a:rPr lang="en-US" sz="2800" i="1" kern="0" baseline="-25000" dirty="0" err="1">
                <a:solidFill>
                  <a:srgbClr val="FF0000"/>
                </a:solidFill>
                <a:latin typeface="Symbol" panose="05050102010706020507" pitchFamily="18" charset="2"/>
                <a:ea typeface="Arial"/>
                <a:cs typeface="Arial"/>
                <a:sym typeface="Arial"/>
              </a:rPr>
              <a:t>m</a:t>
            </a:r>
            <a:r>
              <a:rPr lang="en-US" sz="28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the source is mostly incoherent (quasi homogeneous) </a:t>
            </a: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 err="1">
                <a:solidFill>
                  <a:srgbClr val="3366FF"/>
                </a:solidFill>
                <a:latin typeface="Symbol" charset="2"/>
                <a:ea typeface="Arial"/>
                <a:cs typeface="Symbol" charset="2"/>
                <a:sym typeface="Arial"/>
              </a:rPr>
              <a:t>s</a:t>
            </a:r>
            <a:r>
              <a:rPr lang="en-US" sz="2800" i="1" kern="0" baseline="-25000" dirty="0" err="1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800" kern="0" dirty="0" err="1">
                <a:solidFill>
                  <a:srgbClr val="FF0000"/>
                </a:solidFill>
                <a:latin typeface="Symbol" charset="2"/>
                <a:ea typeface="Arial"/>
                <a:cs typeface="Symbol" charset="2"/>
                <a:sym typeface="Arial"/>
              </a:rPr>
              <a:t>s</a:t>
            </a:r>
            <a:r>
              <a:rPr lang="en-US" sz="2800" i="1" kern="0" baseline="-25000" dirty="0" err="1">
                <a:solidFill>
                  <a:srgbClr val="FF0000"/>
                </a:solidFill>
                <a:latin typeface="Symbol" panose="05050102010706020507" pitchFamily="18" charset="2"/>
                <a:ea typeface="Arial"/>
                <a:cs typeface="Arial"/>
                <a:sym typeface="Arial"/>
              </a:rPr>
              <a:t>m</a:t>
            </a:r>
            <a:r>
              <a:rPr lang="en-US" sz="28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is mostly coherent</a:t>
            </a:r>
            <a:endParaRPr lang="en-GB" sz="1800" kern="0" dirty="0">
              <a:solidFill>
                <a:sysClr val="windowText" lastClr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3" name="Group 33"/>
          <p:cNvGrpSpPr>
            <a:grpSpLocks/>
          </p:cNvGrpSpPr>
          <p:nvPr/>
        </p:nvGrpSpPr>
        <p:grpSpPr bwMode="auto">
          <a:xfrm>
            <a:off x="7469188" y="942975"/>
            <a:ext cx="1438275" cy="639763"/>
            <a:chOff x="152400" y="2667000"/>
            <a:chExt cx="5333999" cy="2362200"/>
          </a:xfrm>
        </p:grpSpPr>
        <p:sp>
          <p:nvSpPr>
            <p:cNvPr id="35" name="Isosceles Triangle 3"/>
            <p:cNvSpPr/>
            <p:nvPr/>
          </p:nvSpPr>
          <p:spPr>
            <a:xfrm>
              <a:off x="152400" y="2667000"/>
              <a:ext cx="5333999" cy="2362200"/>
            </a:xfrm>
            <a:custGeom>
              <a:avLst/>
              <a:gdLst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58126 w 5450252"/>
                <a:gd name="connsiteY0" fmla="*/ 2362200 h 2362200"/>
                <a:gd name="connsiteX1" fmla="*/ 2725126 w 5450252"/>
                <a:gd name="connsiteY1" fmla="*/ 0 h 2362200"/>
                <a:gd name="connsiteX2" fmla="*/ 5392126 w 5450252"/>
                <a:gd name="connsiteY2" fmla="*/ 2362200 h 2362200"/>
                <a:gd name="connsiteX3" fmla="*/ 58126 w 5450252"/>
                <a:gd name="connsiteY3" fmla="*/ 2362200 h 2362200"/>
                <a:gd name="connsiteX0" fmla="*/ 0 w 5392126"/>
                <a:gd name="connsiteY0" fmla="*/ 2362200 h 2362200"/>
                <a:gd name="connsiteX1" fmla="*/ 2667000 w 5392126"/>
                <a:gd name="connsiteY1" fmla="*/ 0 h 2362200"/>
                <a:gd name="connsiteX2" fmla="*/ 5334000 w 5392126"/>
                <a:gd name="connsiteY2" fmla="*/ 2362200 h 2362200"/>
                <a:gd name="connsiteX3" fmla="*/ 0 w 5392126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0" h="2362200">
                  <a:moveTo>
                    <a:pt x="0" y="2362200"/>
                  </a:moveTo>
                  <a:cubicBezTo>
                    <a:pt x="1730375" y="1730375"/>
                    <a:pt x="1778000" y="0"/>
                    <a:pt x="2667000" y="0"/>
                  </a:cubicBezTo>
                  <a:cubicBezTo>
                    <a:pt x="3556000" y="0"/>
                    <a:pt x="3968750" y="1778000"/>
                    <a:pt x="5334000" y="2362200"/>
                  </a:cubicBezTo>
                  <a:lnTo>
                    <a:pt x="0" y="2362200"/>
                  </a:ln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i="1" kern="0" dirty="0">
                  <a:solidFill>
                    <a:srgbClr val="002060"/>
                  </a:solidFill>
                  <a:latin typeface="Andalus" pitchFamily="18" charset="-78"/>
                  <a:cs typeface="Andalus" pitchFamily="18" charset="-78"/>
                  <a:sym typeface="Arial"/>
                </a:rPr>
                <a:t>I</a:t>
              </a:r>
              <a:endParaRPr lang="en-US" sz="1800" b="1" i="1" kern="0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  <a:sym typeface="Arial"/>
              </a:endParaRPr>
            </a:p>
          </p:txBody>
        </p:sp>
        <p:sp>
          <p:nvSpPr>
            <p:cNvPr id="36" name="Isosceles Triangle 3"/>
            <p:cNvSpPr/>
            <p:nvPr/>
          </p:nvSpPr>
          <p:spPr>
            <a:xfrm>
              <a:off x="1447632" y="2667000"/>
              <a:ext cx="688826" cy="2362200"/>
            </a:xfrm>
            <a:custGeom>
              <a:avLst/>
              <a:gdLst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58126 w 5450252"/>
                <a:gd name="connsiteY0" fmla="*/ 2362200 h 2362200"/>
                <a:gd name="connsiteX1" fmla="*/ 2725126 w 5450252"/>
                <a:gd name="connsiteY1" fmla="*/ 0 h 2362200"/>
                <a:gd name="connsiteX2" fmla="*/ 5392126 w 5450252"/>
                <a:gd name="connsiteY2" fmla="*/ 2362200 h 2362200"/>
                <a:gd name="connsiteX3" fmla="*/ 58126 w 5450252"/>
                <a:gd name="connsiteY3" fmla="*/ 2362200 h 2362200"/>
                <a:gd name="connsiteX0" fmla="*/ 0 w 5392126"/>
                <a:gd name="connsiteY0" fmla="*/ 2362200 h 2362200"/>
                <a:gd name="connsiteX1" fmla="*/ 2667000 w 5392126"/>
                <a:gd name="connsiteY1" fmla="*/ 0 h 2362200"/>
                <a:gd name="connsiteX2" fmla="*/ 5334000 w 5392126"/>
                <a:gd name="connsiteY2" fmla="*/ 2362200 h 2362200"/>
                <a:gd name="connsiteX3" fmla="*/ 0 w 5392126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0" h="2362200">
                  <a:moveTo>
                    <a:pt x="0" y="2362200"/>
                  </a:moveTo>
                  <a:cubicBezTo>
                    <a:pt x="1730375" y="1730375"/>
                    <a:pt x="1778000" y="0"/>
                    <a:pt x="2667000" y="0"/>
                  </a:cubicBezTo>
                  <a:cubicBezTo>
                    <a:pt x="3556000" y="0"/>
                    <a:pt x="3968750" y="1778000"/>
                    <a:pt x="5334000" y="2362200"/>
                  </a:cubicBezTo>
                  <a:lnTo>
                    <a:pt x="0" y="236220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ym typeface="Arial"/>
              </a:endParaRPr>
            </a:p>
          </p:txBody>
        </p:sp>
      </p:grpSp>
      <p:sp>
        <p:nvSpPr>
          <p:cNvPr id="38" name="Isosceles Triangle 3"/>
          <p:cNvSpPr/>
          <p:nvPr/>
        </p:nvSpPr>
        <p:spPr bwMode="auto">
          <a:xfrm>
            <a:off x="7469188" y="1901825"/>
            <a:ext cx="1293812" cy="684213"/>
          </a:xfrm>
          <a:custGeom>
            <a:avLst/>
            <a:gdLst>
              <a:gd name="connsiteX0" fmla="*/ 0 w 5334000"/>
              <a:gd name="connsiteY0" fmla="*/ 2362200 h 2362200"/>
              <a:gd name="connsiteX1" fmla="*/ 2667000 w 5334000"/>
              <a:gd name="connsiteY1" fmla="*/ 0 h 2362200"/>
              <a:gd name="connsiteX2" fmla="*/ 5334000 w 5334000"/>
              <a:gd name="connsiteY2" fmla="*/ 2362200 h 2362200"/>
              <a:gd name="connsiteX3" fmla="*/ 0 w 5334000"/>
              <a:gd name="connsiteY3" fmla="*/ 2362200 h 2362200"/>
              <a:gd name="connsiteX0" fmla="*/ 58126 w 5450252"/>
              <a:gd name="connsiteY0" fmla="*/ 2362200 h 2362200"/>
              <a:gd name="connsiteX1" fmla="*/ 2725126 w 5450252"/>
              <a:gd name="connsiteY1" fmla="*/ 0 h 2362200"/>
              <a:gd name="connsiteX2" fmla="*/ 5392126 w 5450252"/>
              <a:gd name="connsiteY2" fmla="*/ 2362200 h 2362200"/>
              <a:gd name="connsiteX3" fmla="*/ 58126 w 5450252"/>
              <a:gd name="connsiteY3" fmla="*/ 2362200 h 2362200"/>
              <a:gd name="connsiteX0" fmla="*/ 0 w 5392126"/>
              <a:gd name="connsiteY0" fmla="*/ 2362200 h 2362200"/>
              <a:gd name="connsiteX1" fmla="*/ 2667000 w 5392126"/>
              <a:gd name="connsiteY1" fmla="*/ 0 h 2362200"/>
              <a:gd name="connsiteX2" fmla="*/ 5334000 w 5392126"/>
              <a:gd name="connsiteY2" fmla="*/ 2362200 h 2362200"/>
              <a:gd name="connsiteX3" fmla="*/ 0 w 5392126"/>
              <a:gd name="connsiteY3" fmla="*/ 2362200 h 2362200"/>
              <a:gd name="connsiteX0" fmla="*/ 0 w 5334000"/>
              <a:gd name="connsiteY0" fmla="*/ 2362200 h 2362200"/>
              <a:gd name="connsiteX1" fmla="*/ 2667000 w 5334000"/>
              <a:gd name="connsiteY1" fmla="*/ 0 h 2362200"/>
              <a:gd name="connsiteX2" fmla="*/ 5334000 w 5334000"/>
              <a:gd name="connsiteY2" fmla="*/ 2362200 h 2362200"/>
              <a:gd name="connsiteX3" fmla="*/ 0 w 5334000"/>
              <a:gd name="connsiteY3" fmla="*/ 2362200 h 2362200"/>
              <a:gd name="connsiteX0" fmla="*/ 0 w 5334000"/>
              <a:gd name="connsiteY0" fmla="*/ 2362200 h 2362200"/>
              <a:gd name="connsiteX1" fmla="*/ 2667000 w 5334000"/>
              <a:gd name="connsiteY1" fmla="*/ 0 h 2362200"/>
              <a:gd name="connsiteX2" fmla="*/ 5334000 w 5334000"/>
              <a:gd name="connsiteY2" fmla="*/ 2362200 h 2362200"/>
              <a:gd name="connsiteX3" fmla="*/ 0 w 5334000"/>
              <a:gd name="connsiteY3" fmla="*/ 2362200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4000" h="2362200">
                <a:moveTo>
                  <a:pt x="0" y="2362200"/>
                </a:moveTo>
                <a:cubicBezTo>
                  <a:pt x="1730375" y="1730375"/>
                  <a:pt x="1778000" y="0"/>
                  <a:pt x="2667000" y="0"/>
                </a:cubicBezTo>
                <a:cubicBezTo>
                  <a:pt x="3556000" y="0"/>
                  <a:pt x="3968750" y="1778000"/>
                  <a:pt x="5334000" y="2362200"/>
                </a:cubicBezTo>
                <a:lnTo>
                  <a:pt x="0" y="2362200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ym typeface="Arial"/>
            </a:endParaRPr>
          </a:p>
        </p:txBody>
      </p:sp>
      <p:grpSp>
        <p:nvGrpSpPr>
          <p:cNvPr id="2055" name="Group 19"/>
          <p:cNvGrpSpPr>
            <a:grpSpLocks/>
          </p:cNvGrpSpPr>
          <p:nvPr/>
        </p:nvGrpSpPr>
        <p:grpSpPr bwMode="auto">
          <a:xfrm>
            <a:off x="7694613" y="2825750"/>
            <a:ext cx="990600" cy="922338"/>
            <a:chOff x="8002955" y="1697986"/>
            <a:chExt cx="990600" cy="923164"/>
          </a:xfrm>
        </p:grpSpPr>
        <p:pic>
          <p:nvPicPr>
            <p:cNvPr id="2074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2955" y="1782950"/>
              <a:ext cx="990600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8612555" y="2184196"/>
              <a:ext cx="381000" cy="41947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2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612555" y="1697986"/>
              <a:ext cx="381000" cy="419475"/>
            </a:xfrm>
            <a:prstGeom prst="rect">
              <a:avLst/>
            </a:prstGeom>
            <a:solidFill>
              <a:srgbClr val="FF0000">
                <a:alpha val="52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65100" y="3827463"/>
            <a:ext cx="4111625" cy="3084512"/>
            <a:chOff x="165283" y="3828062"/>
            <a:chExt cx="4111216" cy="3083412"/>
          </a:xfrm>
        </p:grpSpPr>
        <p:pic>
          <p:nvPicPr>
            <p:cNvPr id="2072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283" y="3828062"/>
              <a:ext cx="4111216" cy="3083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941494" y="5483234"/>
              <a:ext cx="2782610" cy="92359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In 2D (H x V)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2D </a:t>
              </a:r>
              <a:r>
                <a:rPr lang="en-US" sz="1800" kern="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Hermite</a:t>
              </a:r>
              <a:r>
                <a:rPr lang="en-US" sz="1800" kern="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-Gaussian or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TEM</a:t>
              </a:r>
              <a:r>
                <a:rPr lang="en-US" sz="1800" i="1" kern="0" baseline="-250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nm</a:t>
              </a:r>
              <a:r>
                <a:rPr lang="en-US" sz="1800" i="1" kern="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kern="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modes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31750" y="2954338"/>
            <a:ext cx="9021763" cy="3729037"/>
            <a:chOff x="31074" y="2954350"/>
            <a:chExt cx="9022413" cy="3729037"/>
          </a:xfrm>
        </p:grpSpPr>
        <p:grpSp>
          <p:nvGrpSpPr>
            <p:cNvPr id="2062" name="Group 2"/>
            <p:cNvGrpSpPr>
              <a:grpSpLocks/>
            </p:cNvGrpSpPr>
            <p:nvPr/>
          </p:nvGrpSpPr>
          <p:grpSpPr bwMode="auto">
            <a:xfrm>
              <a:off x="31074" y="2954350"/>
              <a:ext cx="8048426" cy="1675031"/>
              <a:chOff x="76200" y="4473605"/>
              <a:chExt cx="8048426" cy="1675031"/>
            </a:xfrm>
          </p:grpSpPr>
          <p:pic>
            <p:nvPicPr>
              <p:cNvPr id="2066" name="Picture 4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0" y="4473605"/>
                <a:ext cx="7290352" cy="1028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" name="Rectangle 43"/>
              <p:cNvSpPr/>
              <p:nvPr/>
            </p:nvSpPr>
            <p:spPr>
              <a:xfrm>
                <a:off x="3124420" y="4664105"/>
                <a:ext cx="1066877" cy="609600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ym typeface="Arial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867817" y="4664105"/>
                <a:ext cx="1600315" cy="6096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ym typeface="Arial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552878" y="5492780"/>
                <a:ext cx="1813056" cy="36988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25000"/>
                </a:schemeClr>
              </a:solidFill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b="1" kern="0" dirty="0">
                    <a:solidFill>
                      <a:sysClr val="windowText" lastClr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Eigenvalues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404037" y="5502305"/>
                <a:ext cx="3721368" cy="646112"/>
              </a:xfrm>
              <a:prstGeom prst="rect">
                <a:avLst/>
              </a:prstGeom>
              <a:solidFill>
                <a:schemeClr val="accent6">
                  <a:lumMod val="75000"/>
                  <a:alpha val="25000"/>
                </a:schemeClr>
              </a:solidFill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b="1" kern="0" dirty="0" err="1">
                    <a:solidFill>
                      <a:sysClr val="windowText" lastClr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Eigenfunctions</a:t>
                </a:r>
                <a:endParaRPr lang="en-US" sz="1800" b="1" kern="0" dirty="0">
                  <a:solidFill>
                    <a:sysClr val="windowText" lastClr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b="1" kern="0" dirty="0">
                    <a:solidFill>
                      <a:sysClr val="windowText" lastClr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</a:t>
                </a:r>
                <a:r>
                  <a:rPr lang="en-US" sz="1800" b="1" kern="0" dirty="0" err="1">
                    <a:solidFill>
                      <a:sysClr val="windowText" lastClr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Hermite</a:t>
                </a:r>
                <a:r>
                  <a:rPr lang="en-US" sz="1800" b="1" kern="0" dirty="0">
                    <a:solidFill>
                      <a:sysClr val="windowText" lastClr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-Gaussian modes)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267502" y="4664105"/>
                <a:ext cx="1524110" cy="6096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ym typeface="Arial"/>
                </a:endParaRPr>
              </a:p>
            </p:txBody>
          </p:sp>
        </p:grpSp>
        <p:pic>
          <p:nvPicPr>
            <p:cNvPr id="2063" name="Picture 2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2074" y="4533106"/>
              <a:ext cx="4495800" cy="836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4" name="Content Placeholder 2"/>
            <p:cNvSpPr txBox="1">
              <a:spLocks/>
            </p:cNvSpPr>
            <p:nvPr/>
          </p:nvSpPr>
          <p:spPr bwMode="auto">
            <a:xfrm>
              <a:off x="4401793" y="5304111"/>
              <a:ext cx="4504959" cy="1379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9pPr>
            </a:lstStyle>
            <a:p>
              <a:pPr eaLnBrk="1" hangingPunct="1">
                <a:spcBef>
                  <a:spcPts val="1000"/>
                </a:spcBef>
              </a:pPr>
              <a:r>
                <a:rPr lang="en-US" sz="1800" b="1">
                  <a:solidFill>
                    <a:srgbClr val="FF0000"/>
                  </a:solidFill>
                </a:rPr>
                <a:t>Magic property: </a:t>
              </a:r>
              <a:r>
                <a:rPr lang="en-US" sz="1800" b="1">
                  <a:solidFill>
                    <a:srgbClr val="0098D4"/>
                  </a:solidFill>
                </a:rPr>
                <a:t>Propagation invariance</a:t>
              </a:r>
              <a:endParaRPr lang="en-US" sz="1800" b="1">
                <a:solidFill>
                  <a:srgbClr val="FF0000"/>
                </a:solidFill>
              </a:endParaRPr>
            </a:p>
            <a:p>
              <a:pPr eaLnBrk="1" hangingPunct="1">
                <a:spcBef>
                  <a:spcPts val="1000"/>
                </a:spcBef>
              </a:pPr>
              <a:endParaRPr lang="en-US" sz="1800" b="1">
                <a:solidFill>
                  <a:srgbClr val="0098D4"/>
                </a:solidFill>
              </a:endParaRPr>
            </a:p>
            <a:p>
              <a:pPr eaLnBrk="1" hangingPunct="1">
                <a:spcBef>
                  <a:spcPts val="1000"/>
                </a:spcBef>
              </a:pPr>
              <a:r>
                <a:rPr lang="en-US" sz="1800" b="1">
                  <a:solidFill>
                    <a:srgbClr val="0098D4"/>
                  </a:solidFill>
                </a:rPr>
                <a:t>In the </a:t>
              </a:r>
              <a:r>
                <a:rPr lang="en-US" sz="1800" b="1">
                  <a:solidFill>
                    <a:srgbClr val="FF0000"/>
                  </a:solidFill>
                </a:rPr>
                <a:t>first mode (Gaussian) </a:t>
              </a:r>
              <a:r>
                <a:rPr lang="en-US" sz="1800" b="1">
                  <a:solidFill>
                    <a:srgbClr val="0098D4"/>
                  </a:solidFill>
                </a:rPr>
                <a:t>:</a:t>
              </a:r>
            </a:p>
            <a:p>
              <a:pPr eaLnBrk="1" hangingPunct="1">
                <a:spcBef>
                  <a:spcPts val="1000"/>
                </a:spcBef>
              </a:pPr>
              <a:endParaRPr lang="en-US" sz="1800" b="1">
                <a:solidFill>
                  <a:srgbClr val="0098D4"/>
                </a:solidFill>
              </a:endParaRPr>
            </a:p>
            <a:p>
              <a:pPr eaLnBrk="1" hangingPunct="1">
                <a:spcBef>
                  <a:spcPts val="1000"/>
                </a:spcBef>
              </a:pPr>
              <a:endParaRPr lang="en-GB" sz="1800" b="1">
                <a:solidFill>
                  <a:srgbClr val="0098D4"/>
                </a:solidFill>
              </a:endParaRPr>
            </a:p>
          </p:txBody>
        </p:sp>
        <p:graphicFrame>
          <p:nvGraphicFramePr>
            <p:cNvPr id="2065" name="Object 4"/>
            <p:cNvGraphicFramePr>
              <a:graphicFrameLocks noChangeAspect="1"/>
            </p:cNvGraphicFramePr>
            <p:nvPr/>
          </p:nvGraphicFramePr>
          <p:xfrm>
            <a:off x="7564998" y="5614383"/>
            <a:ext cx="1488489" cy="87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Equation" r:id="rId7" imgW="825500" imgH="482600" progId="Equation.DSMT4">
                    <p:embed/>
                  </p:oleObj>
                </mc:Choice>
                <mc:Fallback>
                  <p:oleObj name="Equation" r:id="rId7" imgW="825500" imgH="482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64998" y="5614383"/>
                          <a:ext cx="1488489" cy="871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8" name="Group 5"/>
          <p:cNvGrpSpPr>
            <a:grpSpLocks/>
          </p:cNvGrpSpPr>
          <p:nvPr/>
        </p:nvGrpSpPr>
        <p:grpSpPr bwMode="auto">
          <a:xfrm>
            <a:off x="746125" y="760413"/>
            <a:ext cx="6316663" cy="555625"/>
            <a:chOff x="746863" y="760446"/>
            <a:chExt cx="6316045" cy="555578"/>
          </a:xfrm>
        </p:grpSpPr>
        <p:pic>
          <p:nvPicPr>
            <p:cNvPr id="2059" name="Picture 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863" y="760446"/>
              <a:ext cx="6316045" cy="555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3199311" y="760446"/>
              <a:ext cx="1781001" cy="460336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21583" y="789019"/>
              <a:ext cx="1950846" cy="45874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Isosceles Triangle 3"/>
          <p:cNvSpPr/>
          <p:nvPr/>
        </p:nvSpPr>
        <p:spPr bwMode="auto">
          <a:xfrm>
            <a:off x="8078788" y="1901825"/>
            <a:ext cx="222250" cy="684213"/>
          </a:xfrm>
          <a:custGeom>
            <a:avLst/>
            <a:gdLst>
              <a:gd name="connsiteX0" fmla="*/ 0 w 5334000"/>
              <a:gd name="connsiteY0" fmla="*/ 2362200 h 2362200"/>
              <a:gd name="connsiteX1" fmla="*/ 2667000 w 5334000"/>
              <a:gd name="connsiteY1" fmla="*/ 0 h 2362200"/>
              <a:gd name="connsiteX2" fmla="*/ 5334000 w 5334000"/>
              <a:gd name="connsiteY2" fmla="*/ 2362200 h 2362200"/>
              <a:gd name="connsiteX3" fmla="*/ 0 w 5334000"/>
              <a:gd name="connsiteY3" fmla="*/ 2362200 h 2362200"/>
              <a:gd name="connsiteX0" fmla="*/ 58126 w 5450252"/>
              <a:gd name="connsiteY0" fmla="*/ 2362200 h 2362200"/>
              <a:gd name="connsiteX1" fmla="*/ 2725126 w 5450252"/>
              <a:gd name="connsiteY1" fmla="*/ 0 h 2362200"/>
              <a:gd name="connsiteX2" fmla="*/ 5392126 w 5450252"/>
              <a:gd name="connsiteY2" fmla="*/ 2362200 h 2362200"/>
              <a:gd name="connsiteX3" fmla="*/ 58126 w 5450252"/>
              <a:gd name="connsiteY3" fmla="*/ 2362200 h 2362200"/>
              <a:gd name="connsiteX0" fmla="*/ 0 w 5392126"/>
              <a:gd name="connsiteY0" fmla="*/ 2362200 h 2362200"/>
              <a:gd name="connsiteX1" fmla="*/ 2667000 w 5392126"/>
              <a:gd name="connsiteY1" fmla="*/ 0 h 2362200"/>
              <a:gd name="connsiteX2" fmla="*/ 5334000 w 5392126"/>
              <a:gd name="connsiteY2" fmla="*/ 2362200 h 2362200"/>
              <a:gd name="connsiteX3" fmla="*/ 0 w 5392126"/>
              <a:gd name="connsiteY3" fmla="*/ 2362200 h 2362200"/>
              <a:gd name="connsiteX0" fmla="*/ 0 w 5334000"/>
              <a:gd name="connsiteY0" fmla="*/ 2362200 h 2362200"/>
              <a:gd name="connsiteX1" fmla="*/ 2667000 w 5334000"/>
              <a:gd name="connsiteY1" fmla="*/ 0 h 2362200"/>
              <a:gd name="connsiteX2" fmla="*/ 5334000 w 5334000"/>
              <a:gd name="connsiteY2" fmla="*/ 2362200 h 2362200"/>
              <a:gd name="connsiteX3" fmla="*/ 0 w 5334000"/>
              <a:gd name="connsiteY3" fmla="*/ 2362200 h 2362200"/>
              <a:gd name="connsiteX0" fmla="*/ 0 w 5334000"/>
              <a:gd name="connsiteY0" fmla="*/ 2362200 h 2362200"/>
              <a:gd name="connsiteX1" fmla="*/ 2667000 w 5334000"/>
              <a:gd name="connsiteY1" fmla="*/ 0 h 2362200"/>
              <a:gd name="connsiteX2" fmla="*/ 5334000 w 5334000"/>
              <a:gd name="connsiteY2" fmla="*/ 2362200 h 2362200"/>
              <a:gd name="connsiteX3" fmla="*/ 0 w 5334000"/>
              <a:gd name="connsiteY3" fmla="*/ 2362200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4000" h="2362200">
                <a:moveTo>
                  <a:pt x="0" y="2362200"/>
                </a:moveTo>
                <a:cubicBezTo>
                  <a:pt x="1730375" y="1730375"/>
                  <a:pt x="1778000" y="0"/>
                  <a:pt x="2667000" y="0"/>
                </a:cubicBezTo>
                <a:cubicBezTo>
                  <a:pt x="3556000" y="0"/>
                  <a:pt x="3968750" y="1778000"/>
                  <a:pt x="5334000" y="2362200"/>
                </a:cubicBezTo>
                <a:lnTo>
                  <a:pt x="0" y="23622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8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i="1" kern="0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  <a:sym typeface="Arial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44888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1671638"/>
            <a:ext cx="5868987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138113"/>
            <a:ext cx="7989887" cy="485775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rgbClr val="FF0000"/>
                </a:solidFill>
                <a:ea typeface="Arial"/>
                <a:sym typeface="Arial"/>
              </a:rPr>
              <a:t>The spectrum of coherent modes</a:t>
            </a:r>
            <a:endParaRPr lang="en-US" sz="2400" dirty="0">
              <a:solidFill>
                <a:srgbClr val="FF0000"/>
              </a:solidFill>
              <a:ea typeface="Arial"/>
              <a:sym typeface="Arial"/>
            </a:endParaRPr>
          </a:p>
        </p:txBody>
      </p:sp>
      <p:sp>
        <p:nvSpPr>
          <p:cNvPr id="15363" name="TextBox 11"/>
          <p:cNvSpPr txBox="1">
            <a:spLocks noChangeArrowheads="1"/>
          </p:cNvSpPr>
          <p:nvPr/>
        </p:nvSpPr>
        <p:spPr bwMode="auto">
          <a:xfrm>
            <a:off x="3189288" y="3052763"/>
            <a:ext cx="1866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8000"/>
                </a:solidFill>
              </a:rPr>
              <a:t>Coherent: </a:t>
            </a:r>
            <a:r>
              <a:rPr lang="en-US" sz="1800">
                <a:solidFill>
                  <a:srgbClr val="008000"/>
                </a:solidFill>
                <a:latin typeface="Symbol" charset="0"/>
              </a:rPr>
              <a:t>b</a:t>
            </a:r>
            <a:r>
              <a:rPr lang="en-US" sz="1800">
                <a:solidFill>
                  <a:srgbClr val="008000"/>
                </a:solidFill>
              </a:rPr>
              <a:t>&gt;&gt;</a:t>
            </a:r>
            <a:endParaRPr lang="en-GB" sz="1800">
              <a:solidFill>
                <a:srgbClr val="008000"/>
              </a:solidFill>
            </a:endParaRPr>
          </a:p>
          <a:p>
            <a:pPr eaLnBrk="1" hangingPunct="1"/>
            <a:endParaRPr lang="en-US" sz="1800">
              <a:solidFill>
                <a:srgbClr val="008000"/>
              </a:solidFill>
            </a:endParaRPr>
          </a:p>
        </p:txBody>
      </p:sp>
      <p:sp>
        <p:nvSpPr>
          <p:cNvPr id="15364" name="TextBox 12"/>
          <p:cNvSpPr txBox="1">
            <a:spLocks noChangeArrowheads="1"/>
          </p:cNvSpPr>
          <p:nvPr/>
        </p:nvSpPr>
        <p:spPr bwMode="auto">
          <a:xfrm>
            <a:off x="5056188" y="4056063"/>
            <a:ext cx="1295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3366FF"/>
                </a:solidFill>
              </a:rPr>
              <a:t>incoherent</a:t>
            </a:r>
          </a:p>
        </p:txBody>
      </p:sp>
      <p:grpSp>
        <p:nvGrpSpPr>
          <p:cNvPr id="15365" name="Group 13"/>
          <p:cNvGrpSpPr>
            <a:grpSpLocks/>
          </p:cNvGrpSpPr>
          <p:nvPr/>
        </p:nvGrpSpPr>
        <p:grpSpPr bwMode="auto">
          <a:xfrm>
            <a:off x="5337175" y="4468813"/>
            <a:ext cx="1295400" cy="588962"/>
            <a:chOff x="152400" y="2424092"/>
            <a:chExt cx="5334000" cy="2422927"/>
          </a:xfrm>
        </p:grpSpPr>
        <p:sp>
          <p:nvSpPr>
            <p:cNvPr id="15" name="Isosceles Triangle 3"/>
            <p:cNvSpPr/>
            <p:nvPr/>
          </p:nvSpPr>
          <p:spPr>
            <a:xfrm>
              <a:off x="152400" y="2424092"/>
              <a:ext cx="5334000" cy="2364152"/>
            </a:xfrm>
            <a:custGeom>
              <a:avLst/>
              <a:gdLst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58126 w 5450252"/>
                <a:gd name="connsiteY0" fmla="*/ 2362200 h 2362200"/>
                <a:gd name="connsiteX1" fmla="*/ 2725126 w 5450252"/>
                <a:gd name="connsiteY1" fmla="*/ 0 h 2362200"/>
                <a:gd name="connsiteX2" fmla="*/ 5392126 w 5450252"/>
                <a:gd name="connsiteY2" fmla="*/ 2362200 h 2362200"/>
                <a:gd name="connsiteX3" fmla="*/ 58126 w 5450252"/>
                <a:gd name="connsiteY3" fmla="*/ 2362200 h 2362200"/>
                <a:gd name="connsiteX0" fmla="*/ 0 w 5392126"/>
                <a:gd name="connsiteY0" fmla="*/ 2362200 h 2362200"/>
                <a:gd name="connsiteX1" fmla="*/ 2667000 w 5392126"/>
                <a:gd name="connsiteY1" fmla="*/ 0 h 2362200"/>
                <a:gd name="connsiteX2" fmla="*/ 5334000 w 5392126"/>
                <a:gd name="connsiteY2" fmla="*/ 2362200 h 2362200"/>
                <a:gd name="connsiteX3" fmla="*/ 0 w 5392126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0" h="2362200">
                  <a:moveTo>
                    <a:pt x="0" y="2362200"/>
                  </a:moveTo>
                  <a:cubicBezTo>
                    <a:pt x="1730375" y="1730375"/>
                    <a:pt x="1778000" y="0"/>
                    <a:pt x="2667000" y="0"/>
                  </a:cubicBezTo>
                  <a:cubicBezTo>
                    <a:pt x="3556000" y="0"/>
                    <a:pt x="3968750" y="1778000"/>
                    <a:pt x="5334000" y="2362200"/>
                  </a:cubicBezTo>
                  <a:lnTo>
                    <a:pt x="0" y="23622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83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ym typeface="Arial"/>
              </a:endParaRPr>
            </a:p>
          </p:txBody>
        </p:sp>
        <p:sp>
          <p:nvSpPr>
            <p:cNvPr id="16" name="Isosceles Triangle 3"/>
            <p:cNvSpPr/>
            <p:nvPr/>
          </p:nvSpPr>
          <p:spPr>
            <a:xfrm>
              <a:off x="1446679" y="2482867"/>
              <a:ext cx="686362" cy="2364152"/>
            </a:xfrm>
            <a:custGeom>
              <a:avLst/>
              <a:gdLst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58126 w 5450252"/>
                <a:gd name="connsiteY0" fmla="*/ 2362200 h 2362200"/>
                <a:gd name="connsiteX1" fmla="*/ 2725126 w 5450252"/>
                <a:gd name="connsiteY1" fmla="*/ 0 h 2362200"/>
                <a:gd name="connsiteX2" fmla="*/ 5392126 w 5450252"/>
                <a:gd name="connsiteY2" fmla="*/ 2362200 h 2362200"/>
                <a:gd name="connsiteX3" fmla="*/ 58126 w 5450252"/>
                <a:gd name="connsiteY3" fmla="*/ 2362200 h 2362200"/>
                <a:gd name="connsiteX0" fmla="*/ 0 w 5392126"/>
                <a:gd name="connsiteY0" fmla="*/ 2362200 h 2362200"/>
                <a:gd name="connsiteX1" fmla="*/ 2667000 w 5392126"/>
                <a:gd name="connsiteY1" fmla="*/ 0 h 2362200"/>
                <a:gd name="connsiteX2" fmla="*/ 5334000 w 5392126"/>
                <a:gd name="connsiteY2" fmla="*/ 2362200 h 2362200"/>
                <a:gd name="connsiteX3" fmla="*/ 0 w 5392126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0" h="2362200">
                  <a:moveTo>
                    <a:pt x="0" y="2362200"/>
                  </a:moveTo>
                  <a:cubicBezTo>
                    <a:pt x="1730375" y="1730375"/>
                    <a:pt x="1778000" y="0"/>
                    <a:pt x="2667000" y="0"/>
                  </a:cubicBezTo>
                  <a:cubicBezTo>
                    <a:pt x="3556000" y="0"/>
                    <a:pt x="3968750" y="1778000"/>
                    <a:pt x="5334000" y="2362200"/>
                  </a:cubicBezTo>
                  <a:lnTo>
                    <a:pt x="0" y="236220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ym typeface="Arial"/>
              </a:endParaRPr>
            </a:p>
          </p:txBody>
        </p:sp>
      </p:grpSp>
      <p:grpSp>
        <p:nvGrpSpPr>
          <p:cNvPr id="15366" name="Group 16"/>
          <p:cNvGrpSpPr>
            <a:grpSpLocks/>
          </p:cNvGrpSpPr>
          <p:nvPr/>
        </p:nvGrpSpPr>
        <p:grpSpPr bwMode="auto">
          <a:xfrm>
            <a:off x="3152775" y="2327275"/>
            <a:ext cx="1331913" cy="700088"/>
            <a:chOff x="4191000" y="2667000"/>
            <a:chExt cx="5334000" cy="2362200"/>
          </a:xfrm>
        </p:grpSpPr>
        <p:sp>
          <p:nvSpPr>
            <p:cNvPr id="18" name="Isosceles Triangle 3"/>
            <p:cNvSpPr/>
            <p:nvPr/>
          </p:nvSpPr>
          <p:spPr>
            <a:xfrm>
              <a:off x="4191000" y="2667000"/>
              <a:ext cx="5334000" cy="2362200"/>
            </a:xfrm>
            <a:custGeom>
              <a:avLst/>
              <a:gdLst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58126 w 5450252"/>
                <a:gd name="connsiteY0" fmla="*/ 2362200 h 2362200"/>
                <a:gd name="connsiteX1" fmla="*/ 2725126 w 5450252"/>
                <a:gd name="connsiteY1" fmla="*/ 0 h 2362200"/>
                <a:gd name="connsiteX2" fmla="*/ 5392126 w 5450252"/>
                <a:gd name="connsiteY2" fmla="*/ 2362200 h 2362200"/>
                <a:gd name="connsiteX3" fmla="*/ 58126 w 5450252"/>
                <a:gd name="connsiteY3" fmla="*/ 2362200 h 2362200"/>
                <a:gd name="connsiteX0" fmla="*/ 0 w 5392126"/>
                <a:gd name="connsiteY0" fmla="*/ 2362200 h 2362200"/>
                <a:gd name="connsiteX1" fmla="*/ 2667000 w 5392126"/>
                <a:gd name="connsiteY1" fmla="*/ 0 h 2362200"/>
                <a:gd name="connsiteX2" fmla="*/ 5334000 w 5392126"/>
                <a:gd name="connsiteY2" fmla="*/ 2362200 h 2362200"/>
                <a:gd name="connsiteX3" fmla="*/ 0 w 5392126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0" h="2362200">
                  <a:moveTo>
                    <a:pt x="0" y="2362200"/>
                  </a:moveTo>
                  <a:cubicBezTo>
                    <a:pt x="1730375" y="1730375"/>
                    <a:pt x="1778000" y="0"/>
                    <a:pt x="2667000" y="0"/>
                  </a:cubicBezTo>
                  <a:cubicBezTo>
                    <a:pt x="3556000" y="0"/>
                    <a:pt x="3968750" y="1778000"/>
                    <a:pt x="5334000" y="2362200"/>
                  </a:cubicBezTo>
                  <a:lnTo>
                    <a:pt x="0" y="236220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ym typeface="Arial"/>
              </a:endParaRPr>
            </a:p>
          </p:txBody>
        </p:sp>
        <p:sp>
          <p:nvSpPr>
            <p:cNvPr id="19" name="Isosceles Triangle 3"/>
            <p:cNvSpPr/>
            <p:nvPr/>
          </p:nvSpPr>
          <p:spPr>
            <a:xfrm>
              <a:off x="6708596" y="2667000"/>
              <a:ext cx="909134" cy="2362200"/>
            </a:xfrm>
            <a:custGeom>
              <a:avLst/>
              <a:gdLst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58126 w 5450252"/>
                <a:gd name="connsiteY0" fmla="*/ 2362200 h 2362200"/>
                <a:gd name="connsiteX1" fmla="*/ 2725126 w 5450252"/>
                <a:gd name="connsiteY1" fmla="*/ 0 h 2362200"/>
                <a:gd name="connsiteX2" fmla="*/ 5392126 w 5450252"/>
                <a:gd name="connsiteY2" fmla="*/ 2362200 h 2362200"/>
                <a:gd name="connsiteX3" fmla="*/ 58126 w 5450252"/>
                <a:gd name="connsiteY3" fmla="*/ 2362200 h 2362200"/>
                <a:gd name="connsiteX0" fmla="*/ 0 w 5392126"/>
                <a:gd name="connsiteY0" fmla="*/ 2362200 h 2362200"/>
                <a:gd name="connsiteX1" fmla="*/ 2667000 w 5392126"/>
                <a:gd name="connsiteY1" fmla="*/ 0 h 2362200"/>
                <a:gd name="connsiteX2" fmla="*/ 5334000 w 5392126"/>
                <a:gd name="connsiteY2" fmla="*/ 2362200 h 2362200"/>
                <a:gd name="connsiteX3" fmla="*/ 0 w 5392126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0" h="2362200">
                  <a:moveTo>
                    <a:pt x="0" y="2362200"/>
                  </a:moveTo>
                  <a:cubicBezTo>
                    <a:pt x="1730375" y="1730375"/>
                    <a:pt x="1778000" y="0"/>
                    <a:pt x="2667000" y="0"/>
                  </a:cubicBezTo>
                  <a:cubicBezTo>
                    <a:pt x="3556000" y="0"/>
                    <a:pt x="3968750" y="1778000"/>
                    <a:pt x="5334000" y="2362200"/>
                  </a:cubicBezTo>
                  <a:lnTo>
                    <a:pt x="0" y="23622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83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ym typeface="Arial"/>
              </a:endParaRPr>
            </a:p>
          </p:txBody>
        </p:sp>
      </p:grpSp>
      <p:sp>
        <p:nvSpPr>
          <p:cNvPr id="15367" name="Slide Number Placeholder 19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fld id="{773A6607-D8E2-CC41-9CC5-5D9256DC125F}" type="slidenum">
              <a:rPr lang="en-US" sz="800">
                <a:solidFill>
                  <a:srgbClr val="132577"/>
                </a:solidFill>
              </a:rPr>
              <a:pPr eaLnBrk="1" hangingPunct="1"/>
              <a:t>6</a:t>
            </a:fld>
            <a:endParaRPr lang="en-US" sz="800">
              <a:solidFill>
                <a:srgbClr val="132577"/>
              </a:solidFill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157288" y="6191250"/>
            <a:ext cx="6211887" cy="390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85000" lnSpcReduction="10000"/>
          </a:bodyPr>
          <a:lstStyle>
            <a:lvl1pPr>
              <a:spcBef>
                <a:spcPts val="1000"/>
              </a:spcBef>
              <a:defRPr b="1">
                <a:solidFill>
                  <a:srgbClr val="0098D4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spcBef>
                <a:spcPts val="1000"/>
              </a:spcBef>
              <a:defRPr b="1">
                <a:solidFill>
                  <a:srgbClr val="0098D4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1000"/>
              </a:spcBef>
              <a:defRPr b="1">
                <a:solidFill>
                  <a:srgbClr val="0098D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92113" indent="-209550">
              <a:spcBef>
                <a:spcPts val="1000"/>
              </a:spcBef>
              <a:buSzPct val="80000"/>
              <a:buChar char="●"/>
              <a:defRPr b="1">
                <a:solidFill>
                  <a:srgbClr val="0098D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49362" indent="-261937">
              <a:spcBef>
                <a:spcPts val="1000"/>
              </a:spcBef>
              <a:buSzPct val="100000"/>
              <a:buChar char="&gt;"/>
              <a:defRPr b="1">
                <a:solidFill>
                  <a:srgbClr val="0098D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91739" indent="-205739">
              <a:spcBef>
                <a:spcPts val="1000"/>
              </a:spcBef>
              <a:buSzPct val="100000"/>
              <a:buChar char="•"/>
              <a:defRPr b="1">
                <a:solidFill>
                  <a:srgbClr val="0098D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48939" indent="-205739">
              <a:spcBef>
                <a:spcPts val="1000"/>
              </a:spcBef>
              <a:buSzPct val="100000"/>
              <a:buChar char="•"/>
              <a:defRPr b="1">
                <a:solidFill>
                  <a:srgbClr val="0098D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06140" indent="-205740">
              <a:spcBef>
                <a:spcPts val="1000"/>
              </a:spcBef>
              <a:buSzPct val="100000"/>
              <a:buChar char="•"/>
              <a:defRPr b="1">
                <a:solidFill>
                  <a:srgbClr val="0098D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63340" indent="-205740">
              <a:spcBef>
                <a:spcPts val="1000"/>
              </a:spcBef>
              <a:buSzPct val="100000"/>
              <a:buChar char="•"/>
              <a:defRPr b="1">
                <a:solidFill>
                  <a:srgbClr val="0098D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800" kern="0" dirty="0" smtClean="0"/>
              <a:t>In general we cannot apply Gaussian Shell-model to synchrotron</a:t>
            </a:r>
            <a:endParaRPr lang="en-GB" sz="1800" kern="0" dirty="0"/>
          </a:p>
        </p:txBody>
      </p:sp>
      <p:sp>
        <p:nvSpPr>
          <p:cNvPr id="24" name="TextBox 23"/>
          <p:cNvSpPr txBox="1"/>
          <p:nvPr/>
        </p:nvSpPr>
        <p:spPr>
          <a:xfrm>
            <a:off x="6300788" y="4056063"/>
            <a:ext cx="663575" cy="3683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3366FF"/>
                </a:solidFill>
                <a:latin typeface="Symbol" panose="05050102010706020507" pitchFamily="18" charset="2"/>
                <a:ea typeface="Arial"/>
                <a:cs typeface="Arial"/>
                <a:sym typeface="Arial"/>
              </a:rPr>
              <a:t>b</a:t>
            </a:r>
            <a:r>
              <a:rPr lang="en-US" sz="1800" kern="0" dirty="0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endParaRPr lang="en-GB" sz="1800" kern="0" dirty="0">
              <a:solidFill>
                <a:srgbClr val="3366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70" name="Group 2"/>
          <p:cNvGrpSpPr>
            <a:grpSpLocks/>
          </p:cNvGrpSpPr>
          <p:nvPr/>
        </p:nvGrpSpPr>
        <p:grpSpPr bwMode="auto">
          <a:xfrm>
            <a:off x="8002588" y="1698625"/>
            <a:ext cx="990600" cy="922338"/>
            <a:chOff x="8002955" y="1697986"/>
            <a:chExt cx="990600" cy="923164"/>
          </a:xfrm>
        </p:grpSpPr>
        <p:pic>
          <p:nvPicPr>
            <p:cNvPr id="15381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2955" y="1782950"/>
              <a:ext cx="990600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8612555" y="2184196"/>
              <a:ext cx="381000" cy="41947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2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612555" y="1697986"/>
              <a:ext cx="381000" cy="419475"/>
            </a:xfrm>
            <a:prstGeom prst="rect">
              <a:avLst/>
            </a:prstGeom>
            <a:solidFill>
              <a:srgbClr val="FF0000">
                <a:alpha val="52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371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1231900"/>
            <a:ext cx="354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2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623888"/>
            <a:ext cx="40290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3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1352550"/>
            <a:ext cx="15748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228600" y="798513"/>
            <a:ext cx="3962400" cy="369887"/>
          </a:xfrm>
          <a:prstGeom prst="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Eigenvalues</a:t>
            </a:r>
          </a:p>
        </p:txBody>
      </p:sp>
      <p:grpSp>
        <p:nvGrpSpPr>
          <p:cNvPr id="15375" name="Group 7"/>
          <p:cNvGrpSpPr>
            <a:grpSpLocks/>
          </p:cNvGrpSpPr>
          <p:nvPr/>
        </p:nvGrpSpPr>
        <p:grpSpPr bwMode="auto">
          <a:xfrm>
            <a:off x="71438" y="2349500"/>
            <a:ext cx="2232025" cy="1071563"/>
            <a:chOff x="71518" y="2349657"/>
            <a:chExt cx="2231672" cy="1071487"/>
          </a:xfrm>
        </p:grpSpPr>
        <p:pic>
          <p:nvPicPr>
            <p:cNvPr id="15379" name="Picture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18" y="2534322"/>
              <a:ext cx="2231672" cy="886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74686" y="2349657"/>
              <a:ext cx="1915809" cy="369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none" lIns="45719" tIns="45719" rIns="45719" bIns="45719" spcCol="38100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Mode occupation:</a:t>
              </a:r>
            </a:p>
          </p:txBody>
        </p:sp>
      </p:grpSp>
      <p:grpSp>
        <p:nvGrpSpPr>
          <p:cNvPr id="15376" name="Group 4"/>
          <p:cNvGrpSpPr>
            <a:grpSpLocks/>
          </p:cNvGrpSpPr>
          <p:nvPr/>
        </p:nvGrpSpPr>
        <p:grpSpPr bwMode="auto">
          <a:xfrm>
            <a:off x="274638" y="3508375"/>
            <a:ext cx="1927225" cy="1047750"/>
            <a:chOff x="275246" y="3508308"/>
            <a:chExt cx="1927156" cy="1047837"/>
          </a:xfrm>
        </p:grpSpPr>
        <p:pic>
          <p:nvPicPr>
            <p:cNvPr id="15377" name="Picture 2" descr="https://latex.codecogs.com/gif.latex?%5CLARGE%20CF%3D%20%5Cfrac%7B%5Clambda_0%20%7D%7B%5Csum%20%5Clambda_n%7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246" y="3860820"/>
              <a:ext cx="1533525" cy="695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275246" y="3508308"/>
              <a:ext cx="1927156" cy="3699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none" lIns="45719" tIns="45719" rIns="45719" bIns="45719" spcCol="38100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Coherent fraction: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507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117475"/>
            <a:ext cx="7991475" cy="531813"/>
          </a:xfrm>
        </p:spPr>
        <p:txBody>
          <a:bodyPr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ea typeface="Arial"/>
                <a:sym typeface="Arial"/>
              </a:rPr>
              <a:t>COMSYL     </a:t>
            </a:r>
            <a:r>
              <a:rPr lang="en-US" sz="2800" dirty="0">
                <a:solidFill>
                  <a:srgbClr val="FF0000"/>
                </a:solidFill>
                <a:ea typeface="Arial"/>
                <a:sym typeface="Arial"/>
              </a:rPr>
              <a:t>(</a:t>
            </a:r>
            <a:r>
              <a:rPr lang="en-US" sz="2800" dirty="0">
                <a:ea typeface="Arial"/>
                <a:sym typeface="Arial"/>
              </a:rPr>
              <a:t>Co</a:t>
            </a:r>
            <a:r>
              <a:rPr lang="en-US" sz="2800" dirty="0">
                <a:solidFill>
                  <a:srgbClr val="FF0000"/>
                </a:solidFill>
                <a:ea typeface="Arial"/>
                <a:sym typeface="Arial"/>
              </a:rPr>
              <a:t>herent </a:t>
            </a:r>
            <a:r>
              <a:rPr lang="en-US" sz="2800" dirty="0">
                <a:ea typeface="Arial"/>
                <a:sym typeface="Arial"/>
              </a:rPr>
              <a:t>M</a:t>
            </a:r>
            <a:r>
              <a:rPr lang="en-US" sz="2800" dirty="0">
                <a:solidFill>
                  <a:srgbClr val="FF0000"/>
                </a:solidFill>
                <a:ea typeface="Arial"/>
                <a:sym typeface="Arial"/>
              </a:rPr>
              <a:t>odes for </a:t>
            </a:r>
            <a:r>
              <a:rPr lang="en-US" sz="2800" dirty="0">
                <a:ea typeface="Arial"/>
                <a:sym typeface="Arial"/>
              </a:rPr>
              <a:t>Sy</a:t>
            </a:r>
            <a:r>
              <a:rPr lang="en-US" sz="2800" dirty="0">
                <a:solidFill>
                  <a:srgbClr val="FF0000"/>
                </a:solidFill>
                <a:ea typeface="Arial"/>
                <a:sym typeface="Arial"/>
              </a:rPr>
              <a:t>nchrotron </a:t>
            </a:r>
            <a:r>
              <a:rPr lang="en-US" sz="2800" dirty="0">
                <a:ea typeface="Arial"/>
                <a:sym typeface="Arial"/>
              </a:rPr>
              <a:t>L</a:t>
            </a:r>
            <a:r>
              <a:rPr lang="en-US" sz="2800" dirty="0">
                <a:solidFill>
                  <a:srgbClr val="FF0000"/>
                </a:solidFill>
                <a:ea typeface="Arial"/>
                <a:sym typeface="Arial"/>
              </a:rPr>
              <a:t>ight)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fld id="{968FA0E0-74B4-5E47-A264-A40BC78337FB}" type="slidenum">
              <a:rPr lang="en-US" sz="800">
                <a:solidFill>
                  <a:srgbClr val="132577"/>
                </a:solidFill>
              </a:rPr>
              <a:pPr eaLnBrk="1" hangingPunct="1"/>
              <a:t>7</a:t>
            </a:fld>
            <a:endParaRPr lang="en-US" sz="800">
              <a:solidFill>
                <a:srgbClr val="132577"/>
              </a:solidFill>
            </a:endParaRPr>
          </a:p>
        </p:txBody>
      </p:sp>
      <p:sp>
        <p:nvSpPr>
          <p:cNvPr id="16387" name="Shape 333"/>
          <p:cNvSpPr>
            <a:spLocks noChangeArrowheads="1"/>
          </p:cNvSpPr>
          <p:nvPr/>
        </p:nvSpPr>
        <p:spPr bwMode="auto">
          <a:xfrm>
            <a:off x="111125" y="701675"/>
            <a:ext cx="5911850" cy="2801938"/>
          </a:xfrm>
          <a:prstGeom prst="rect">
            <a:avLst/>
          </a:prstGeom>
          <a:solidFill>
            <a:srgbClr val="FFBCEB">
              <a:alpha val="36862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r>
              <a:rPr lang="en-US" sz="3600">
                <a:solidFill>
                  <a:srgbClr val="FF0000"/>
                </a:solidFill>
              </a:rPr>
              <a:t>COMSYL </a:t>
            </a:r>
            <a:r>
              <a:rPr lang="en-US" sz="1800">
                <a:solidFill>
                  <a:srgbClr val="FF0000"/>
                </a:solidFill>
              </a:rPr>
              <a:t>https://github.com/mark-glass/comsyl</a:t>
            </a:r>
          </a:p>
          <a:p>
            <a:r>
              <a:rPr lang="en-US" sz="2000">
                <a:solidFill>
                  <a:srgbClr val="FF0000"/>
                </a:solidFill>
              </a:rPr>
              <a:t>Glass &amp; Sanchez del Rio (2017) EPL 119 p 34004</a:t>
            </a:r>
          </a:p>
        </p:txBody>
      </p:sp>
      <p:sp>
        <p:nvSpPr>
          <p:cNvPr id="16388" name="Shape 334"/>
          <p:cNvSpPr>
            <a:spLocks noChangeArrowheads="1"/>
          </p:cNvSpPr>
          <p:nvPr/>
        </p:nvSpPr>
        <p:spPr bwMode="auto">
          <a:xfrm>
            <a:off x="179388" y="3741738"/>
            <a:ext cx="5915025" cy="3138487"/>
          </a:xfrm>
          <a:prstGeom prst="rect">
            <a:avLst/>
          </a:prstGeom>
          <a:solidFill>
            <a:srgbClr val="90DB68">
              <a:alpha val="36862"/>
            </a:srgbClr>
          </a:solidFill>
          <a:ln w="9525">
            <a:solidFill>
              <a:srgbClr val="285013"/>
            </a:solidFill>
            <a:miter lim="800000"/>
            <a:headEnd/>
            <a:tailE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r>
              <a:rPr lang="en-US" sz="4400">
                <a:solidFill>
                  <a:srgbClr val="3D781C"/>
                </a:solidFill>
              </a:rPr>
              <a:t>OASYS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92388" y="838200"/>
            <a:ext cx="3276600" cy="1905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ym typeface="Arial"/>
              </a:rPr>
              <a:t>Calculate CSD</a:t>
            </a:r>
            <a:endParaRPr lang="en-GB" sz="2000" kern="0" dirty="0">
              <a:sym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ym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ym typeface="Arial"/>
              </a:rPr>
              <a:t>Coherent mode decomposition</a:t>
            </a:r>
            <a:endParaRPr lang="en-GB" kern="0" dirty="0"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05088" y="3878263"/>
            <a:ext cx="3263900" cy="13795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ym typeface="Arial"/>
              </a:rPr>
              <a:t>Propagate CSD</a:t>
            </a:r>
            <a:r>
              <a:rPr lang="en-US" sz="1800" kern="0" dirty="0">
                <a:sym typeface="Arial"/>
              </a:rPr>
              <a:t> </a:t>
            </a:r>
            <a:r>
              <a:rPr lang="en-US" kern="0" dirty="0">
                <a:sym typeface="Arial"/>
              </a:rPr>
              <a:t>along the </a:t>
            </a:r>
            <a:r>
              <a:rPr lang="en-US" kern="0" dirty="0" err="1">
                <a:sym typeface="Arial"/>
              </a:rPr>
              <a:t>beamline</a:t>
            </a:r>
            <a:endParaRPr lang="en-US" kern="0" dirty="0">
              <a:sym typeface="Arial"/>
            </a:endParaRPr>
          </a:p>
        </p:txBody>
      </p:sp>
      <p:cxnSp>
        <p:nvCxnSpPr>
          <p:cNvPr id="14" name="Straight Arrow Connector 13"/>
          <p:cNvCxnSpPr>
            <a:stCxn id="12" idx="2"/>
            <a:endCxn id="13" idx="0"/>
          </p:cNvCxnSpPr>
          <p:nvPr/>
        </p:nvCxnSpPr>
        <p:spPr>
          <a:xfrm>
            <a:off x="4230688" y="2743200"/>
            <a:ext cx="6350" cy="11350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65113" y="882650"/>
            <a:ext cx="1157287" cy="9921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ym typeface="Arial"/>
              </a:rPr>
              <a:t>SRW</a:t>
            </a:r>
            <a:endParaRPr lang="en-GB" sz="2000" kern="0" dirty="0">
              <a:sym typeface="Arial"/>
            </a:endParaRPr>
          </a:p>
        </p:txBody>
      </p:sp>
      <p:sp>
        <p:nvSpPr>
          <p:cNvPr id="16393" name="TextBox 15"/>
          <p:cNvSpPr txBox="1">
            <a:spLocks noChangeArrowheads="1"/>
          </p:cNvSpPr>
          <p:nvPr/>
        </p:nvSpPr>
        <p:spPr bwMode="auto">
          <a:xfrm>
            <a:off x="1471613" y="722313"/>
            <a:ext cx="10715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000000"/>
                </a:solidFill>
              </a:rPr>
              <a:t>Undulator</a:t>
            </a:r>
          </a:p>
          <a:p>
            <a:pPr eaLnBrk="1" hangingPunct="1"/>
            <a:r>
              <a:rPr lang="en-US" sz="1600">
                <a:solidFill>
                  <a:srgbClr val="000000"/>
                </a:solidFill>
              </a:rPr>
              <a:t>radiation</a:t>
            </a:r>
            <a:endParaRPr lang="en-GB" sz="160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>
            <a:stCxn id="13" idx="2"/>
          </p:cNvCxnSpPr>
          <p:nvPr/>
        </p:nvCxnSpPr>
        <p:spPr>
          <a:xfrm>
            <a:off x="4237038" y="5257800"/>
            <a:ext cx="0" cy="7016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830513" y="5959475"/>
            <a:ext cx="3263900" cy="7604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 err="1">
                <a:sym typeface="Arial"/>
              </a:rPr>
              <a:t>Rediagonalize</a:t>
            </a:r>
            <a:r>
              <a:rPr lang="en-US" kern="0" dirty="0">
                <a:sym typeface="Arial"/>
              </a:rPr>
              <a:t> CSD</a:t>
            </a:r>
            <a:endParaRPr lang="en-GB" sz="2000" kern="0" dirty="0">
              <a:sym typeface="Arial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409700" y="1352550"/>
            <a:ext cx="1182688" cy="142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6094413" y="725488"/>
            <a:ext cx="2965450" cy="2662237"/>
            <a:chOff x="6094885" y="725434"/>
            <a:chExt cx="2964613" cy="2661540"/>
          </a:xfrm>
        </p:grpSpPr>
        <p:pic>
          <p:nvPicPr>
            <p:cNvPr id="16404" name="image36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885" y="725434"/>
              <a:ext cx="2964613" cy="2335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  <p:sp>
          <p:nvSpPr>
            <p:cNvPr id="16405" name="Content Placeholder 2"/>
            <p:cNvSpPr txBox="1">
              <a:spLocks/>
            </p:cNvSpPr>
            <p:nvPr/>
          </p:nvSpPr>
          <p:spPr bwMode="auto">
            <a:xfrm>
              <a:off x="6222159" y="3094060"/>
              <a:ext cx="2837339" cy="292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9pPr>
            </a:lstStyle>
            <a:p>
              <a:pPr eaLnBrk="1" hangingPunct="1">
                <a:spcBef>
                  <a:spcPts val="1000"/>
                </a:spcBef>
              </a:pPr>
              <a:r>
                <a:rPr lang="en-US" sz="1400" b="1">
                  <a:solidFill>
                    <a:srgbClr val="0098D4"/>
                  </a:solidFill>
                </a:rPr>
                <a:t>K</a:t>
              </a:r>
              <a:r>
                <a:rPr lang="pl-PL" sz="1400" b="1">
                  <a:solidFill>
                    <a:srgbClr val="0098D4"/>
                  </a:solidFill>
                </a:rPr>
                <a:t>.-J. Kim Proc. SPIE 0582 (1986)</a:t>
              </a:r>
              <a:endParaRPr lang="en-US" sz="1400" b="1">
                <a:solidFill>
                  <a:srgbClr val="0098D4"/>
                </a:solidFill>
              </a:endParaRPr>
            </a:p>
            <a:p>
              <a:pPr eaLnBrk="1" hangingPunct="1">
                <a:spcBef>
                  <a:spcPts val="1000"/>
                </a:spcBef>
              </a:pPr>
              <a:r>
                <a:rPr lang="en-US" sz="1400" b="1">
                  <a:solidFill>
                    <a:srgbClr val="0098D4"/>
                  </a:solidFill>
                </a:rPr>
                <a:t> </a:t>
              </a:r>
            </a:p>
            <a:p>
              <a:pPr eaLnBrk="1" hangingPunct="1">
                <a:spcBef>
                  <a:spcPts val="1000"/>
                </a:spcBef>
              </a:pPr>
              <a:endParaRPr lang="en-GB" sz="1400" b="1">
                <a:solidFill>
                  <a:srgbClr val="0098D4"/>
                </a:solidFill>
              </a:endParaRP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6022975" y="3732213"/>
            <a:ext cx="3224213" cy="2876550"/>
            <a:chOff x="6022773" y="3731781"/>
            <a:chExt cx="3223888" cy="2877496"/>
          </a:xfrm>
        </p:grpSpPr>
        <p:pic>
          <p:nvPicPr>
            <p:cNvPr id="16399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5917" y="4047670"/>
              <a:ext cx="2177083" cy="553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00" name="Picture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0031" y="4601292"/>
              <a:ext cx="2622529" cy="4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01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9071" y="4962336"/>
              <a:ext cx="2290272" cy="58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Rectangle 24"/>
            <p:cNvSpPr/>
            <p:nvPr/>
          </p:nvSpPr>
          <p:spPr>
            <a:xfrm>
              <a:off x="6022773" y="5592943"/>
              <a:ext cx="3223888" cy="101633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Diagonalize</a:t>
              </a:r>
              <a:r>
                <a:rPr lang="en-US" sz="1200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 M with iterative solver </a:t>
              </a:r>
              <a:r>
                <a:rPr lang="en-US" sz="1200" kern="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slepc</a:t>
              </a:r>
              <a:endParaRPr lang="en-US" sz="1200" kern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200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Large memory.</a:t>
              </a: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200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Parallel computers using MPI.</a:t>
              </a: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200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Large clusters (ESRF). Cloud computing (AWS, etc.)</a:t>
              </a:r>
            </a:p>
          </p:txBody>
        </p:sp>
        <p:sp>
          <p:nvSpPr>
            <p:cNvPr id="16403" name="Content Placeholder 2"/>
            <p:cNvSpPr txBox="1">
              <a:spLocks/>
            </p:cNvSpPr>
            <p:nvPr/>
          </p:nvSpPr>
          <p:spPr bwMode="auto">
            <a:xfrm>
              <a:off x="6222159" y="3731781"/>
              <a:ext cx="2837339" cy="292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9pPr>
            </a:lstStyle>
            <a:p>
              <a:pPr eaLnBrk="1" hangingPunct="1">
                <a:spcBef>
                  <a:spcPts val="1000"/>
                </a:spcBef>
              </a:pPr>
              <a:r>
                <a:rPr lang="pl-PL" sz="1400" b="1">
                  <a:solidFill>
                    <a:srgbClr val="0098D4"/>
                  </a:solidFill>
                </a:rPr>
                <a:t>Friedholm equation:</a:t>
              </a:r>
            </a:p>
            <a:p>
              <a:pPr eaLnBrk="1" hangingPunct="1">
                <a:spcBef>
                  <a:spcPts val="1000"/>
                </a:spcBef>
              </a:pPr>
              <a:endParaRPr lang="en-US" sz="1400" b="1">
                <a:solidFill>
                  <a:srgbClr val="0098D4"/>
                </a:solidFill>
              </a:endParaRPr>
            </a:p>
            <a:p>
              <a:pPr eaLnBrk="1" hangingPunct="1">
                <a:spcBef>
                  <a:spcPts val="1000"/>
                </a:spcBef>
              </a:pPr>
              <a:r>
                <a:rPr lang="en-US" sz="1400" b="1">
                  <a:solidFill>
                    <a:srgbClr val="0098D4"/>
                  </a:solidFill>
                </a:rPr>
                <a:t> </a:t>
              </a:r>
            </a:p>
            <a:p>
              <a:pPr eaLnBrk="1" hangingPunct="1">
                <a:spcBef>
                  <a:spcPts val="1000"/>
                </a:spcBef>
              </a:pPr>
              <a:endParaRPr lang="en-GB" sz="1400" b="1">
                <a:solidFill>
                  <a:srgbClr val="0098D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570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hlinkClick r:id="rId2"/>
              </a:rPr>
              <a:t>https://github.com/mark-glass/comsyl</a:t>
            </a:r>
            <a:endParaRPr lang="en-GB" dirty="0" smtClean="0"/>
          </a:p>
          <a:p>
            <a:r>
              <a:rPr lang="en-US" dirty="0" smtClean="0"/>
              <a:t>Installation:</a:t>
            </a:r>
            <a:br>
              <a:rPr lang="en-US" dirty="0" smtClean="0"/>
            </a:br>
            <a:r>
              <a:rPr lang="en-GB" dirty="0" smtClean="0">
                <a:hlinkClick r:id="rId3"/>
              </a:rPr>
              <a:t>https://github.com/mark-glass/comsyl/wiki</a:t>
            </a:r>
            <a:endParaRPr lang="en-GB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1427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Comsyl-Oasys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(not for COMSYL calculations, only for displaying and propagating results)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773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pip install </a:t>
            </a:r>
            <a:r>
              <a:rPr lang="en-US" dirty="0" err="1" smtClean="0"/>
              <a:t>oasys-comsyl</a:t>
            </a:r>
            <a:endParaRPr lang="en-US" dirty="0"/>
          </a:p>
          <a:p>
            <a:r>
              <a:rPr lang="en-US" dirty="0" smtClean="0"/>
              <a:t>Start OASYS</a:t>
            </a:r>
          </a:p>
          <a:p>
            <a:r>
              <a:rPr lang="en-US" dirty="0" smtClean="0"/>
              <a:t>Download files (BIG!!</a:t>
            </a:r>
            <a:r>
              <a:rPr lang="en-US" dirty="0"/>
              <a:t>) from: http://</a:t>
            </a:r>
            <a:r>
              <a:rPr lang="en-US" dirty="0" err="1"/>
              <a:t>ftp.esrf.eu</a:t>
            </a:r>
            <a:r>
              <a:rPr lang="en-US" dirty="0"/>
              <a:t>/pub/</a:t>
            </a:r>
            <a:r>
              <a:rPr lang="en-US" dirty="0" err="1"/>
              <a:t>scisoft</a:t>
            </a:r>
            <a:r>
              <a:rPr lang="en-US" dirty="0"/>
              <a:t>/</a:t>
            </a:r>
            <a:r>
              <a:rPr lang="en-US" dirty="0" err="1"/>
              <a:t>comsyl</a:t>
            </a:r>
            <a:r>
              <a:rPr lang="en-US" dirty="0"/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coherent mode decomposition using COMSYL follow installation instructions in previous slide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7200397"/>
      </p:ext>
    </p:extLst>
  </p:cSld>
  <p:clrMapOvr>
    <a:masterClrMapping/>
  </p:clrMapOvr>
</p:sld>
</file>

<file path=ppt/theme/theme1.xml><?xml version="1.0" encoding="utf-8"?>
<a:theme xmlns:a="http://schemas.openxmlformats.org/drawingml/2006/main" name="ALS Template">
  <a:themeElements>
    <a:clrScheme name="ALS Theme">
      <a:dk1>
        <a:srgbClr val="00395A"/>
      </a:dk1>
      <a:lt1>
        <a:srgbClr val="FFFFFF"/>
      </a:lt1>
      <a:dk2>
        <a:srgbClr val="006BA6"/>
      </a:dk2>
      <a:lt2>
        <a:srgbClr val="63666A"/>
      </a:lt2>
      <a:accent1>
        <a:srgbClr val="E04E39"/>
      </a:accent1>
      <a:accent2>
        <a:srgbClr val="EAAA00"/>
      </a:accent2>
      <a:accent3>
        <a:srgbClr val="74AA50"/>
      </a:accent3>
      <a:accent4>
        <a:srgbClr val="00B5E2"/>
      </a:accent4>
      <a:accent5>
        <a:srgbClr val="007681"/>
      </a:accent5>
      <a:accent6>
        <a:srgbClr val="5D4777"/>
      </a:accent6>
      <a:hlink>
        <a:srgbClr val="D57800"/>
      </a:hlink>
      <a:folHlink>
        <a:srgbClr val="672E45"/>
      </a:folHlink>
    </a:clrScheme>
    <a:fontScheme name="ALS Fonts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chemeClr val="tx2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solidFill>
              <a:schemeClr val="tx2"/>
            </a:solidFill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ALS Template Final 2017</Template>
  <TotalTime>1552</TotalTime>
  <Words>360</Words>
  <Application>Microsoft Macintosh PowerPoint</Application>
  <PresentationFormat>On-screen Show (4:3)</PresentationFormat>
  <Paragraphs>116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ALS Template</vt:lpstr>
      <vt:lpstr>Custom Design</vt:lpstr>
      <vt:lpstr>MathType 6.0 Equation</vt:lpstr>
      <vt:lpstr>Introduction to COMSYL   </vt:lpstr>
      <vt:lpstr>COMSYL</vt:lpstr>
      <vt:lpstr>PowerPoint Presentation</vt:lpstr>
      <vt:lpstr>CROSS SPECTRAL DENSITY</vt:lpstr>
      <vt:lpstr>SIMPLE CASE: 1D Gaussian SHELL-MODEL</vt:lpstr>
      <vt:lpstr>The spectrum of coherent modes</vt:lpstr>
      <vt:lpstr>COMSYL     (Coherent Modes for Synchrotron Light)</vt:lpstr>
      <vt:lpstr>Info</vt:lpstr>
      <vt:lpstr>Install Comsyl-Oasys  (not for COMSYL calculations, only for displaying and propagating results)</vt:lpstr>
      <vt:lpstr>Run</vt:lpstr>
      <vt:lpstr>Run Comsyl</vt:lpstr>
      <vt:lpstr>OASYS and Comsyl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style 1 Presentation title</dc:title>
  <dc:creator>Manuel</dc:creator>
  <cp:lastModifiedBy>Manuel Sanchez del Rio</cp:lastModifiedBy>
  <cp:revision>132</cp:revision>
  <dcterms:created xsi:type="dcterms:W3CDTF">2019-09-04T16:47:44Z</dcterms:created>
  <dcterms:modified xsi:type="dcterms:W3CDTF">2019-12-08T04:11:57Z</dcterms:modified>
</cp:coreProperties>
</file>