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3" r:id="rId2"/>
  </p:sldMasterIdLst>
  <p:notesMasterIdLst>
    <p:notesMasterId r:id="rId11"/>
  </p:notesMasterIdLst>
  <p:handoutMasterIdLst>
    <p:handoutMasterId r:id="rId12"/>
  </p:handoutMasterIdLst>
  <p:sldIdLst>
    <p:sldId id="258" r:id="rId3"/>
    <p:sldId id="312" r:id="rId4"/>
    <p:sldId id="318" r:id="rId5"/>
    <p:sldId id="313" r:id="rId6"/>
    <p:sldId id="314" r:id="rId7"/>
    <p:sldId id="269" r:id="rId8"/>
    <p:sldId id="315" r:id="rId9"/>
    <p:sldId id="31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6"/>
    <a:srgbClr val="505357"/>
    <a:srgbClr val="000000"/>
    <a:srgbClr val="094769"/>
    <a:srgbClr val="11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82" autoAdjust="0"/>
  </p:normalViewPr>
  <p:slideViewPr>
    <p:cSldViewPr>
      <p:cViewPr varScale="1">
        <p:scale>
          <a:sx n="86" d="100"/>
          <a:sy n="86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AC2A-6F73-C54A-AD32-F1F7A66AE92F}" type="datetime1">
              <a:rPr lang="en-US" smtClean="0"/>
              <a:t>Dec/7/19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2C057-B219-174B-AAF8-960890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E6DB-1362-9D4D-B51B-20E1914E0251}" type="datetime1">
              <a:rPr lang="en-US" smtClean="0"/>
              <a:t>Dec/7/19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670D-0121-F840-B8A7-B5F28CFC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Section heading –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3657600" cy="1362075"/>
          </a:xfrm>
        </p:spPr>
        <p:txBody>
          <a:bodyPr anchor="t"/>
          <a:lstStyle>
            <a:lvl1pPr algn="r">
              <a:defRPr sz="4000" b="1" cap="none" baseline="0"/>
            </a:lvl1pPr>
          </a:lstStyle>
          <a:p>
            <a:r>
              <a:rPr lang="en-US" dirty="0" smtClean="0"/>
              <a:t>Section heading – option 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95800" y="2362200"/>
            <a:ext cx="0" cy="16764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2545960"/>
            <a:ext cx="37338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Section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omple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-22680" y="6824692"/>
            <a:ext cx="9171432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0001_2016_ALS_Acronym_SIgnature_Horizontal_multiblue_RGB_ELCTRONIC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628" r="14957" b="21354"/>
          <a:stretch/>
        </p:blipFill>
        <p:spPr>
          <a:xfrm>
            <a:off x="8078582" y="6220492"/>
            <a:ext cx="914606" cy="493774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" y="6194163"/>
            <a:ext cx="663050" cy="5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371600" y="6324600"/>
            <a:ext cx="6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Introduction to </a:t>
            </a:r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WOFRY    OASYS </a:t>
            </a:r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2nd School ANL-APS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 December 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12 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2019</a:t>
            </a:r>
            <a:endParaRPr lang="en-US" sz="12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505200" y="64588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8E8EECC0-62E2-794C-BFF4-3606EC20E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9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6462-88CB-4387-9DD0-5CAA984BBCF8}" type="datetimeFigureOut">
              <a:rPr lang="en-US" smtClean="0"/>
              <a:t>Dec/7/19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asys-kit/wofry" TargetMode="External"/><Relationship Id="rId3" Type="http://schemas.openxmlformats.org/officeDocument/2006/relationships/hyperlink" Target="https://doi.org/10.1117/12.227423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documents/blob/master/zoom_propagator_pirro_thesis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819400"/>
            <a:ext cx="6248400" cy="8604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Introduction to WOFRY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ALS_panoramic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60320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943600"/>
            <a:ext cx="723331" cy="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000_2016_ALS_Primary_Multiblue_SIgnature_RGB_ELCTRONI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0329" r="14864" b="19975"/>
          <a:stretch/>
        </p:blipFill>
        <p:spPr>
          <a:xfrm>
            <a:off x="7440728" y="5761406"/>
            <a:ext cx="1178556" cy="777239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38862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800" b="1" kern="1200" baseline="0">
                <a:solidFill>
                  <a:srgbClr val="006BA6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tx2"/>
                </a:solidFill>
              </a:rPr>
              <a:t>Manuel Sanchez del Rio </a:t>
            </a:r>
          </a:p>
          <a:p>
            <a:pPr>
              <a:spcBef>
                <a:spcPts val="300"/>
              </a:spcBef>
            </a:pPr>
            <a:r>
              <a:rPr lang="en-US" sz="2400" b="0" dirty="0" err="1" smtClean="0">
                <a:solidFill>
                  <a:schemeClr val="bg2">
                    <a:lumMod val="50000"/>
                  </a:schemeClr>
                </a:solidFill>
              </a:rPr>
              <a:t>srio@lbl.gov</a:t>
            </a:r>
            <a:endParaRPr lang="en-US" sz="2400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5995145"/>
            <a:ext cx="272372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533400"/>
            <a:ext cx="4876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https://github.com/oasys-kit/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wofry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Wave Optics </a:t>
            </a:r>
            <a:r>
              <a:rPr lang="en-US" sz="2800" dirty="0" err="1"/>
              <a:t>FRamwork</a:t>
            </a:r>
            <a:r>
              <a:rPr lang="en-US" sz="2800" dirty="0"/>
              <a:t> in </a:t>
            </a:r>
            <a:r>
              <a:rPr lang="en-US" sz="2800" dirty="0" err="1"/>
              <a:t>pYthon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WOFRY </a:t>
            </a:r>
            <a:r>
              <a:rPr lang="en-US" dirty="0" smtClean="0"/>
              <a:t>is </a:t>
            </a:r>
            <a:r>
              <a:rPr lang="en-US" dirty="0"/>
              <a:t>the OASYS framework for </a:t>
            </a:r>
            <a:r>
              <a:rPr lang="en-US" dirty="0" err="1"/>
              <a:t>waveoptics</a:t>
            </a:r>
            <a:r>
              <a:rPr lang="en-US" dirty="0"/>
              <a:t> calculations. It contains a threefold functionality: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provides a generalization (or abstraction) of a software tool for wave optics, combining the component definitions from SYNED with the abstract declaration of </a:t>
            </a:r>
            <a:r>
              <a:rPr lang="en-US" dirty="0" err="1"/>
              <a:t>wavefronts</a:t>
            </a:r>
            <a:r>
              <a:rPr lang="en-US" dirty="0"/>
              <a:t> and </a:t>
            </a:r>
            <a:r>
              <a:rPr lang="en-US" dirty="0" smtClean="0"/>
              <a:t>propagators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doi.org</a:t>
            </a:r>
            <a:r>
              <a:rPr lang="en-US" dirty="0">
                <a:hlinkClick r:id="rId3"/>
              </a:rPr>
              <a:t>/10.1117/12.2274232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defines a mechanism for interfacing a wave optics code (e.g., SRW, WISE etc.) in it, a first step for becoming interfaced in </a:t>
            </a:r>
            <a:r>
              <a:rPr lang="en-US" dirty="0" smtClean="0"/>
              <a:t>OASYS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it provides native implementations of simple </a:t>
            </a:r>
            <a:r>
              <a:rPr lang="en-US" dirty="0" err="1">
                <a:solidFill>
                  <a:srgbClr val="0000FF"/>
                </a:solidFill>
              </a:rPr>
              <a:t>wavefronts</a:t>
            </a:r>
            <a:r>
              <a:rPr lang="en-US" dirty="0">
                <a:solidFill>
                  <a:srgbClr val="0000FF"/>
                </a:solidFill>
              </a:rPr>
              <a:t> (e.g., plane waves, spherical waves, Gaussian sources) and propagators </a:t>
            </a: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FF"/>
                </a:solidFill>
              </a:rPr>
              <a:t>prototyping optical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br>
              <a:rPr lang="en-US" dirty="0" smtClean="0"/>
            </a:br>
            <a:r>
              <a:rPr lang="en-US" sz="2800" dirty="0" smtClean="0"/>
              <a:t>Sources                     Optical elements       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3099651" cy="1471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937691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29" y="1371600"/>
            <a:ext cx="2790871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76600"/>
            <a:ext cx="2286000" cy="255284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000" y="50292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4267200"/>
            <a:ext cx="838200" cy="8382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81400"/>
            <a:ext cx="4281999" cy="2473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0"/>
            <a:ext cx="4279900" cy="2270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8288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1D</a:t>
            </a:r>
            <a:endParaRPr lang="en-US" sz="4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2D</a:t>
            </a:r>
            <a:endParaRPr lang="en-US" sz="4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981200"/>
            <a:ext cx="2834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(convolution)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"/>
                <a:cs typeface="Calibri"/>
              </a:rPr>
              <a:t>Integral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Fresnel Zoom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Zoom Scaled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Zoom Propagator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7792974" cy="16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733800"/>
            <a:ext cx="772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G. </a:t>
            </a:r>
            <a:r>
              <a:rPr lang="en-US" sz="2400" dirty="0" err="1" smtClean="0">
                <a:solidFill>
                  <a:schemeClr val="tx2"/>
                </a:solidFill>
                <a:latin typeface="Calibri"/>
                <a:cs typeface="Calibri"/>
              </a:rPr>
              <a:t>Pirro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, Master Thesis (2017)</a:t>
            </a:r>
          </a:p>
          <a:p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github.com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oasys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-kit/documents/blob/master/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zoom_propagator_pirro_thesis.pdf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19400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6672" y="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wofry_examples.ows</a:t>
            </a:r>
            <a:r>
              <a:rPr lang="en-US" dirty="0"/>
              <a:t> </a:t>
            </a:r>
            <a:r>
              <a:rPr lang="en-US" dirty="0" smtClean="0"/>
              <a:t>  simple propagation cases</a:t>
            </a:r>
            <a:endParaRPr lang="en-GB" sz="5300" dirty="0">
              <a:solidFill>
                <a:srgbClr val="3366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086" y="1066800"/>
            <a:ext cx="936389" cy="1295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90600" y="685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Aperture=0.4 mm,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 smtClean="0"/>
              <a:t>=17225 </a:t>
            </a:r>
            <a:r>
              <a:rPr lang="en-US" dirty="0" err="1" smtClean="0"/>
              <a:t>eV</a:t>
            </a:r>
            <a:r>
              <a:rPr lang="en-US" dirty="0" smtClean="0"/>
              <a:t>, D=5cm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2200275" y="3581400"/>
            <a:ext cx="936389" cy="12954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3190875" y="23622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0875" y="37338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19475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7075" y="420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90875" y="4913293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7075" y="53821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860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812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90875" y="2819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336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90875" y="2895600"/>
            <a:ext cx="990600" cy="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0875" y="4234934"/>
            <a:ext cx="9906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90775" y="5370493"/>
            <a:ext cx="17145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4419600" y="990600"/>
            <a:ext cx="304800" cy="365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29075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0386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38600" y="52942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8200" y="1524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spherical +</a:t>
            </a:r>
          </a:p>
          <a:p>
            <a:r>
              <a:rPr lang="en-US" sz="1400" dirty="0" smtClean="0"/>
              <a:t>Propagation (D)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4400" y="2514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Plane + </a:t>
            </a:r>
            <a:br>
              <a:rPr lang="en-US" sz="1400" dirty="0" smtClean="0"/>
            </a:br>
            <a:r>
              <a:rPr lang="en-US" sz="1400" dirty="0" smtClean="0"/>
              <a:t>Lens (F=D)+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" y="38100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Spherical divergent+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446693"/>
            <a:ext cx="422672" cy="381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76300" y="50656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Gaussian+</a:t>
            </a:r>
            <a:br>
              <a:rPr lang="en-US" sz="1400" dirty="0" smtClean="0"/>
            </a:br>
            <a:r>
              <a:rPr lang="en-US" sz="1400" dirty="0" smtClean="0"/>
              <a:t>Propagation(D)+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4400" y="10668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14400" y="2362200"/>
            <a:ext cx="3276600" cy="11430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4400" y="49530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00" y="35814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45"/>
          <p:cNvSpPr txBox="1">
            <a:spLocks/>
          </p:cNvSpPr>
          <p:nvPr/>
        </p:nvSpPr>
        <p:spPr>
          <a:xfrm>
            <a:off x="7391400" y="60515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14400"/>
            <a:ext cx="3884924" cy="260511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505200"/>
            <a:ext cx="3774141" cy="25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610600" cy="762000"/>
          </a:xfrm>
        </p:spPr>
        <p:txBody>
          <a:bodyPr/>
          <a:lstStyle/>
          <a:p>
            <a:r>
              <a:rPr lang="en-US" dirty="0" smtClean="0"/>
              <a:t>1D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153400" cy="3339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14400"/>
            <a:ext cx="53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H</a:t>
            </a:r>
            <a:endParaRPr lang="en-US" sz="4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7746" y="3352800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V</a:t>
            </a:r>
            <a:endParaRPr lang="en-US" sz="4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382000" cy="762000"/>
          </a:xfrm>
        </p:spPr>
        <p:txBody>
          <a:bodyPr/>
          <a:lstStyle/>
          <a:p>
            <a:r>
              <a:rPr lang="en-US" dirty="0" smtClean="0"/>
              <a:t>2D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900"/>
            <a:ext cx="9144000" cy="18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S Template">
  <a:themeElements>
    <a:clrScheme name="ALS Theme">
      <a:dk1>
        <a:srgbClr val="00395A"/>
      </a:dk1>
      <a:lt1>
        <a:srgbClr val="FFFFFF"/>
      </a:lt1>
      <a:dk2>
        <a:srgbClr val="006BA6"/>
      </a:dk2>
      <a:lt2>
        <a:srgbClr val="63666A"/>
      </a:lt2>
      <a:accent1>
        <a:srgbClr val="E04E39"/>
      </a:accent1>
      <a:accent2>
        <a:srgbClr val="EAAA00"/>
      </a:accent2>
      <a:accent3>
        <a:srgbClr val="74AA50"/>
      </a:accent3>
      <a:accent4>
        <a:srgbClr val="00B5E2"/>
      </a:accent4>
      <a:accent5>
        <a:srgbClr val="007681"/>
      </a:accent5>
      <a:accent6>
        <a:srgbClr val="5D4777"/>
      </a:accent6>
      <a:hlink>
        <a:srgbClr val="D57800"/>
      </a:hlink>
      <a:folHlink>
        <a:srgbClr val="672E45"/>
      </a:folHlink>
    </a:clrScheme>
    <a:fontScheme name="ALS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ALS Template Final 2017</Template>
  <TotalTime>1541</TotalTime>
  <Words>189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ALS Template</vt:lpstr>
      <vt:lpstr>Custom Design</vt:lpstr>
      <vt:lpstr>Introduction to WOFRY   </vt:lpstr>
      <vt:lpstr>WOFRY</vt:lpstr>
      <vt:lpstr>WOFRY Sources                     Optical elements        Tools</vt:lpstr>
      <vt:lpstr>Propagators</vt:lpstr>
      <vt:lpstr>Zoom Propagator</vt:lpstr>
      <vt:lpstr>PowerPoint Presentation</vt:lpstr>
      <vt:lpstr>1D simplified model of ISN Beamline</vt:lpstr>
      <vt:lpstr>2D simplified model of ISN Beamline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style 1 Presentation title</dc:title>
  <dc:creator>Manuel</dc:creator>
  <cp:lastModifiedBy>Manuel Sanchez del Rio</cp:lastModifiedBy>
  <cp:revision>131</cp:revision>
  <dcterms:created xsi:type="dcterms:W3CDTF">2019-09-04T16:47:44Z</dcterms:created>
  <dcterms:modified xsi:type="dcterms:W3CDTF">2019-12-08T04:01:29Z</dcterms:modified>
</cp:coreProperties>
</file>