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  <p:sldMasterId id="2147483663" r:id="rId2"/>
  </p:sldMasterIdLst>
  <p:notesMasterIdLst>
    <p:notesMasterId r:id="rId11"/>
  </p:notesMasterIdLst>
  <p:handoutMasterIdLst>
    <p:handoutMasterId r:id="rId12"/>
  </p:handoutMasterIdLst>
  <p:sldIdLst>
    <p:sldId id="258" r:id="rId3"/>
    <p:sldId id="312" r:id="rId4"/>
    <p:sldId id="318" r:id="rId5"/>
    <p:sldId id="313" r:id="rId6"/>
    <p:sldId id="314" r:id="rId7"/>
    <p:sldId id="269" r:id="rId8"/>
    <p:sldId id="315" r:id="rId9"/>
    <p:sldId id="31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8A6"/>
    <a:srgbClr val="505357"/>
    <a:srgbClr val="000000"/>
    <a:srgbClr val="094769"/>
    <a:srgbClr val="1185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82" autoAdjust="0"/>
  </p:normalViewPr>
  <p:slideViewPr>
    <p:cSldViewPr>
      <p:cViewPr varScale="1">
        <p:scale>
          <a:sx n="86" d="100"/>
          <a:sy n="86" d="100"/>
        </p:scale>
        <p:origin x="-84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CAC2A-6F73-C54A-AD32-F1F7A66AE92F}" type="datetime1">
              <a:rPr lang="en-US" smtClean="0"/>
              <a:t>Dec/8/19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2C057-B219-174B-AAF8-960890E59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653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2BE6DB-1362-9D4D-B51B-20E1914E0251}" type="datetime1">
              <a:rPr lang="en-US" smtClean="0"/>
              <a:t>Dec/8/19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2A670D-0121-F840-B8A7-B5F28CFC5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496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11341" y="5429913"/>
            <a:ext cx="9162288" cy="1447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6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6462-88CB-4387-9DD0-5CAA984BBCF8}" type="datetimeFigureOut">
              <a:rPr lang="en-US" smtClean="0"/>
              <a:t>Dec/8/19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6009-3C91-4F39-83E6-C1D99FBB3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04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6462-88CB-4387-9DD0-5CAA984BBCF8}" type="datetimeFigureOut">
              <a:rPr lang="en-US" smtClean="0"/>
              <a:t>Dec/8/19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6009-3C91-4F39-83E6-C1D99FBB3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03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6462-88CB-4387-9DD0-5CAA984BBCF8}" type="datetimeFigureOut">
              <a:rPr lang="en-US" smtClean="0"/>
              <a:t>Dec/8/19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6009-3C91-4F39-83E6-C1D99FBB3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30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6462-88CB-4387-9DD0-5CAA984BBCF8}" type="datetimeFigureOut">
              <a:rPr lang="en-US" smtClean="0"/>
              <a:t>Dec/8/19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6009-3C91-4F39-83E6-C1D99FBB3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16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6462-88CB-4387-9DD0-5CAA984BBCF8}" type="datetimeFigureOut">
              <a:rPr lang="en-US" smtClean="0"/>
              <a:t>Dec/8/19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6009-3C91-4F39-83E6-C1D99FBB3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10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6462-88CB-4387-9DD0-5CAA984BBCF8}" type="datetimeFigureOut">
              <a:rPr lang="en-US" smtClean="0"/>
              <a:t>Dec/8/19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6009-3C91-4F39-83E6-C1D99FBB3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38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6462-88CB-4387-9DD0-5CAA984BBCF8}" type="datetimeFigureOut">
              <a:rPr lang="en-US" smtClean="0"/>
              <a:t>Dec/8/19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6009-3C91-4F39-83E6-C1D99FBB3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972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6462-88CB-4387-9DD0-5CAA984BBCF8}" type="datetimeFigureOut">
              <a:rPr lang="en-US" smtClean="0"/>
              <a:t>Dec/8/19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6009-3C91-4F39-83E6-C1D99FBB3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310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6462-88CB-4387-9DD0-5CAA984BBCF8}" type="datetimeFigureOut">
              <a:rPr lang="en-US" smtClean="0"/>
              <a:t>Dec/8/19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6009-3C91-4F39-83E6-C1D99FBB3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823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6462-88CB-4387-9DD0-5CAA984BBCF8}" type="datetimeFigureOut">
              <a:rPr lang="en-US" smtClean="0"/>
              <a:t>Dec/8/19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6009-3C91-4F39-83E6-C1D99FBB3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99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>
            <a:lvl1pPr algn="l">
              <a:defRPr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467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6462-88CB-4387-9DD0-5CAA984BBCF8}" type="datetimeFigureOut">
              <a:rPr lang="en-US" smtClean="0"/>
              <a:t>Dec/8/19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6009-3C91-4F39-83E6-C1D99FBB3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14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25146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dirty="0" smtClean="0"/>
              <a:t>Section heading – option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278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2514600"/>
            <a:ext cx="3657600" cy="1362075"/>
          </a:xfrm>
        </p:spPr>
        <p:txBody>
          <a:bodyPr anchor="t"/>
          <a:lstStyle>
            <a:lvl1pPr algn="r">
              <a:defRPr sz="4000" b="1" cap="none" baseline="0"/>
            </a:lvl1pPr>
          </a:lstStyle>
          <a:p>
            <a:r>
              <a:rPr lang="en-US" dirty="0" smtClean="0"/>
              <a:t>Section heading – option 2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495800" y="2362200"/>
            <a:ext cx="0" cy="1676400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/>
          <p:cNvSpPr>
            <a:spLocks noGrp="1"/>
          </p:cNvSpPr>
          <p:nvPr>
            <p:ph type="body" sz="quarter" idx="10" hasCustomPrompt="1"/>
          </p:nvPr>
        </p:nvSpPr>
        <p:spPr>
          <a:xfrm>
            <a:off x="4724400" y="2545960"/>
            <a:ext cx="3733800" cy="914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Section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889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759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014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667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1650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complete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1341" y="5429913"/>
            <a:ext cx="9162288" cy="1447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53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pn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-22680" y="6824692"/>
            <a:ext cx="9171432" cy="0"/>
          </a:xfrm>
          <a:prstGeom prst="line">
            <a:avLst/>
          </a:prstGeom>
          <a:ln w="1016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1"/>
            <a:ext cx="8229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3" descr="0001_2016_ALS_Acronym_SIgnature_Horizontal_multiblue_RGB_ELCTRONIC.png"/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5" t="22628" r="14957" b="21354"/>
          <a:stretch/>
        </p:blipFill>
        <p:spPr>
          <a:xfrm>
            <a:off x="8078582" y="6220492"/>
            <a:ext cx="914606" cy="493774"/>
          </a:xfrm>
          <a:prstGeom prst="rect">
            <a:avLst/>
          </a:prstGeom>
        </p:spPr>
      </p:pic>
      <p:pic>
        <p:nvPicPr>
          <p:cNvPr id="5" name="Picture 25" descr="LBL_logo_bl_notext.png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1" y="6194163"/>
            <a:ext cx="663050" cy="50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 userDrawn="1"/>
        </p:nvSpPr>
        <p:spPr>
          <a:xfrm>
            <a:off x="1371600" y="6324600"/>
            <a:ext cx="6476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tx2"/>
                </a:solidFill>
                <a:latin typeface="Calibri"/>
                <a:cs typeface="Calibri"/>
              </a:rPr>
              <a:t>Introduction to WOFRY    OASYS 2nd School ANL-APS</a:t>
            </a:r>
            <a:r>
              <a:rPr lang="en-US" sz="1200" b="1" baseline="0" dirty="0" smtClean="0">
                <a:solidFill>
                  <a:schemeClr val="tx2"/>
                </a:solidFill>
                <a:latin typeface="Calibri"/>
                <a:cs typeface="Calibri"/>
              </a:rPr>
              <a:t> December 12 2019</a:t>
            </a:r>
            <a:endParaRPr lang="en-US" sz="1200" b="1" dirty="0" smtClean="0">
              <a:solidFill>
                <a:schemeClr val="tx2"/>
              </a:solidFill>
              <a:latin typeface="Calibri"/>
              <a:cs typeface="Calibri"/>
            </a:endParaRP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4"/>
          </p:nvPr>
        </p:nvSpPr>
        <p:spPr>
          <a:xfrm>
            <a:off x="3505200" y="64588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fld id="{8E8EECC0-62E2-794C-BFF4-3606EC20E1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9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8" r:id="rId4"/>
    <p:sldLayoutId id="2147483652" r:id="rId5"/>
    <p:sldLayoutId id="2147483653" r:id="rId6"/>
    <p:sldLayoutId id="2147483654" r:id="rId7"/>
    <p:sldLayoutId id="2147483659" r:id="rId8"/>
    <p:sldLayoutId id="2147483657" r:id="rId9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Calibri"/>
          <a:ea typeface="+mj-ea"/>
          <a:cs typeface="Calibri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2"/>
          </a:solidFill>
          <a:latin typeface="Calibri"/>
          <a:ea typeface="+mn-ea"/>
          <a:cs typeface="Calibri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2">
              <a:lumMod val="50000"/>
            </a:schemeClr>
          </a:solidFill>
          <a:latin typeface="Calibri"/>
          <a:ea typeface="+mn-ea"/>
          <a:cs typeface="Calibri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2">
              <a:lumMod val="50000"/>
            </a:schemeClr>
          </a:solidFill>
          <a:latin typeface="Calibri"/>
          <a:ea typeface="+mn-ea"/>
          <a:cs typeface="Calibri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2">
              <a:lumMod val="50000"/>
            </a:schemeClr>
          </a:solidFill>
          <a:latin typeface="Calibri"/>
          <a:ea typeface="+mn-ea"/>
          <a:cs typeface="Calibri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2">
              <a:lumMod val="50000"/>
            </a:schemeClr>
          </a:solidFill>
          <a:latin typeface="Calibri"/>
          <a:ea typeface="+mn-ea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D6462-88CB-4387-9DD0-5CAA984BBCF8}" type="datetimeFigureOut">
              <a:rPr lang="en-US" smtClean="0"/>
              <a:t>Dec/8/19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26009-3C91-4F39-83E6-C1D99FBB3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03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oasys-kit/wofry" TargetMode="External"/><Relationship Id="rId3" Type="http://schemas.openxmlformats.org/officeDocument/2006/relationships/hyperlink" Target="https://doi.org/10.1117/12.2274232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asys-kit/documents/blob/master/zoom_propagator_pirro_thesis.pdf" TargetMode="External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533400" y="2819400"/>
            <a:ext cx="6248400" cy="860425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/>
              <a:t>Introduction to WOFRY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pic>
        <p:nvPicPr>
          <p:cNvPr id="4" name="Picture 3" descr="ALS_panoramic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560320"/>
          </a:xfrm>
          <a:prstGeom prst="rect">
            <a:avLst/>
          </a:prstGeom>
        </p:spPr>
      </p:pic>
      <p:pic>
        <p:nvPicPr>
          <p:cNvPr id="5" name="Picture 25" descr="LBL_logo_bl_notex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2" y="5943600"/>
            <a:ext cx="723331" cy="548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0000_2016_ALS_Primary_Multiblue_SIgnature_RGB_ELCTRONIC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60" t="20329" r="14864" b="19975"/>
          <a:stretch/>
        </p:blipFill>
        <p:spPr>
          <a:xfrm>
            <a:off x="7440728" y="5761406"/>
            <a:ext cx="1178556" cy="777239"/>
          </a:xfrm>
          <a:prstGeom prst="rect">
            <a:avLst/>
          </a:prstGeom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457200" y="3886200"/>
            <a:ext cx="64008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800" b="1" kern="1200" baseline="0">
                <a:solidFill>
                  <a:srgbClr val="006BA6"/>
                </a:solidFill>
                <a:latin typeface="Calibri"/>
                <a:ea typeface="+mn-ea"/>
                <a:cs typeface="Calibri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dirty="0" smtClean="0">
                <a:solidFill>
                  <a:schemeClr val="tx2"/>
                </a:solidFill>
              </a:rPr>
              <a:t>Manuel Sanchez del Rio </a:t>
            </a:r>
          </a:p>
          <a:p>
            <a:pPr>
              <a:spcBef>
                <a:spcPts val="300"/>
              </a:spcBef>
            </a:pPr>
            <a:r>
              <a:rPr lang="en-US" sz="2400" b="0" dirty="0" err="1" smtClean="0">
                <a:solidFill>
                  <a:schemeClr val="bg2">
                    <a:lumMod val="50000"/>
                  </a:schemeClr>
                </a:solidFill>
              </a:rPr>
              <a:t>srio@lbl.gov</a:t>
            </a:r>
            <a:endParaRPr lang="en-US" sz="2400" b="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6403" y="5995145"/>
            <a:ext cx="2723721" cy="45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699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7772400" cy="1362075"/>
          </a:xfrm>
        </p:spPr>
        <p:txBody>
          <a:bodyPr/>
          <a:lstStyle/>
          <a:p>
            <a:r>
              <a:rPr lang="en-US" dirty="0" smtClean="0"/>
              <a:t>WOFRY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2819400" y="533400"/>
            <a:ext cx="48768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alibri"/>
                <a:cs typeface="Calibri"/>
                <a:hlinkClick r:id="rId2"/>
              </a:rPr>
              <a:t>https://github.com/oasys-kit/</a:t>
            </a:r>
            <a:r>
              <a:rPr lang="en-US" sz="2400" dirty="0" smtClean="0">
                <a:solidFill>
                  <a:schemeClr val="tx2"/>
                </a:solidFill>
                <a:latin typeface="Calibri"/>
                <a:cs typeface="Calibri"/>
                <a:hlinkClick r:id="rId2"/>
              </a:rPr>
              <a:t>wofry</a:t>
            </a:r>
            <a:endParaRPr lang="en-US" sz="2400" dirty="0" smtClean="0">
              <a:solidFill>
                <a:schemeClr val="tx2"/>
              </a:solidFill>
              <a:latin typeface="Calibri"/>
              <a:cs typeface="Calibri"/>
            </a:endParaRPr>
          </a:p>
          <a:p>
            <a:endParaRPr lang="en-US" sz="2400" dirty="0">
              <a:solidFill>
                <a:schemeClr val="tx2"/>
              </a:solidFill>
              <a:latin typeface="Calibri"/>
              <a:cs typeface="Calibri"/>
            </a:endParaRPr>
          </a:p>
          <a:p>
            <a:endParaRPr lang="en-US" sz="2400" dirty="0" smtClean="0">
              <a:solidFill>
                <a:schemeClr val="tx2"/>
              </a:solidFill>
              <a:latin typeface="Calibri"/>
              <a:cs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219200"/>
            <a:ext cx="84582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Wave Optics </a:t>
            </a:r>
            <a:r>
              <a:rPr lang="en-US" sz="2800" dirty="0" err="1"/>
              <a:t>FRamwork</a:t>
            </a:r>
            <a:r>
              <a:rPr lang="en-US" sz="2800" dirty="0"/>
              <a:t> in </a:t>
            </a:r>
            <a:r>
              <a:rPr lang="en-US" sz="2800" dirty="0" err="1"/>
              <a:t>pYthon</a:t>
            </a:r>
            <a:endParaRPr lang="en-US" sz="2800" dirty="0"/>
          </a:p>
          <a:p>
            <a:endParaRPr lang="en-US" dirty="0"/>
          </a:p>
          <a:p>
            <a:r>
              <a:rPr lang="en-US" dirty="0"/>
              <a:t>WOFRY </a:t>
            </a:r>
            <a:r>
              <a:rPr lang="en-US" dirty="0" smtClean="0"/>
              <a:t>is </a:t>
            </a:r>
            <a:r>
              <a:rPr lang="en-US" dirty="0"/>
              <a:t>the OASYS framework for </a:t>
            </a:r>
            <a:r>
              <a:rPr lang="en-US" dirty="0" err="1"/>
              <a:t>waveoptics</a:t>
            </a:r>
            <a:r>
              <a:rPr lang="en-US" dirty="0"/>
              <a:t> calculations. It contains a threefold functionality: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it provides a generalization (or abstraction) of a software tool for wave optics, combining the component definitions from SYNED with the abstract declaration of </a:t>
            </a:r>
            <a:r>
              <a:rPr lang="en-US" dirty="0" err="1"/>
              <a:t>wavefronts</a:t>
            </a:r>
            <a:r>
              <a:rPr lang="en-US" dirty="0"/>
              <a:t> and </a:t>
            </a:r>
            <a:r>
              <a:rPr lang="en-US" dirty="0" smtClean="0"/>
              <a:t>propagators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doi.org</a:t>
            </a:r>
            <a:r>
              <a:rPr lang="en-US" dirty="0">
                <a:hlinkClick r:id="rId3"/>
              </a:rPr>
              <a:t>/10.1117/12.2274232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it defines a mechanism for interfacing a wave optics code (e.g., SRW, WISE etc.) in it, a first step for becoming interfaced in </a:t>
            </a:r>
            <a:r>
              <a:rPr lang="en-US" dirty="0" smtClean="0"/>
              <a:t>OASYS</a:t>
            </a:r>
            <a:br>
              <a:rPr lang="en-US" dirty="0" smtClean="0"/>
            </a:b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00FF"/>
                </a:solidFill>
              </a:rPr>
              <a:t>it provides native implementations of simple </a:t>
            </a:r>
            <a:r>
              <a:rPr lang="en-US" dirty="0" err="1">
                <a:solidFill>
                  <a:srgbClr val="0000FF"/>
                </a:solidFill>
              </a:rPr>
              <a:t>wavefronts</a:t>
            </a:r>
            <a:r>
              <a:rPr lang="en-US" dirty="0">
                <a:solidFill>
                  <a:srgbClr val="0000FF"/>
                </a:solidFill>
              </a:rPr>
              <a:t> (e.g., plane waves, spherical waves, Gaussian sources) and propagators </a:t>
            </a:r>
            <a:r>
              <a:rPr lang="en-US" dirty="0" smtClean="0">
                <a:solidFill>
                  <a:srgbClr val="0000FF"/>
                </a:solidFill>
              </a:rPr>
              <a:t>for </a:t>
            </a:r>
            <a:r>
              <a:rPr lang="en-US" dirty="0">
                <a:solidFill>
                  <a:srgbClr val="0000FF"/>
                </a:solidFill>
              </a:rPr>
              <a:t>prototyping optical systems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4951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7772400" cy="1362075"/>
          </a:xfrm>
        </p:spPr>
        <p:txBody>
          <a:bodyPr/>
          <a:lstStyle/>
          <a:p>
            <a:r>
              <a:rPr lang="en-US" dirty="0" smtClean="0"/>
              <a:t>WOFRY</a:t>
            </a:r>
            <a:br>
              <a:rPr lang="en-US" dirty="0" smtClean="0"/>
            </a:br>
            <a:r>
              <a:rPr lang="en-US" sz="2800" dirty="0" smtClean="0"/>
              <a:t>Sources                     Optical elements        Tools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3505200" y="6458855"/>
            <a:ext cx="2133600" cy="365125"/>
          </a:xfrm>
        </p:spPr>
        <p:txBody>
          <a:bodyPr/>
          <a:lstStyle/>
          <a:p>
            <a:fld id="{8E8EECC0-62E2-794C-BFF4-3606EC20E16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71600"/>
            <a:ext cx="3099651" cy="14714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1371600"/>
            <a:ext cx="2937691" cy="3251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3129" y="1371600"/>
            <a:ext cx="2790871" cy="2247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3276600"/>
            <a:ext cx="2286000" cy="2552849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381000" y="5029200"/>
            <a:ext cx="762000" cy="762000"/>
          </a:xfrm>
          <a:prstGeom prst="ellipse">
            <a:avLst/>
          </a:prstGeom>
          <a:noFill/>
          <a:ln w="412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057400" y="4267200"/>
            <a:ext cx="838200" cy="838200"/>
          </a:xfrm>
          <a:prstGeom prst="ellipse">
            <a:avLst/>
          </a:prstGeom>
          <a:noFill/>
          <a:ln w="412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57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7772400" cy="1362075"/>
          </a:xfrm>
        </p:spPr>
        <p:txBody>
          <a:bodyPr/>
          <a:lstStyle/>
          <a:p>
            <a:r>
              <a:rPr lang="en-US" dirty="0" smtClean="0"/>
              <a:t>Propagators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3505200" y="6458855"/>
            <a:ext cx="2133600" cy="365125"/>
          </a:xfrm>
        </p:spPr>
        <p:txBody>
          <a:bodyPr/>
          <a:lstStyle/>
          <a:p>
            <a:fld id="{8E8EECC0-62E2-794C-BFF4-3606EC20E16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799" y="3581400"/>
            <a:ext cx="4281999" cy="24731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143000"/>
            <a:ext cx="4279900" cy="22707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" y="1828800"/>
            <a:ext cx="8178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tx2"/>
                </a:solidFill>
                <a:latin typeface="Calibri"/>
                <a:cs typeface="Calibri"/>
              </a:rPr>
              <a:t>1D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4343400"/>
            <a:ext cx="8178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tx2"/>
                </a:solidFill>
                <a:latin typeface="Calibri"/>
                <a:cs typeface="Calibri"/>
              </a:rPr>
              <a:t>2D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19800" y="1981200"/>
            <a:ext cx="28341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Calibri"/>
                <a:cs typeface="Calibri"/>
              </a:rPr>
              <a:t>Fresnel</a:t>
            </a:r>
          </a:p>
          <a:p>
            <a:r>
              <a:rPr lang="en-US" sz="2400" dirty="0" smtClean="0">
                <a:solidFill>
                  <a:schemeClr val="tx2"/>
                </a:solidFill>
                <a:latin typeface="Calibri"/>
                <a:cs typeface="Calibri"/>
              </a:rPr>
              <a:t>Fresnel (convolution)</a:t>
            </a:r>
          </a:p>
          <a:p>
            <a:r>
              <a:rPr lang="en-US" sz="2400" b="1" dirty="0" smtClean="0">
                <a:solidFill>
                  <a:srgbClr val="0000FF"/>
                </a:solidFill>
                <a:latin typeface="Calibri"/>
                <a:cs typeface="Calibri"/>
              </a:rPr>
              <a:t>Integral 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Calibri"/>
                <a:cs typeface="Calibri"/>
              </a:rPr>
              <a:t>Fresnel Zoom</a:t>
            </a:r>
          </a:p>
          <a:p>
            <a:r>
              <a:rPr lang="en-US" sz="2400" dirty="0" smtClean="0">
                <a:solidFill>
                  <a:schemeClr val="tx2"/>
                </a:solidFill>
                <a:latin typeface="Calibri"/>
                <a:cs typeface="Calibri"/>
              </a:rPr>
              <a:t>Fresnel Zoom Scaled</a:t>
            </a:r>
          </a:p>
        </p:txBody>
      </p:sp>
    </p:spTree>
    <p:extLst>
      <p:ext uri="{BB962C8B-B14F-4D97-AF65-F5344CB8AC3E}">
        <p14:creationId xmlns:p14="http://schemas.microsoft.com/office/powerpoint/2010/main" val="2636857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7772400" cy="1362075"/>
          </a:xfrm>
        </p:spPr>
        <p:txBody>
          <a:bodyPr/>
          <a:lstStyle/>
          <a:p>
            <a:r>
              <a:rPr lang="en-US" dirty="0" smtClean="0"/>
              <a:t>Zoom Propagator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3505200" y="6458855"/>
            <a:ext cx="2133600" cy="365125"/>
          </a:xfrm>
        </p:spPr>
        <p:txBody>
          <a:bodyPr/>
          <a:lstStyle/>
          <a:p>
            <a:fld id="{8E8EECC0-62E2-794C-BFF4-3606EC20E16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143000"/>
            <a:ext cx="7792974" cy="1600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3400" y="3733800"/>
            <a:ext cx="77251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Calibri"/>
                <a:cs typeface="Calibri"/>
              </a:rPr>
              <a:t>G. </a:t>
            </a:r>
            <a:r>
              <a:rPr lang="en-US" sz="2400" dirty="0" err="1" smtClean="0">
                <a:solidFill>
                  <a:schemeClr val="tx2"/>
                </a:solidFill>
                <a:latin typeface="Calibri"/>
                <a:cs typeface="Calibri"/>
              </a:rPr>
              <a:t>Pirro</a:t>
            </a:r>
            <a:r>
              <a:rPr lang="en-US" sz="2400" dirty="0" smtClean="0">
                <a:solidFill>
                  <a:schemeClr val="tx2"/>
                </a:solidFill>
                <a:latin typeface="Calibri"/>
                <a:cs typeface="Calibri"/>
              </a:rPr>
              <a:t>, Master Thesis (2017)</a:t>
            </a:r>
          </a:p>
          <a:p>
            <a:r>
              <a:rPr lang="en-US" sz="1600" dirty="0">
                <a:solidFill>
                  <a:schemeClr val="tx2"/>
                </a:solidFill>
                <a:latin typeface="Calibri"/>
                <a:cs typeface="Calibri"/>
                <a:hlinkClick r:id="rId3"/>
              </a:rPr>
              <a:t>https://</a:t>
            </a:r>
            <a:r>
              <a:rPr lang="en-US" sz="1600" dirty="0" err="1">
                <a:solidFill>
                  <a:schemeClr val="tx2"/>
                </a:solidFill>
                <a:latin typeface="Calibri"/>
                <a:cs typeface="Calibri"/>
                <a:hlinkClick r:id="rId3"/>
              </a:rPr>
              <a:t>github.com</a:t>
            </a:r>
            <a:r>
              <a:rPr lang="en-US" sz="1600" dirty="0">
                <a:solidFill>
                  <a:schemeClr val="tx2"/>
                </a:solidFill>
                <a:latin typeface="Calibri"/>
                <a:cs typeface="Calibri"/>
                <a:hlinkClick r:id="rId3"/>
              </a:rPr>
              <a:t>/</a:t>
            </a:r>
            <a:r>
              <a:rPr lang="en-US" sz="1600" dirty="0" err="1">
                <a:solidFill>
                  <a:schemeClr val="tx2"/>
                </a:solidFill>
                <a:latin typeface="Calibri"/>
                <a:cs typeface="Calibri"/>
                <a:hlinkClick r:id="rId3"/>
              </a:rPr>
              <a:t>oasys</a:t>
            </a:r>
            <a:r>
              <a:rPr lang="en-US" sz="1600" dirty="0">
                <a:solidFill>
                  <a:schemeClr val="tx2"/>
                </a:solidFill>
                <a:latin typeface="Calibri"/>
                <a:cs typeface="Calibri"/>
                <a:hlinkClick r:id="rId3"/>
              </a:rPr>
              <a:t>-kit/documents/blob/master/</a:t>
            </a:r>
            <a:r>
              <a:rPr lang="en-US" sz="1600" dirty="0" err="1">
                <a:solidFill>
                  <a:schemeClr val="tx2"/>
                </a:solidFill>
                <a:latin typeface="Calibri"/>
                <a:cs typeface="Calibri"/>
                <a:hlinkClick r:id="rId3"/>
              </a:rPr>
              <a:t>zoom_propagator_pirro_thesis.pdf</a:t>
            </a:r>
            <a:r>
              <a:rPr lang="en-US" sz="2400" dirty="0">
                <a:solidFill>
                  <a:schemeClr val="tx2"/>
                </a:solidFill>
                <a:latin typeface="Calibri"/>
                <a:cs typeface="Calibri"/>
              </a:rPr>
              <a:t>  </a:t>
            </a:r>
            <a:endParaRPr lang="en-US" sz="2400" dirty="0" smtClean="0">
              <a:solidFill>
                <a:schemeClr val="tx2"/>
              </a:solidFill>
              <a:latin typeface="Calibri"/>
              <a:cs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2819400"/>
            <a:ext cx="75057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857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3505200" y="6458855"/>
            <a:ext cx="2133600" cy="365125"/>
          </a:xfrm>
        </p:spPr>
        <p:txBody>
          <a:bodyPr/>
          <a:lstStyle/>
          <a:p>
            <a:fld id="{8E8EECC0-62E2-794C-BFF4-3606EC20E16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9" name="Title 1"/>
          <p:cNvSpPr txBox="1">
            <a:spLocks/>
          </p:cNvSpPr>
          <p:nvPr/>
        </p:nvSpPr>
        <p:spPr>
          <a:xfrm>
            <a:off x="26672" y="0"/>
            <a:ext cx="8991600" cy="838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none" baseline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 dirty="0" err="1" smtClean="0">
                <a:solidFill>
                  <a:srgbClr val="FF0000"/>
                </a:solidFill>
              </a:rPr>
              <a:t>wofry_examples.ows</a:t>
            </a:r>
            <a:r>
              <a:rPr lang="en-US" dirty="0"/>
              <a:t> </a:t>
            </a:r>
            <a:r>
              <a:rPr lang="en-US" dirty="0" smtClean="0"/>
              <a:t>  simple propagation cases</a:t>
            </a:r>
            <a:endParaRPr lang="en-GB" sz="5300" dirty="0">
              <a:solidFill>
                <a:srgbClr val="3366FF"/>
              </a:solidFill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45086" y="1066800"/>
            <a:ext cx="936389" cy="129540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990600" y="68580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Aperture=0.4 mm, </a:t>
            </a:r>
            <a:r>
              <a:rPr lang="en-US" dirty="0">
                <a:latin typeface="Symbol" charset="2"/>
                <a:cs typeface="Symbol" charset="2"/>
              </a:rPr>
              <a:t>E</a:t>
            </a:r>
            <a:r>
              <a:rPr lang="en-US" dirty="0" smtClean="0"/>
              <a:t>=17225 </a:t>
            </a:r>
            <a:r>
              <a:rPr lang="en-US" dirty="0" err="1" smtClean="0"/>
              <a:t>eV</a:t>
            </a:r>
            <a:r>
              <a:rPr lang="en-US" dirty="0" smtClean="0"/>
              <a:t>, D=5cm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0800000">
            <a:off x="2200275" y="3581400"/>
            <a:ext cx="936389" cy="1295400"/>
          </a:xfrm>
          <a:prstGeom prst="rect">
            <a:avLst/>
          </a:prstGeom>
        </p:spPr>
      </p:pic>
      <p:cxnSp>
        <p:nvCxnSpPr>
          <p:cNvPr id="43" name="Straight Arrow Connector 42"/>
          <p:cNvCxnSpPr/>
          <p:nvPr/>
        </p:nvCxnSpPr>
        <p:spPr>
          <a:xfrm>
            <a:off x="3190875" y="2362200"/>
            <a:ext cx="0" cy="990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190875" y="3733800"/>
            <a:ext cx="0" cy="990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419475" y="29834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F=D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267075" y="42026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F=D/2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3190875" y="4913293"/>
            <a:ext cx="0" cy="990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267075" y="5382161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F=D/2</a:t>
            </a:r>
            <a:endParaRPr lang="en-US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2886075" y="2590800"/>
            <a:ext cx="0" cy="609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581275" y="2590800"/>
            <a:ext cx="0" cy="609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190875" y="2819400"/>
            <a:ext cx="0" cy="609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733675" y="2590800"/>
            <a:ext cx="0" cy="609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190875" y="2895600"/>
            <a:ext cx="990600" cy="0"/>
          </a:xfrm>
          <a:prstGeom prst="line">
            <a:avLst/>
          </a:prstGeom>
          <a:ln w="6350"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190875" y="4234934"/>
            <a:ext cx="990600" cy="32266"/>
          </a:xfrm>
          <a:prstGeom prst="line">
            <a:avLst/>
          </a:prstGeom>
          <a:ln w="6350"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390775" y="5370493"/>
            <a:ext cx="1714500" cy="32266"/>
          </a:xfrm>
          <a:prstGeom prst="line">
            <a:avLst/>
          </a:prstGeom>
          <a:ln w="6350"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ight Brace 55"/>
          <p:cNvSpPr/>
          <p:nvPr/>
        </p:nvSpPr>
        <p:spPr>
          <a:xfrm>
            <a:off x="4419600" y="990600"/>
            <a:ext cx="304800" cy="36576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029075" y="16764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4038600" y="41910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038600" y="5294293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038600" y="28194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838200" y="152400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Converging spherical +</a:t>
            </a:r>
          </a:p>
          <a:p>
            <a:r>
              <a:rPr lang="en-US" sz="1400" dirty="0" smtClean="0"/>
              <a:t>Propagation (D)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14400" y="2514600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Plane + </a:t>
            </a:r>
            <a:br>
              <a:rPr lang="en-US" sz="1400" dirty="0" smtClean="0"/>
            </a:br>
            <a:r>
              <a:rPr lang="en-US" sz="1400" dirty="0" smtClean="0"/>
              <a:t>Lens (F=D)+</a:t>
            </a:r>
            <a:br>
              <a:rPr lang="en-US" sz="1400" dirty="0" smtClean="0"/>
            </a:br>
            <a:r>
              <a:rPr lang="en-US" sz="1400" dirty="0" smtClean="0"/>
              <a:t>Propagation (D)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25500" y="3810000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Spherical divergent+ </a:t>
            </a:r>
            <a:br>
              <a:rPr lang="en-US" sz="1400" dirty="0" smtClean="0"/>
            </a:br>
            <a:r>
              <a:rPr lang="en-US" sz="1400" dirty="0" smtClean="0"/>
              <a:t>Lens (F=D/2)+</a:t>
            </a:r>
            <a:br>
              <a:rPr lang="en-US" sz="1400" dirty="0" smtClean="0"/>
            </a:br>
            <a:r>
              <a:rPr lang="en-US" sz="1400" dirty="0" smtClean="0"/>
              <a:t>Propagation (D)</a:t>
            </a: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09800" y="5446693"/>
            <a:ext cx="422672" cy="381000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876300" y="5065693"/>
            <a:ext cx="182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Gaussian+</a:t>
            </a:r>
            <a:br>
              <a:rPr lang="en-US" sz="1400" dirty="0" smtClean="0"/>
            </a:br>
            <a:r>
              <a:rPr lang="en-US" sz="1400" dirty="0" smtClean="0"/>
              <a:t>Propagation(D)+ </a:t>
            </a:r>
            <a:br>
              <a:rPr lang="en-US" sz="1400" dirty="0" smtClean="0"/>
            </a:br>
            <a:r>
              <a:rPr lang="en-US" sz="1400" dirty="0" smtClean="0"/>
              <a:t>Lens (F=D/2)+</a:t>
            </a:r>
            <a:br>
              <a:rPr lang="en-US" sz="1400" dirty="0" smtClean="0"/>
            </a:br>
            <a:r>
              <a:rPr lang="en-US" sz="1400" dirty="0" smtClean="0"/>
              <a:t>Propagation (D)</a:t>
            </a:r>
          </a:p>
        </p:txBody>
      </p:sp>
      <p:sp>
        <p:nvSpPr>
          <p:cNvPr id="66" name="Rectangle 65"/>
          <p:cNvSpPr/>
          <p:nvPr/>
        </p:nvSpPr>
        <p:spPr>
          <a:xfrm>
            <a:off x="914400" y="1066800"/>
            <a:ext cx="3276600" cy="1219200"/>
          </a:xfrm>
          <a:prstGeom prst="rect">
            <a:avLst/>
          </a:prstGeom>
          <a:solidFill>
            <a:srgbClr val="3366FF">
              <a:alpha val="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914400" y="2362200"/>
            <a:ext cx="3276600" cy="1143000"/>
          </a:xfrm>
          <a:prstGeom prst="rect">
            <a:avLst/>
          </a:prstGeom>
          <a:solidFill>
            <a:srgbClr val="3366FF">
              <a:alpha val="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914400" y="4953000"/>
            <a:ext cx="3276600" cy="1219200"/>
          </a:xfrm>
          <a:prstGeom prst="rect">
            <a:avLst/>
          </a:prstGeom>
          <a:solidFill>
            <a:srgbClr val="3366FF">
              <a:alpha val="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914400" y="3581400"/>
            <a:ext cx="3276600" cy="1219200"/>
          </a:xfrm>
          <a:prstGeom prst="rect">
            <a:avLst/>
          </a:prstGeom>
          <a:solidFill>
            <a:srgbClr val="3366FF">
              <a:alpha val="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Slide Number Placeholder 45"/>
          <p:cNvSpPr txBox="1">
            <a:spLocks/>
          </p:cNvSpPr>
          <p:nvPr/>
        </p:nvSpPr>
        <p:spPr>
          <a:xfrm>
            <a:off x="7391400" y="60515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914400"/>
            <a:ext cx="3884924" cy="2605117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5400" y="3505200"/>
            <a:ext cx="3774141" cy="254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12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1"/>
            <a:ext cx="8610600" cy="762000"/>
          </a:xfrm>
        </p:spPr>
        <p:txBody>
          <a:bodyPr/>
          <a:lstStyle/>
          <a:p>
            <a:r>
              <a:rPr lang="en-US" dirty="0" smtClean="0"/>
              <a:t>1D simplified model of ISN </a:t>
            </a:r>
            <a:r>
              <a:rPr lang="en-US" dirty="0" err="1" smtClean="0"/>
              <a:t>Beamline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3505200" y="6458855"/>
            <a:ext cx="2133600" cy="365125"/>
          </a:xfrm>
        </p:spPr>
        <p:txBody>
          <a:bodyPr/>
          <a:lstStyle/>
          <a:p>
            <a:fld id="{8E8EECC0-62E2-794C-BFF4-3606EC20E16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5638800"/>
            <a:ext cx="37257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https://</a:t>
            </a:r>
            <a:r>
              <a:rPr lang="en-US" sz="2400" dirty="0" err="1"/>
              <a:t>tinyurl.com</a:t>
            </a:r>
            <a:r>
              <a:rPr lang="en-US" sz="2400" dirty="0"/>
              <a:t>/r5fq6pe</a:t>
            </a:r>
          </a:p>
          <a:p>
            <a:endParaRPr lang="en-US" sz="2400" dirty="0" smtClean="0">
              <a:solidFill>
                <a:schemeClr val="tx2"/>
              </a:solidFill>
              <a:latin typeface="Calibri"/>
              <a:cs typeface="Calibri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6400"/>
            <a:ext cx="8686800" cy="9367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8" y="2209800"/>
            <a:ext cx="9144000" cy="1016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3581400"/>
            <a:ext cx="8305800" cy="185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857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1"/>
            <a:ext cx="8382000" cy="762000"/>
          </a:xfrm>
        </p:spPr>
        <p:txBody>
          <a:bodyPr/>
          <a:lstStyle/>
          <a:p>
            <a:r>
              <a:rPr lang="en-US" dirty="0" smtClean="0"/>
              <a:t>2D simplified model of ISN </a:t>
            </a:r>
            <a:r>
              <a:rPr lang="en-US" dirty="0" err="1" smtClean="0"/>
              <a:t>Beamline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3505200" y="6458855"/>
            <a:ext cx="2133600" cy="365125"/>
          </a:xfrm>
        </p:spPr>
        <p:txBody>
          <a:bodyPr/>
          <a:lstStyle/>
          <a:p>
            <a:fld id="{8E8EECC0-62E2-794C-BFF4-3606EC20E16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0"/>
            <a:ext cx="9144000" cy="326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428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LS Template">
  <a:themeElements>
    <a:clrScheme name="ALS Theme">
      <a:dk1>
        <a:srgbClr val="00395A"/>
      </a:dk1>
      <a:lt1>
        <a:srgbClr val="FFFFFF"/>
      </a:lt1>
      <a:dk2>
        <a:srgbClr val="006BA6"/>
      </a:dk2>
      <a:lt2>
        <a:srgbClr val="63666A"/>
      </a:lt2>
      <a:accent1>
        <a:srgbClr val="E04E39"/>
      </a:accent1>
      <a:accent2>
        <a:srgbClr val="EAAA00"/>
      </a:accent2>
      <a:accent3>
        <a:srgbClr val="74AA50"/>
      </a:accent3>
      <a:accent4>
        <a:srgbClr val="00B5E2"/>
      </a:accent4>
      <a:accent5>
        <a:srgbClr val="007681"/>
      </a:accent5>
      <a:accent6>
        <a:srgbClr val="5D4777"/>
      </a:accent6>
      <a:hlink>
        <a:srgbClr val="D57800"/>
      </a:hlink>
      <a:folHlink>
        <a:srgbClr val="672E45"/>
      </a:folHlink>
    </a:clrScheme>
    <a:fontScheme name="ALS Fonts">
      <a:majorFont>
        <a:latin typeface="Lato Black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>
          <a:solidFill>
            <a:schemeClr val="tx2"/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>
            <a:solidFill>
              <a:schemeClr val="tx2"/>
            </a:solidFill>
            <a:latin typeface="Calibri"/>
            <a:cs typeface="Calibri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ALS Template Final 2017</Template>
  <TotalTime>1544</TotalTime>
  <Words>194</Words>
  <Application>Microsoft Macintosh PowerPoint</Application>
  <PresentationFormat>On-screen Show (4:3)</PresentationFormat>
  <Paragraphs>44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ALS Template</vt:lpstr>
      <vt:lpstr>Custom Design</vt:lpstr>
      <vt:lpstr>Introduction to WOFRY   </vt:lpstr>
      <vt:lpstr>WOFRY</vt:lpstr>
      <vt:lpstr>WOFRY Sources                     Optical elements        Tools</vt:lpstr>
      <vt:lpstr>Propagators</vt:lpstr>
      <vt:lpstr>Zoom Propagator</vt:lpstr>
      <vt:lpstr>PowerPoint Presentation</vt:lpstr>
      <vt:lpstr>1D simplified model of ISN Beamline</vt:lpstr>
      <vt:lpstr>2D simplified model of ISN Beamline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style 1 Presentation title</dc:title>
  <dc:creator>Manuel</dc:creator>
  <cp:lastModifiedBy>Manuel Sanchez del Rio</cp:lastModifiedBy>
  <cp:revision>132</cp:revision>
  <dcterms:created xsi:type="dcterms:W3CDTF">2019-09-04T16:47:44Z</dcterms:created>
  <dcterms:modified xsi:type="dcterms:W3CDTF">2019-12-08T20:23:27Z</dcterms:modified>
</cp:coreProperties>
</file>