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3" r:id="rId1"/>
  </p:sldMasterIdLst>
  <p:notesMasterIdLst>
    <p:notesMasterId r:id="rId13"/>
  </p:notesMasterIdLst>
  <p:sldIdLst>
    <p:sldId id="258" r:id="rId2"/>
    <p:sldId id="257" r:id="rId3"/>
    <p:sldId id="269" r:id="rId4"/>
    <p:sldId id="268" r:id="rId5"/>
    <p:sldId id="270" r:id="rId6"/>
    <p:sldId id="262" r:id="rId7"/>
    <p:sldId id="267" r:id="rId8"/>
    <p:sldId id="261" r:id="rId9"/>
    <p:sldId id="264" r:id="rId10"/>
    <p:sldId id="260" r:id="rId11"/>
    <p:sldId id="259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71">
          <p15:clr>
            <a:srgbClr val="A4A3A4"/>
          </p15:clr>
        </p15:guide>
        <p15:guide id="2" orient="horz" pos="3092">
          <p15:clr>
            <a:srgbClr val="A4A3A4"/>
          </p15:clr>
        </p15:guide>
        <p15:guide id="3" orient="horz" pos="517">
          <p15:clr>
            <a:srgbClr val="A4A3A4"/>
          </p15:clr>
        </p15:guide>
        <p15:guide id="4" orient="horz" pos="895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pos="5565">
          <p15:clr>
            <a:srgbClr val="A4A3A4"/>
          </p15:clr>
        </p15:guide>
        <p15:guide id="7" pos="317">
          <p15:clr>
            <a:srgbClr val="A4A3A4"/>
          </p15:clr>
        </p15:guide>
        <p15:guide id="8" pos="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J" initials="M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1F8F"/>
    <a:srgbClr val="A12B2F"/>
    <a:srgbClr val="007836"/>
    <a:srgbClr val="ECAA00"/>
    <a:srgbClr val="76777B"/>
    <a:srgbClr val="00609C"/>
    <a:srgbClr val="ECAC00"/>
    <a:srgbClr val="00A19C"/>
    <a:srgbClr val="0082CA"/>
    <a:srgbClr val="4D0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7" autoAdjust="0"/>
    <p:restoredTop sz="96283" autoAdjust="0"/>
  </p:normalViewPr>
  <p:slideViewPr>
    <p:cSldViewPr snapToGrid="0" showGuides="1">
      <p:cViewPr varScale="1">
        <p:scale>
          <a:sx n="124" d="100"/>
          <a:sy n="124" d="100"/>
        </p:scale>
        <p:origin x="-120" y="-464"/>
      </p:cViewPr>
      <p:guideLst>
        <p:guide orient="horz" pos="271"/>
        <p:guide orient="horz" pos="3092"/>
        <p:guide orient="horz" pos="517"/>
        <p:guide orient="horz" pos="895"/>
        <p:guide orient="horz" pos="2387"/>
        <p:guide pos="5565"/>
        <p:guide pos="317"/>
        <p:guide pos="15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1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0A489-9093-C54A-B1C3-374F661A0010}" type="datetimeFigureOut">
              <a:rPr lang="en-US" smtClean="0"/>
              <a:t>Dec/11/19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A7A1A-8011-3A42-91B8-EE1BD44E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9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SECTION BREAK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LRG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4106864"/>
            <a:ext cx="4114800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4106864"/>
            <a:ext cx="4097585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Large IMAGES w/bullets 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76630" y="1417046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76630" y="4256434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4765130" y="1416462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65130" y="4255850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64070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5879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381086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03079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88286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261696" y="2856834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268896" y="1417569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THREE IMAGES –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8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s/bullets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672521"/>
            <a:ext cx="8434552" cy="1086330"/>
          </a:xfrm>
          <a:noFill/>
        </p:spPr>
        <p:txBody>
          <a:bodyPr lIns="0" tIns="91440"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800" b="1" i="0" kern="1200" cap="all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four images, captions and bullets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ln>
            <a:noFill/>
          </a:ln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1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four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207749"/>
          </a:xfrm>
          <a:ln>
            <a:noFill/>
          </a:ln>
        </p:spPr>
        <p:txBody>
          <a:bodyPr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7437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7437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4912432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912432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20" name="Picture Placeholder 4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87437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87437" y="4502674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</p:txBody>
      </p:sp>
      <p:sp>
        <p:nvSpPr>
          <p:cNvPr id="24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912432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912432" y="4505517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2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harts, Graphs,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graph, chart or table slide. </a:t>
            </a:r>
            <a:br>
              <a:rPr lang="en-US" dirty="0" smtClean="0"/>
            </a:br>
            <a:r>
              <a:rPr lang="en-US" dirty="0" smtClean="0"/>
              <a:t>Headline in all caps, Arial Font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17579"/>
            <a:ext cx="8372901" cy="302239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an icon below to add a chart, graph, or table.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43573" y="4457863"/>
            <a:ext cx="3711039" cy="240746"/>
          </a:xfrm>
        </p:spPr>
        <p:txBody>
          <a:bodyPr bIns="0" anchor="t" anchorCtr="0"/>
          <a:lstStyle>
            <a:lvl1pPr marL="0" indent="0">
              <a:buNone/>
              <a:defRPr sz="1050" baseline="0"/>
            </a:lvl1pPr>
          </a:lstStyle>
          <a:p>
            <a:pPr lvl="0"/>
            <a:r>
              <a:rPr lang="en-US" dirty="0" smtClean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50041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closing statement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991004" y="-1815882"/>
            <a:ext cx="3782000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Suggested</a:t>
            </a:r>
            <a:r>
              <a:rPr lang="en-US" sz="1400" b="1" baseline="0" dirty="0" smtClean="0">
                <a:solidFill>
                  <a:schemeClr val="bg1"/>
                </a:solidFill>
              </a:rPr>
              <a:t> closing statement (optional): </a:t>
            </a:r>
          </a:p>
          <a:p>
            <a:endParaRPr lang="en-US" sz="1400" b="1" baseline="0" dirty="0" smtClean="0">
              <a:solidFill>
                <a:schemeClr val="bg1"/>
              </a:solidFill>
            </a:endParaRPr>
          </a:p>
          <a:p>
            <a:pPr lvl="0"/>
            <a:r>
              <a:rPr lang="en-US" sz="1400" b="1" dirty="0" smtClean="0">
                <a:solidFill>
                  <a:schemeClr val="bg1"/>
                </a:solidFill>
              </a:rPr>
              <a:t>WE START WITH YES.</a:t>
            </a:r>
          </a:p>
          <a:p>
            <a:pPr lvl="0">
              <a:spcAft>
                <a:spcPts val="1200"/>
              </a:spcAft>
            </a:pPr>
            <a:r>
              <a:rPr lang="en-US" sz="1400" b="1" dirty="0" smtClean="0">
                <a:solidFill>
                  <a:schemeClr val="bg1"/>
                </a:solidFill>
              </a:rPr>
              <a:t>AND END WITH THANK YOU.</a:t>
            </a:r>
          </a:p>
          <a:p>
            <a:pPr lvl="0"/>
            <a:r>
              <a:rPr lang="en-US" sz="1400" b="1" dirty="0" smtClean="0">
                <a:solidFill>
                  <a:schemeClr val="bg1"/>
                </a:solidFill>
              </a:rPr>
              <a:t>DO YOU HAVE ANY BIG QUESTIONS?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5043"/>
            <a:ext cx="9144000" cy="514854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86954"/>
            <a:ext cx="8372901" cy="60451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AND CONTENT SLIDE. </a:t>
            </a:r>
            <a:br>
              <a:rPr lang="en-US" dirty="0" smtClean="0"/>
            </a:br>
            <a:r>
              <a:rPr lang="en-US" dirty="0" smtClean="0"/>
              <a:t>Headline in all caps, Arial Font.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8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68796" y="574696"/>
            <a:ext cx="5685350" cy="304654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Optional one line subhead, </a:t>
            </a:r>
            <a:r>
              <a:rPr lang="en-US" dirty="0" err="1" smtClean="0"/>
              <a:t>url</a:t>
            </a:r>
            <a:r>
              <a:rPr lang="en-US" dirty="0" smtClean="0"/>
              <a:t> or date</a:t>
            </a:r>
          </a:p>
        </p:txBody>
      </p:sp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314" y="408441"/>
            <a:ext cx="1786846" cy="64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A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360197" y="4570711"/>
            <a:ext cx="269287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018914" y="-1479541"/>
            <a:ext cx="3502900" cy="10156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Suggested</a:t>
            </a:r>
            <a:r>
              <a:rPr lang="en-US" sz="1400" b="1" baseline="0" dirty="0" smtClean="0">
                <a:solidFill>
                  <a:schemeClr val="bg1"/>
                </a:solidFill>
              </a:rPr>
              <a:t> line of text (optional): </a:t>
            </a:r>
          </a:p>
          <a:p>
            <a:endParaRPr lang="en-US" sz="1400" b="1" baseline="0" dirty="0" smtClean="0">
              <a:solidFill>
                <a:schemeClr val="bg1"/>
              </a:solidFill>
            </a:endParaRPr>
          </a:p>
          <a:p>
            <a:r>
              <a:rPr lang="en-US" sz="1400" b="1" baseline="0" dirty="0" smtClean="0">
                <a:solidFill>
                  <a:schemeClr val="bg1"/>
                </a:solidFill>
              </a:rPr>
              <a:t>WE START WITH YES.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 b="1" cap="none" baseline="0"/>
            </a:lvl1pPr>
          </a:lstStyle>
          <a:p>
            <a:r>
              <a:rPr lang="en-US" dirty="0" smtClean="0"/>
              <a:t>BASIC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08346"/>
            <a:ext cx="8372901" cy="331708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1st-level bullet. Click an icon below to add table, graph or other imagery.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4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4545002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-20265"/>
            <a:ext cx="9144000" cy="4508954"/>
          </a:xfrm>
          <a:prstGeom prst="rect">
            <a:avLst/>
          </a:prstGeom>
        </p:spPr>
      </p:pic>
      <p:sp>
        <p:nvSpPr>
          <p:cNvPr id="8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20265"/>
            <a:ext cx="9144000" cy="4508954"/>
          </a:xfrm>
          <a:solidFill>
            <a:schemeClr val="accent2">
              <a:alpha val="8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B 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" y="153714"/>
            <a:ext cx="5851526" cy="969169"/>
          </a:xfrm>
        </p:spPr>
        <p:txBody>
          <a:bodyPr lIns="457200" rIns="274320" anchor="ctr"/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presentation date</a:t>
            </a:r>
          </a:p>
        </p:txBody>
      </p:sp>
      <p:sp>
        <p:nvSpPr>
          <p:cNvPr id="85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6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8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90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5" name="TextBox 154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82331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674681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794775"/>
            <a:ext cx="8452904" cy="647160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 cover option c 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344193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674680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86" name="TextBox 18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03238" y="300961"/>
            <a:ext cx="5984648" cy="331077"/>
          </a:xfrm>
        </p:spPr>
        <p:txBody>
          <a:bodyPr/>
          <a:lstStyle>
            <a:lvl1pPr marL="0" indent="0">
              <a:buNone/>
              <a:defRPr sz="1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z="1000" b="0" cap="all" dirty="0" smtClean="0">
                <a:solidFill>
                  <a:srgbClr val="000000"/>
                </a:solidFill>
              </a:rPr>
              <a:t>Type in Name of </a:t>
            </a:r>
            <a:r>
              <a:rPr lang="en-US" sz="1000" b="0" cap="all" dirty="0" err="1" smtClean="0">
                <a:solidFill>
                  <a:srgbClr val="000000"/>
                </a:solidFill>
              </a:rPr>
              <a:t>fACILITY</a:t>
            </a:r>
            <a:r>
              <a:rPr lang="en-US" sz="1000" b="0" cap="all" dirty="0" smtClean="0">
                <a:solidFill>
                  <a:srgbClr val="000000"/>
                </a:solidFill>
              </a:rPr>
              <a:t>, division, group, program or </a:t>
            </a:r>
            <a:r>
              <a:rPr lang="en-US" sz="1000" dirty="0" smtClean="0">
                <a:solidFill>
                  <a:srgbClr val="000000"/>
                </a:solidFill>
              </a:rPr>
              <a:t>www.anl.gov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7" name="Text Placeholder 45"/>
          <p:cNvSpPr>
            <a:spLocks noGrp="1"/>
          </p:cNvSpPr>
          <p:nvPr>
            <p:ph type="body" sz="quarter" idx="27" hasCustomPrompt="1"/>
          </p:nvPr>
        </p:nvSpPr>
        <p:spPr>
          <a:xfrm>
            <a:off x="6360197" y="4570711"/>
            <a:ext cx="269287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170633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19301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261205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82770"/>
            <a:ext cx="6776128" cy="839426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</a:t>
            </a:r>
            <a:br>
              <a:rPr lang="en-US" dirty="0" smtClean="0"/>
            </a:br>
            <a:r>
              <a:rPr lang="en-US" dirty="0" smtClean="0"/>
              <a:t>Cover option D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92219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1261204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3" name="TextBox 15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360197" y="4570711"/>
            <a:ext cx="269287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ull 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6978"/>
            <a:ext cx="8925873" cy="5143500"/>
          </a:xfrm>
          <a:solidFill>
            <a:schemeClr val="bg1"/>
          </a:solidFill>
        </p:spPr>
        <p:txBody>
          <a:bodyPr lIns="0" tIns="16459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 then right click image and “SEND IMAGE TO BACK”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581400"/>
            <a:ext cx="9144000" cy="1562100"/>
          </a:xfrm>
          <a:solidFill>
            <a:schemeClr val="tx2">
              <a:alpha val="91000"/>
            </a:schemeClr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3782231"/>
            <a:ext cx="8321040" cy="1030194"/>
          </a:xfrm>
        </p:spPr>
        <p:txBody>
          <a:bodyPr lIns="0" anchor="t"/>
          <a:lstStyle>
            <a:lvl1pPr>
              <a:defRPr sz="2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Full-frame image layout  –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8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ON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-1"/>
            <a:ext cx="8925873" cy="2742010"/>
          </a:xfrm>
          <a:solidFill>
            <a:schemeClr val="bg1"/>
          </a:solidFill>
        </p:spPr>
        <p:txBody>
          <a:bodyPr lIns="0"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one image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0473" y="-1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W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0"/>
            <a:ext cx="4480560" cy="2747963"/>
          </a:xfrm>
          <a:solidFill>
            <a:schemeClr val="bg1">
              <a:lumMod val="7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682525" y="0"/>
            <a:ext cx="4480560" cy="2747963"/>
          </a:xfrm>
          <a:solidFill>
            <a:schemeClr val="bg1">
              <a:lumMod val="8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55513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TWO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8411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3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0"/>
            <a:ext cx="29900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194237" y="0"/>
            <a:ext cx="2990088" cy="275523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186112" y="0"/>
            <a:ext cx="29578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Three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9144000" cy="5143500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four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3"/>
          </p:nvPr>
        </p:nvSpPr>
        <p:spPr>
          <a:xfrm>
            <a:off x="0" y="-1"/>
            <a:ext cx="228600" cy="51435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test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5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67903"/>
            <a:ext cx="8372901" cy="62171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TITLE AND CONTENT 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148350" y="1084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30288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28723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00588" y="1418007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7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 w/boxed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089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71487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noFill/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089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with box treatment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0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03575" y="1417872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80" y="1417871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95680" y="3203316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503575" y="3193094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5309" y="1451045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89394" y="1442711"/>
            <a:ext cx="2023746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87015" y="262020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THREE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289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045309" y="2630976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7014" y="380713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045309" y="3794491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3141637"/>
            <a:ext cx="4114800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3141637"/>
            <a:ext cx="4097585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top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Botto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6890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4146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30864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bottom HORIZONTAL</a:t>
            </a:r>
            <a:br>
              <a:rPr lang="en-US" dirty="0" smtClean="0"/>
            </a:br>
            <a:r>
              <a:rPr lang="en-US" dirty="0" smtClean="0"/>
              <a:t>WITH CAPTIONS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76266" y="4434669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750290" y="4444194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457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29" Type="http://schemas.openxmlformats.org/officeDocument/2006/relationships/image" Target="../media/image1.png"/><Relationship Id="rId30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miesen\Desktop\anlrgbpptlogo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490" y="4799992"/>
            <a:ext cx="775768" cy="27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Headline in all caps </a:t>
            </a:r>
            <a:r>
              <a:rPr lang="en-US" dirty="0" err="1" smtClean="0"/>
              <a:t>28pt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preferred as one or two 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93826"/>
            <a:ext cx="8372901" cy="3317081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 smtClean="0"/>
              <a:t>Click to add 1st-level bullet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0" y="-2"/>
            <a:ext cx="228600" cy="5143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sz="100">
              <a:solidFill>
                <a:schemeClr val="accent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4827084"/>
            <a:ext cx="1418753" cy="1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686" r:id="rId2"/>
    <p:sldLayoutId id="2147483687" r:id="rId3"/>
    <p:sldLayoutId id="2147483688" r:id="rId4"/>
    <p:sldLayoutId id="2147483690" r:id="rId5"/>
    <p:sldLayoutId id="2147483774" r:id="rId6"/>
    <p:sldLayoutId id="2147483711" r:id="rId7"/>
    <p:sldLayoutId id="2147483692" r:id="rId8"/>
    <p:sldLayoutId id="2147483693" r:id="rId9"/>
    <p:sldLayoutId id="2147483776" r:id="rId10"/>
    <p:sldLayoutId id="2147483709" r:id="rId11"/>
    <p:sldLayoutId id="2147483695" r:id="rId12"/>
    <p:sldLayoutId id="2147483739" r:id="rId13"/>
    <p:sldLayoutId id="2147483696" r:id="rId14"/>
    <p:sldLayoutId id="2147483689" r:id="rId15"/>
    <p:sldLayoutId id="2147483710" r:id="rId16"/>
    <p:sldLayoutId id="2147483706" r:id="rId17"/>
    <p:sldLayoutId id="2147483704" r:id="rId18"/>
    <p:sldLayoutId id="2147483769" r:id="rId19"/>
    <p:sldLayoutId id="2147483770" r:id="rId20"/>
    <p:sldLayoutId id="2147483771" r:id="rId21"/>
    <p:sldLayoutId id="2147483772" r:id="rId22"/>
    <p:sldLayoutId id="2147483761" r:id="rId23"/>
    <p:sldLayoutId id="2147483762" r:id="rId24"/>
    <p:sldLayoutId id="2147483763" r:id="rId25"/>
    <p:sldLayoutId id="2147483765" r:id="rId26"/>
    <p:sldLayoutId id="2147483766" r:id="rId2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800" b="1" i="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ts val="600"/>
        </a:spcBef>
        <a:spcAft>
          <a:spcPts val="0"/>
        </a:spcAft>
        <a:buFont typeface="Wingdings" pitchFamily="2" charset="2"/>
        <a:buChar char="§"/>
        <a:defRPr sz="180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20700" indent="-236538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803275" indent="-187325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087438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hyperlink" Target="https://beam.aps.anl.gov/apps/xop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iedigitallibrary.org/profile/notfound?author=Roger_Dejus" TargetMode="External"/><Relationship Id="rId4" Type="http://schemas.openxmlformats.org/officeDocument/2006/relationships/hyperlink" Target="https://doi.org/10.1117/12.893911" TargetMode="External"/><Relationship Id="rId5" Type="http://schemas.openxmlformats.org/officeDocument/2006/relationships/hyperlink" Target="https://www.aps.anl.gov/Science/Scientific-Software" TargetMode="External"/><Relationship Id="rId6" Type="http://schemas.openxmlformats.org/officeDocument/2006/relationships/hyperlink" Target="https://beam.aps.anl.gov/apps/xop/" TargetMode="External"/><Relationship Id="rId7" Type="http://schemas.openxmlformats.org/officeDocument/2006/relationships/hyperlink" Target="mailto:srio@esrf.fr" TargetMode="External"/><Relationship Id="rId8" Type="http://schemas.openxmlformats.org/officeDocument/2006/relationships/hyperlink" Target="mailto:srio@lbl.gov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piedigitallibrary.org/profile/Manuel.Sanchez-del-Rio-1680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66825"/>
            <a:ext cx="5976729" cy="2029968"/>
          </a:xfrm>
        </p:spPr>
        <p:txBody>
          <a:bodyPr/>
          <a:lstStyle/>
          <a:p>
            <a:pPr algn="ctr"/>
            <a:r>
              <a:rPr lang="en-US" dirty="0" smtClean="0"/>
              <a:t>XOP – STATUS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erhtjhtyhy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Roger Dejus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69901" y="3720288"/>
            <a:ext cx="2816638" cy="685800"/>
          </a:xfrm>
        </p:spPr>
        <p:txBody>
          <a:bodyPr/>
          <a:lstStyle/>
          <a:p>
            <a:r>
              <a:rPr lang="en-US" dirty="0" smtClean="0"/>
              <a:t>Control Account Manager for Insertion Devices for APS Upgrade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December 11, 2019</a:t>
            </a:r>
          </a:p>
          <a:p>
            <a:r>
              <a:rPr lang="en-US" dirty="0" smtClean="0"/>
              <a:t>Argonne, IL</a:t>
            </a:r>
            <a:endParaRPr lang="en-US" dirty="0"/>
          </a:p>
        </p:txBody>
      </p:sp>
      <p:pic>
        <p:nvPicPr>
          <p:cNvPr id="18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929" y="1254842"/>
            <a:ext cx="2173002" cy="205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XOP Successful</a:t>
            </a:r>
            <a:r>
              <a:rPr lang="en-US" dirty="0"/>
              <a:t> </a:t>
            </a:r>
            <a:r>
              <a:rPr lang="en-US" dirty="0" smtClean="0"/>
              <a:t>and appreciated 25 years</a:t>
            </a:r>
          </a:p>
          <a:p>
            <a:r>
              <a:rPr lang="en-US" dirty="0" smtClean="0"/>
              <a:t>Download requests continues</a:t>
            </a:r>
          </a:p>
          <a:p>
            <a:r>
              <a:rPr lang="en-US" dirty="0" smtClean="0"/>
              <a:t>Replaced by the new </a:t>
            </a:r>
            <a:r>
              <a:rPr lang="en-US" dirty="0" err="1" smtClean="0"/>
              <a:t>oasys</a:t>
            </a:r>
            <a:r>
              <a:rPr lang="en-US" dirty="0" smtClean="0"/>
              <a:t> software</a:t>
            </a:r>
          </a:p>
        </p:txBody>
      </p:sp>
    </p:spTree>
    <p:extLst>
      <p:ext uri="{BB962C8B-B14F-4D97-AF65-F5344CB8AC3E}">
        <p14:creationId xmlns:p14="http://schemas.microsoft.com/office/powerpoint/2010/main" val="48436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4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22"/>
            <a:ext cx="8372901" cy="394921"/>
          </a:xfrm>
        </p:spPr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49" y="730653"/>
            <a:ext cx="6586751" cy="3317082"/>
          </a:xfrm>
        </p:spPr>
        <p:txBody>
          <a:bodyPr/>
          <a:lstStyle/>
          <a:p>
            <a:r>
              <a:rPr lang="en-US" dirty="0" smtClean="0"/>
              <a:t>History and Scope</a:t>
            </a:r>
          </a:p>
          <a:p>
            <a:r>
              <a:rPr lang="en-US" dirty="0" smtClean="0"/>
              <a:t>Current distribution (v2.4)</a:t>
            </a:r>
          </a:p>
          <a:p>
            <a:r>
              <a:rPr lang="en-US" dirty="0" smtClean="0"/>
              <a:t>Overview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References</a:t>
            </a:r>
          </a:p>
          <a:p>
            <a:r>
              <a:rPr lang="en-US" dirty="0" smtClean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0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22"/>
            <a:ext cx="8372901" cy="394921"/>
          </a:xfrm>
        </p:spPr>
        <p:txBody>
          <a:bodyPr/>
          <a:lstStyle/>
          <a:p>
            <a:pPr algn="ctr"/>
            <a:r>
              <a:rPr lang="en-US" dirty="0" smtClean="0"/>
              <a:t>History and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9884"/>
            <a:ext cx="8107083" cy="3595415"/>
          </a:xfrm>
        </p:spPr>
        <p:txBody>
          <a:bodyPr/>
          <a:lstStyle/>
          <a:p>
            <a:pPr eaLnBrk="0" hangingPunct="0"/>
            <a:r>
              <a:rPr lang="en-US" altLang="en-US" dirty="0" smtClean="0"/>
              <a:t>Developed </a:t>
            </a:r>
            <a:r>
              <a:rPr lang="en-US" altLang="en-US" dirty="0"/>
              <a:t>during the early 1990s to suit local needs at the ESRF and the APS </a:t>
            </a:r>
            <a:r>
              <a:rPr lang="en-US" altLang="en-US" dirty="0" smtClean="0"/>
              <a:t>(efforts officially merged 1995; now 25 years in the making … end of life)</a:t>
            </a:r>
          </a:p>
          <a:p>
            <a:r>
              <a:rPr lang="en-US" altLang="en-US" dirty="0"/>
              <a:t>XOP </a:t>
            </a:r>
            <a:r>
              <a:rPr lang="en-US" altLang="en-US" dirty="0" smtClean="0"/>
              <a:t>v2.0</a:t>
            </a:r>
            <a:r>
              <a:rPr lang="en-US" altLang="en-US" dirty="0"/>
              <a:t>: 1,000 CD-ROMs </a:t>
            </a:r>
            <a:r>
              <a:rPr lang="en-US" altLang="en-US" dirty="0" smtClean="0"/>
              <a:t>distributed (400 registered users)</a:t>
            </a:r>
          </a:p>
          <a:p>
            <a:r>
              <a:rPr lang="en-US" altLang="en-US" dirty="0"/>
              <a:t>F</a:t>
            </a:r>
            <a:r>
              <a:rPr lang="en-GB" altLang="en-US" dirty="0" err="1"/>
              <a:t>ront</a:t>
            </a:r>
            <a:r>
              <a:rPr lang="en-GB" altLang="en-US" dirty="0"/>
              <a:t>-end graphical user interface </a:t>
            </a:r>
            <a:r>
              <a:rPr lang="en-GB" altLang="en-US" dirty="0" smtClean="0"/>
              <a:t>for computer </a:t>
            </a:r>
            <a:r>
              <a:rPr lang="en-GB" altLang="en-US" dirty="0"/>
              <a:t>codes </a:t>
            </a:r>
            <a:r>
              <a:rPr lang="en-GB" altLang="en-US" dirty="0" smtClean="0"/>
              <a:t>of different origins and different languages for </a:t>
            </a:r>
            <a:r>
              <a:rPr lang="en-GB" altLang="en-US" dirty="0"/>
              <a:t>the synchrotron radiation community (written in the licensed </a:t>
            </a:r>
            <a:r>
              <a:rPr lang="en-US" dirty="0"/>
              <a:t>Interactive Data Language</a:t>
            </a:r>
            <a:r>
              <a:rPr lang="en-GB" altLang="en-US" dirty="0"/>
              <a:t> IDL</a:t>
            </a:r>
            <a:r>
              <a:rPr lang="en-GB" altLang="en-US" dirty="0" smtClean="0"/>
              <a:t>)</a:t>
            </a:r>
            <a:endParaRPr lang="en-US" altLang="en-US" dirty="0" smtClean="0"/>
          </a:p>
          <a:p>
            <a:pPr lvl="1"/>
            <a:r>
              <a:rPr lang="en-GB" altLang="en-US" dirty="0" smtClean="0"/>
              <a:t>Modelling </a:t>
            </a:r>
            <a:r>
              <a:rPr lang="en-GB" altLang="en-US" dirty="0"/>
              <a:t>of x-ray </a:t>
            </a:r>
            <a:r>
              <a:rPr lang="en-GB" altLang="en-US" dirty="0" smtClean="0"/>
              <a:t>sources</a:t>
            </a:r>
          </a:p>
          <a:p>
            <a:pPr lvl="1"/>
            <a:r>
              <a:rPr lang="en-GB" altLang="en-US" dirty="0" smtClean="0"/>
              <a:t>Characterization </a:t>
            </a:r>
            <a:r>
              <a:rPr lang="en-GB" altLang="en-US" dirty="0"/>
              <a:t>of optical </a:t>
            </a:r>
            <a:r>
              <a:rPr lang="en-GB" altLang="en-US" dirty="0" smtClean="0"/>
              <a:t>elements </a:t>
            </a:r>
            <a:r>
              <a:rPr lang="en-GB" altLang="en-US" dirty="0"/>
              <a:t>(mirrors, filters, crystals, multilayers, etc</a:t>
            </a:r>
            <a:r>
              <a:rPr lang="en-GB" altLang="en-US" dirty="0" smtClean="0"/>
              <a:t>.) and their effect on sources (“pipes” via files)</a:t>
            </a:r>
          </a:p>
          <a:p>
            <a:pPr lvl="1"/>
            <a:r>
              <a:rPr lang="en-GB" altLang="en-US" dirty="0"/>
              <a:t>Multipurpose visualizations and data </a:t>
            </a:r>
            <a:r>
              <a:rPr lang="en-GB" altLang="en-US" dirty="0" smtClean="0"/>
              <a:t>analyses</a:t>
            </a:r>
          </a:p>
          <a:p>
            <a:pPr lvl="1"/>
            <a:r>
              <a:rPr lang="en-GB" altLang="en-US" dirty="0"/>
              <a:t>Optional plug-in of external software packages “extensions” </a:t>
            </a:r>
            <a:r>
              <a:rPr lang="en-GB" altLang="en-US" dirty="0" smtClean="0"/>
              <a:t>expands </a:t>
            </a:r>
            <a:r>
              <a:rPr lang="en-GB" altLang="en-US" dirty="0"/>
              <a:t>the functionality of XOP</a:t>
            </a:r>
            <a:endParaRPr lang="en-US" altLang="en-US" dirty="0"/>
          </a:p>
          <a:p>
            <a:pPr lvl="1"/>
            <a:endParaRPr lang="en-GB" altLang="en-US" sz="16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1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549" y="70299"/>
            <a:ext cx="8372901" cy="424631"/>
          </a:xfrm>
        </p:spPr>
        <p:txBody>
          <a:bodyPr/>
          <a:lstStyle/>
          <a:p>
            <a:pPr algn="ctr"/>
            <a:r>
              <a:rPr lang="en-US" dirty="0" smtClean="0"/>
              <a:t>Current XOP Distribution v2.4 (2015)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36813" y="632090"/>
            <a:ext cx="8613671" cy="4223192"/>
          </a:xfrm>
        </p:spPr>
        <p:txBody>
          <a:bodyPr/>
          <a:lstStyle/>
          <a:p>
            <a:pPr fontAlgn="t"/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worldwide by </a:t>
            </a:r>
            <a:r>
              <a:rPr lang="en-US" dirty="0" smtClean="0"/>
              <a:t>synchrotron </a:t>
            </a:r>
            <a:r>
              <a:rPr lang="en-US" dirty="0"/>
              <a:t>radiation </a:t>
            </a:r>
            <a:r>
              <a:rPr lang="en-US" dirty="0" smtClean="0"/>
              <a:t>facilities (and many others) and </a:t>
            </a:r>
            <a:r>
              <a:rPr lang="en-US" dirty="0"/>
              <a:t>has been crucial for beamline designers and users for </a:t>
            </a:r>
            <a:r>
              <a:rPr lang="en-US" dirty="0" smtClean="0"/>
              <a:t>over a decade. </a:t>
            </a:r>
            <a:r>
              <a:rPr lang="en-US" dirty="0"/>
              <a:t>The current </a:t>
            </a:r>
            <a:r>
              <a:rPr lang="en-US" dirty="0" smtClean="0"/>
              <a:t>version runs </a:t>
            </a:r>
            <a:r>
              <a:rPr lang="en-US" dirty="0"/>
              <a:t>on Unix, Linux, Mac OS X, and </a:t>
            </a:r>
            <a:r>
              <a:rPr lang="en-US" dirty="0" smtClean="0"/>
              <a:t>Windows.</a:t>
            </a:r>
          </a:p>
          <a:p>
            <a:pPr fontAlgn="t"/>
            <a:r>
              <a:rPr lang="en-US" dirty="0" smtClean="0"/>
              <a:t>The </a:t>
            </a:r>
            <a:r>
              <a:rPr lang="en-US" dirty="0"/>
              <a:t>graphical user interface and many modules of the code are written </a:t>
            </a:r>
            <a:r>
              <a:rPr lang="en-US" dirty="0" smtClean="0"/>
              <a:t>in IDL, </a:t>
            </a:r>
            <a:r>
              <a:rPr lang="en-US" dirty="0"/>
              <a:t>which is subject to U.S. Export Control and is categorized under Export Control Classification Number (ECCN) </a:t>
            </a:r>
            <a:r>
              <a:rPr lang="en-US" dirty="0" smtClean="0"/>
              <a:t>5D002 (as of IDL v8.0). </a:t>
            </a:r>
            <a:r>
              <a:rPr lang="en-US" dirty="0"/>
              <a:t>As such, it can only be distributed to users who have completed and submitted an application that is approved by the Argonne’s Export Control </a:t>
            </a:r>
            <a:r>
              <a:rPr lang="en-US" dirty="0" smtClean="0"/>
              <a:t>process.</a:t>
            </a:r>
          </a:p>
          <a:p>
            <a:pPr fontAlgn="t"/>
            <a:r>
              <a:rPr lang="en-US" dirty="0" smtClean="0"/>
              <a:t>Licensed since April 2015 with 2,029 application requests to date (10% denied)</a:t>
            </a:r>
          </a:p>
          <a:p>
            <a:pPr fontAlgn="t"/>
            <a:r>
              <a:rPr lang="en-US" dirty="0" smtClean="0"/>
              <a:t>Licensed with IDL v8.3 embedded and good thru September 20, 2021 (no additional IDL embedding requests planned)</a:t>
            </a:r>
          </a:p>
          <a:p>
            <a:pPr fontAlgn="t"/>
            <a:r>
              <a:rPr lang="en-US" dirty="0" smtClean="0"/>
              <a:t>Replaced by the </a:t>
            </a:r>
            <a:r>
              <a:rPr lang="en-US" dirty="0" smtClean="0">
                <a:solidFill>
                  <a:srgbClr val="FF0000"/>
                </a:solidFill>
              </a:rPr>
              <a:t>OASYS</a:t>
            </a:r>
            <a:r>
              <a:rPr lang="en-US" dirty="0" smtClean="0"/>
              <a:t> software, which contains similar functionalities (codes) but also with enhancements and new codes for different applications</a:t>
            </a:r>
          </a:p>
          <a:p>
            <a:pPr fontAlgn="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6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38100"/>
            <a:ext cx="8372901" cy="424631"/>
          </a:xfrm>
        </p:spPr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67" y="1019748"/>
            <a:ext cx="2058854" cy="11573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5958" y="540932"/>
            <a:ext cx="1736373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X-Ray Sources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68356" y="575706"/>
            <a:ext cx="2840457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X-Ray Optics and Photon -Atom Interactions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59" y="2263888"/>
            <a:ext cx="2156673" cy="243299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208238" y="1304926"/>
            <a:ext cx="2556454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General Purpose Tools and Documentation</a:t>
            </a:r>
            <a:endParaRPr lang="en-US" dirty="0"/>
          </a:p>
        </p:txBody>
      </p:sp>
      <p:pic>
        <p:nvPicPr>
          <p:cNvPr id="14" name="Picture 152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238" y="2069375"/>
            <a:ext cx="2141348" cy="214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514218" y="315220"/>
            <a:ext cx="1860446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XOP Extensions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85230" y="767441"/>
            <a:ext cx="2712351" cy="3024051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173038" indent="-173038" algn="l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80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0700" indent="-236538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3275" indent="-187325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7438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SHADOWVUI</a:t>
            </a:r>
          </a:p>
          <a:p>
            <a:pPr lvl="1"/>
            <a:r>
              <a:rPr lang="en-US" dirty="0" smtClean="0"/>
              <a:t>Interface to the SHADOW ray-tracing code (</a:t>
            </a:r>
            <a:r>
              <a:rPr lang="en-US" dirty="0" err="1" smtClean="0"/>
              <a:t>Cerrina</a:t>
            </a:r>
            <a:r>
              <a:rPr lang="en-US" dirty="0" smtClean="0"/>
              <a:t> et al.)</a:t>
            </a:r>
          </a:p>
          <a:p>
            <a:r>
              <a:rPr lang="en-US" dirty="0" smtClean="0"/>
              <a:t>IMD</a:t>
            </a:r>
          </a:p>
          <a:p>
            <a:pPr lvl="1"/>
            <a:r>
              <a:rPr lang="en-US" dirty="0" smtClean="0"/>
              <a:t>Multilayer software (</a:t>
            </a:r>
            <a:r>
              <a:rPr lang="en-US" dirty="0" err="1" smtClean="0"/>
              <a:t>Windt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TOPO</a:t>
            </a:r>
          </a:p>
          <a:p>
            <a:pPr lvl="1"/>
            <a:r>
              <a:rPr lang="en-US" dirty="0" smtClean="0"/>
              <a:t>Surface topography (</a:t>
            </a:r>
            <a:r>
              <a:rPr lang="en-US" dirty="0" err="1" smtClean="0"/>
              <a:t>Windt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80651" y="4327553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XPLOT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662" y="1749394"/>
            <a:ext cx="2453640" cy="112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9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-13706"/>
            <a:ext cx="8372901" cy="444338"/>
          </a:xfrm>
        </p:spPr>
        <p:txBody>
          <a:bodyPr/>
          <a:lstStyle/>
          <a:p>
            <a:pPr algn="ctr"/>
            <a:r>
              <a:rPr lang="en-US" dirty="0" smtClean="0"/>
              <a:t>XOP Examples – XTC and XINPRO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1" y="505785"/>
            <a:ext cx="2099839" cy="11896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309" y="518069"/>
            <a:ext cx="2733112" cy="12479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29" y="1766018"/>
            <a:ext cx="3406122" cy="29791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1828055"/>
            <a:ext cx="3277165" cy="28550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50545" y="935021"/>
            <a:ext cx="1769978" cy="8309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On-Axis Brilliance Tuning Curves (XTC)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307207" y="935021"/>
            <a:ext cx="1769978" cy="8309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Si X-Ray Crystal Diffraction Profile (XINPRO)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9235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1" y="-25400"/>
            <a:ext cx="8372901" cy="417668"/>
          </a:xfrm>
        </p:spPr>
        <p:txBody>
          <a:bodyPr/>
          <a:lstStyle/>
          <a:p>
            <a:pPr algn="ctr"/>
            <a:r>
              <a:rPr lang="en-US" dirty="0"/>
              <a:t>XOP Examples – </a:t>
            </a:r>
            <a:r>
              <a:rPr lang="en-US" dirty="0" smtClean="0"/>
              <a:t>XUS: Helical SCU vs. APS </a:t>
            </a:r>
            <a:r>
              <a:rPr lang="en-US" dirty="0" err="1" smtClean="0"/>
              <a:t>Undulator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536" y="414230"/>
            <a:ext cx="2803986" cy="15762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601" y="2898751"/>
            <a:ext cx="2607827" cy="21746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601" y="504114"/>
            <a:ext cx="2571506" cy="23114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272" y="2725630"/>
            <a:ext cx="2362430" cy="2347735"/>
          </a:xfrm>
        </p:spPr>
      </p:pic>
      <p:sp>
        <p:nvSpPr>
          <p:cNvPr id="11" name="TextBox 10"/>
          <p:cNvSpPr txBox="1"/>
          <p:nvPr/>
        </p:nvSpPr>
        <p:spPr>
          <a:xfrm>
            <a:off x="1301634" y="2065645"/>
            <a:ext cx="2565888" cy="58477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Power Density h-SCU left, UA right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232428" y="3502008"/>
            <a:ext cx="1586289" cy="58477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h-SCU Circular Polarization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7257100" y="1202332"/>
            <a:ext cx="1536944" cy="8309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UA Horizontal Linear Polarization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41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549" y="45396"/>
            <a:ext cx="8372901" cy="454597"/>
          </a:xfrm>
        </p:spPr>
        <p:txBody>
          <a:bodyPr/>
          <a:lstStyle/>
          <a:p>
            <a:pPr algn="ctr"/>
            <a:r>
              <a:rPr lang="en-US" dirty="0" smtClean="0"/>
              <a:t>XOP Request for Downloads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15" y="602286"/>
            <a:ext cx="6716696" cy="321841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42815" y="3986288"/>
            <a:ext cx="4716446" cy="448552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173038" indent="-173038" algn="l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80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0700" indent="-236538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3275" indent="-187325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7438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://beam.aps.anl.gov/apps/xop/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74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590" y="50567"/>
            <a:ext cx="8372901" cy="403622"/>
          </a:xfrm>
        </p:spPr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735" y="722546"/>
            <a:ext cx="8204465" cy="3270334"/>
          </a:xfrm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Manuel Sánchez del Río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 and </a:t>
            </a:r>
            <a:r>
              <a:rPr lang="en-US" u="sng" dirty="0">
                <a:solidFill>
                  <a:schemeClr val="tx1"/>
                </a:solidFill>
                <a:latin typeface="Arial" panose="020B0604020202020204" pitchFamily="34" charset="0"/>
                <a:hlinkClick r:id="rId3"/>
              </a:rPr>
              <a:t>Roger J. Dejus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 "XOP v2.4: recent developments of the x-ray optics software toolkit", Proc. SPIE 8141, Advances in Computational Methods for X-Ray Optics II, 814115 (23 September 2011); </a:t>
            </a:r>
            <a:r>
              <a:rPr lang="en-US" u="sng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https://</a:t>
            </a:r>
            <a:r>
              <a:rPr lang="en-US" u="sng" dirty="0" smtClean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doi.org/10.1117/12.893911</a:t>
            </a:r>
            <a:endParaRPr lang="en-US" u="sng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www.aps.anl.gov/Science/Scientific-Software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hlinkClick r:id="rId6"/>
              </a:rPr>
              <a:t>https://beam.aps.anl.gov/apps/xop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  <a:hlinkClick r:id="rId7"/>
              </a:rPr>
              <a:t>srio@esrf.fr</a:t>
            </a:r>
            <a:r>
              <a:rPr lang="en-US" dirty="0" smtClean="0">
                <a:solidFill>
                  <a:schemeClr val="tx1"/>
                </a:solidFill>
              </a:rPr>
              <a:t> or </a:t>
            </a:r>
            <a:r>
              <a:rPr lang="en-US" dirty="0" smtClean="0">
                <a:solidFill>
                  <a:schemeClr val="tx1"/>
                </a:solidFill>
                <a:hlinkClick r:id="rId8"/>
              </a:rPr>
              <a:t>srio@lbl.gov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dejus@anl.gov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56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16x9">
  <a:themeElements>
    <a:clrScheme name="Custom 2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47484A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Presentation2" id="{16977731-C412-3943-B741-04857B423370}" vid="{1CB93506-B23E-0946-9F6E-16BB195DC3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</TotalTime>
  <Words>494</Words>
  <Application>Microsoft Macintosh PowerPoint</Application>
  <PresentationFormat>On-screen Show (16:9)</PresentationFormat>
  <Paragraphs>71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presentation_16x9</vt:lpstr>
      <vt:lpstr>XOP – STATUS</vt:lpstr>
      <vt:lpstr>Outline</vt:lpstr>
      <vt:lpstr>History and Scope</vt:lpstr>
      <vt:lpstr>Current XOP Distribution v2.4 (2015)</vt:lpstr>
      <vt:lpstr>Overview</vt:lpstr>
      <vt:lpstr>XOP Examples – XTC and XINPRO</vt:lpstr>
      <vt:lpstr>XOP Examples – XUS: Helical SCU vs. APS Undulator A</vt:lpstr>
      <vt:lpstr>XOP Request for Downloads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Manuel Sanchez del Rio</cp:lastModifiedBy>
  <cp:revision>42</cp:revision>
  <cp:lastPrinted>2015-09-08T15:35:42Z</cp:lastPrinted>
  <dcterms:created xsi:type="dcterms:W3CDTF">2018-07-03T17:34:09Z</dcterms:created>
  <dcterms:modified xsi:type="dcterms:W3CDTF">2019-12-11T14:08:35Z</dcterms:modified>
</cp:coreProperties>
</file>