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91" r:id="rId2"/>
    <p:sldId id="459" r:id="rId3"/>
    <p:sldId id="492" r:id="rId4"/>
    <p:sldId id="493" r:id="rId5"/>
    <p:sldId id="494" r:id="rId6"/>
    <p:sldId id="450" r:id="rId7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7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A829FFA-228D-42A6-9720-EBDC50FE5CEC}" type="datetimeFigureOut">
              <a:rPr lang="en-GB"/>
              <a:pPr>
                <a:defRPr/>
              </a:pPr>
              <a:t>04/05/19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59300"/>
            <a:ext cx="5851525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339C89-B2B1-4554-9433-626D899B95C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52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B71A4-8B32-4B8F-AF6A-1AE31B4BA01E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21F3F-1F03-4470-8AD8-98467FAA7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46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B8F66-B2FE-4AB0-AD9E-1F441A93F3F1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5E123-D80B-49D1-ADC1-DE2B6FA43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99725-C6FA-47A9-9A62-653A50EC2474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9B8B-C050-42F4-8789-E3618DC6D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2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1F58-EBBD-4ED0-B13C-1DDCFF52F037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811EF-1652-4646-8C89-65533D419D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9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4E7A7-B4FF-41F9-8A6E-0C5164181C15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1EFD8-AA14-4F95-AE42-4AF3C6323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8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E822-21D8-4A9E-A83B-4BC9CE8EB42E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AB127-7E63-4FE3-BB35-144DC63F2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4B8DE-D53B-4D9D-8E87-6D9C256752C6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43217-B3E9-4DF9-82E1-CD2A740C5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3E682-2B6F-47C4-A8B8-128EE1C5E79F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E83FC-4BA5-4CC0-A934-BE0BDDE4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61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1BED5-94A5-4AF9-8EB6-BE12B1FE7EE4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BA70-0813-47B1-8BD7-EB4DD7502D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0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CC4C4-DE48-469D-8108-FBAE43EAD6FB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2C749-CB78-46C9-A8E7-3D240B5EB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78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51297-A76A-4C35-B330-C89112D1E7D8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6AD8A-1060-4CC6-870E-A484D4A4A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8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7AEE-F5E1-4A0B-9292-B0539D36E93F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91A36-F052-4B2A-B55D-2845A10AD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0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AA8B-40D0-4F67-9864-A544F454544D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9E97F-FC81-405E-9089-948DBBED3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0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4BA1D63-CD5B-453D-9E51-DAC1F4E3CB4F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528EC2C-6A2B-4AA7-969C-A27319602A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SHADOW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2"/>
          <p:cNvSpPr>
            <a:spLocks/>
          </p:cNvSpPr>
          <p:nvPr/>
        </p:nvSpPr>
        <p:spPr bwMode="auto">
          <a:xfrm>
            <a:off x="647700" y="1581150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804863" y="5588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000000"/>
                </a:solidFill>
                <a:latin typeface="Myriad Pro SemiCond"/>
              </a:rPr>
              <a:t>Trace (the beamline)</a:t>
            </a:r>
            <a:endParaRPr lang="en-US" altLang="en-US" sz="2800">
              <a:solidFill>
                <a:srgbClr val="000000"/>
              </a:solidFill>
              <a:latin typeface="Myriad Pro SemiCond"/>
            </a:endParaRPr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684213" y="1557338"/>
            <a:ext cx="1727200" cy="1800225"/>
            <a:chOff x="431" y="981"/>
            <a:chExt cx="1088" cy="1134"/>
          </a:xfrm>
        </p:grpSpPr>
        <p:sp>
          <p:nvSpPr>
            <p:cNvPr id="1083" name="Line 5"/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4" name="Line 6"/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" name="Line 7"/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1908175" y="22764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35150" y="2492375"/>
            <a:ext cx="2449513" cy="2808288"/>
            <a:chOff x="1156" y="1570"/>
            <a:chExt cx="1543" cy="1769"/>
          </a:xfrm>
        </p:grpSpPr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1746" y="2931"/>
            <a:ext cx="54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" name="Equation" r:id="rId3" imgW="672840" imgH="406080" progId="Equation.DSMT4">
                    <p:embed/>
                  </p:oleObj>
                </mc:Choice>
                <mc:Fallback>
                  <p:oleObj name="Equation" r:id="rId3" imgW="67284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931"/>
                          <a:ext cx="54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2" name="Line 11"/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19475" y="4797425"/>
            <a:ext cx="3673475" cy="1152525"/>
            <a:chOff x="2154" y="3022"/>
            <a:chExt cx="2314" cy="726"/>
          </a:xfrm>
        </p:grpSpPr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4" name="Group 14"/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1076" name="Rectangle 15"/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77" name="Line 16"/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8" name="Line 17"/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9" name="Line 18"/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0" name="Line 19"/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1" name="Line 20"/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75" name="AutoShape 21"/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403350" y="2852738"/>
            <a:ext cx="3313113" cy="2376487"/>
            <a:chOff x="884" y="1797"/>
            <a:chExt cx="2087" cy="1497"/>
          </a:xfrm>
        </p:grpSpPr>
        <p:sp>
          <p:nvSpPr>
            <p:cNvPr id="1072" name="Line 23"/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3" name="Text Box 24"/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716463" y="2420938"/>
            <a:ext cx="3178175" cy="2808287"/>
            <a:chOff x="2971" y="1525"/>
            <a:chExt cx="2002" cy="1769"/>
          </a:xfrm>
        </p:grpSpPr>
        <p:grpSp>
          <p:nvGrpSpPr>
            <p:cNvPr id="1061" name="Group 26"/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1067" name="Freeform 27"/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8" name="Line 28"/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9" name="Text Box 29"/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0" name="Text Box 30"/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1" name="Text Box 31"/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2" name="Group 32"/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1063" name="Line 33"/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4" name="Line 34"/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5" name="Line 35"/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6" name="Text Box 36"/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28421" name="Line 37"/>
          <p:cNvSpPr>
            <a:spLocks noChangeShapeType="1"/>
          </p:cNvSpPr>
          <p:nvPr/>
        </p:nvSpPr>
        <p:spPr bwMode="auto">
          <a:xfrm flipV="1">
            <a:off x="4284663" y="3141663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Text Box 38"/>
          <p:cNvSpPr txBox="1">
            <a:spLocks noChangeArrowheads="1"/>
          </p:cNvSpPr>
          <p:nvPr/>
        </p:nvSpPr>
        <p:spPr bwMode="auto">
          <a:xfrm>
            <a:off x="2392363" y="1289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41" name="Text Box 39"/>
          <p:cNvSpPr txBox="1">
            <a:spLocks noChangeArrowheads="1"/>
          </p:cNvSpPr>
          <p:nvPr/>
        </p:nvSpPr>
        <p:spPr bwMode="auto">
          <a:xfrm>
            <a:off x="468313" y="256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635375" y="3500438"/>
            <a:ext cx="2449513" cy="2592387"/>
            <a:chOff x="2290" y="2205"/>
            <a:chExt cx="1543" cy="1633"/>
          </a:xfrm>
        </p:grpSpPr>
        <p:sp>
          <p:nvSpPr>
            <p:cNvPr id="1052" name="Freeform 41"/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3" name="Group 43"/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1054" name="Group 44"/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55" name="Text Box 48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6" name="Text Box 49"/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7" name="Text Box 50"/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492500" y="1989138"/>
            <a:ext cx="1952625" cy="3311525"/>
            <a:chOff x="2200" y="1253"/>
            <a:chExt cx="1230" cy="2086"/>
          </a:xfrm>
        </p:grpSpPr>
        <p:sp>
          <p:nvSpPr>
            <p:cNvPr id="1051" name="Line 52"/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2200" y="1253"/>
            <a:ext cx="123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name="Equation" r:id="rId9" imgW="1168200" imgH="304560" progId="Equation.DSMT4">
                    <p:embed/>
                  </p:oleObj>
                </mc:Choice>
                <mc:Fallback>
                  <p:oleObj name="Equation" r:id="rId9" imgW="1168200" imgH="3045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253"/>
                          <a:ext cx="123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971550" y="2060575"/>
            <a:ext cx="2808288" cy="1439863"/>
            <a:chOff x="612" y="1298"/>
            <a:chExt cx="1769" cy="907"/>
          </a:xfrm>
        </p:grpSpPr>
        <p:sp>
          <p:nvSpPr>
            <p:cNvPr id="1045" name="Line 55"/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6" name="Line 56"/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47" name="Group 57"/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1048" name="Group 58"/>
              <p:cNvGrpSpPr>
                <a:grpSpLocks/>
              </p:cNvGrpSpPr>
              <p:nvPr/>
            </p:nvGrpSpPr>
            <p:grpSpPr bwMode="auto">
              <a:xfrm>
                <a:off x="1156" y="1298"/>
                <a:ext cx="712" cy="635"/>
                <a:chOff x="1156" y="1298"/>
                <a:chExt cx="712" cy="635"/>
              </a:xfrm>
            </p:grpSpPr>
            <p:graphicFrame>
              <p:nvGraphicFramePr>
                <p:cNvPr id="1026" name="Object 2"/>
                <p:cNvGraphicFramePr>
                  <a:graphicFrameLocks noChangeAspect="1"/>
                </p:cNvGraphicFramePr>
                <p:nvPr/>
              </p:nvGraphicFramePr>
              <p:xfrm>
                <a:off x="1292" y="1298"/>
                <a:ext cx="576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52" name="Equation" r:id="rId11" imgW="914400" imgH="482400" progId="Equation.DSMT4">
                        <p:embed/>
                      </p:oleObj>
                    </mc:Choice>
                    <mc:Fallback>
                      <p:oleObj name="Equation" r:id="rId11" imgW="914400" imgH="4824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2" y="1298"/>
                              <a:ext cx="576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0" name="Line 60"/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49" name="Text Box 61"/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59563" y="5911851"/>
            <a:ext cx="2281238" cy="723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84888" y="864167"/>
            <a:ext cx="2749550" cy="1218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7203" y="435429"/>
            <a:ext cx="38122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Continuation planes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45810" y="2467429"/>
            <a:ext cx="12095" cy="130628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40972" y="4555065"/>
            <a:ext cx="12095" cy="130628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58782" y="1313544"/>
            <a:ext cx="12095" cy="210980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46687" y="3773714"/>
            <a:ext cx="12095" cy="20876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63924" y="3909181"/>
            <a:ext cx="12095" cy="195216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2212" y="1917095"/>
            <a:ext cx="682169" cy="117928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 rot="20535503">
            <a:off x="3115578" y="3080356"/>
            <a:ext cx="1098036" cy="179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20535503">
            <a:off x="5070170" y="1657776"/>
            <a:ext cx="1098036" cy="179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03159" y="4901867"/>
            <a:ext cx="1098036" cy="615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41429" y="4901867"/>
            <a:ext cx="1098036" cy="615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257905" y="3060447"/>
            <a:ext cx="2391364" cy="35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646610" y="1821897"/>
            <a:ext cx="1400077" cy="23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257905" y="5220304"/>
            <a:ext cx="5788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2776695"/>
            <a:ext cx="12234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 View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Top View</a:t>
            </a:r>
            <a:endParaRPr lang="en-US" dirty="0"/>
          </a:p>
        </p:txBody>
      </p:sp>
      <p:cxnSp>
        <p:nvCxnSpPr>
          <p:cNvPr id="34" name="Straight Connector 33"/>
          <p:cNvCxnSpPr>
            <a:endCxn id="19" idx="2"/>
          </p:cNvCxnSpPr>
          <p:nvPr/>
        </p:nvCxnSpPr>
        <p:spPr>
          <a:xfrm flipV="1">
            <a:off x="3654513" y="1833472"/>
            <a:ext cx="1992097" cy="1214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333" y="3894667"/>
            <a:ext cx="266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Source Plane for O.E.1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3909" y="3423352"/>
            <a:ext cx="244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 Plane for O.E.2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7102" y="3906762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O.E.1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445339" y="3909181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O.E.2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41924" y="3260431"/>
            <a:ext cx="295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Image Plane </a:t>
            </a:r>
            <a:r>
              <a:rPr lang="en-US" dirty="0">
                <a:solidFill>
                  <a:srgbClr val="FF0000"/>
                </a:solidFill>
              </a:rPr>
              <a:t>for O.E</a:t>
            </a:r>
            <a:r>
              <a:rPr lang="en-US" dirty="0" smtClean="0">
                <a:solidFill>
                  <a:srgbClr val="FF0000"/>
                </a:solidFill>
              </a:rPr>
              <a:t>.1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Source Plane for O.E.2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114267" y="2000772"/>
            <a:ext cx="516602" cy="1047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58892" y="1842106"/>
            <a:ext cx="328251" cy="7777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9718863">
            <a:off x="4504009" y="2125308"/>
            <a:ext cx="1245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Optical axis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891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102" y="4845841"/>
            <a:ext cx="9025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</a:t>
            </a:r>
            <a:r>
              <a:rPr lang="en-US" dirty="0" smtClean="0"/>
              <a:t>that (</a:t>
            </a:r>
            <a:r>
              <a:rPr lang="en-US" dirty="0" smtClean="0">
                <a:solidFill>
                  <a:srgbClr val="FF0000"/>
                </a:solidFill>
              </a:rPr>
              <a:t>VERY IMPORTANT!</a:t>
            </a:r>
            <a:r>
              <a:rPr lang="en-US" dirty="0" smtClean="0"/>
              <a:t>):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y(2) coordinate is along the beam </a:t>
            </a:r>
            <a:r>
              <a:rPr lang="en-US" dirty="0" smtClean="0"/>
              <a:t>direction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position </a:t>
            </a:r>
            <a:r>
              <a:rPr lang="en-US" dirty="0" smtClean="0"/>
              <a:t>(Source Plane Distance)</a:t>
            </a:r>
            <a:r>
              <a:rPr lang="en-US" dirty="0"/>
              <a:t>, </a:t>
            </a:r>
            <a:r>
              <a:rPr lang="en-US" dirty="0" smtClean="0"/>
              <a:t>orientation (O.E. Orientation Angle) of </a:t>
            </a:r>
            <a:r>
              <a:rPr lang="en-US" dirty="0"/>
              <a:t>any </a:t>
            </a:r>
            <a:r>
              <a:rPr lang="en-US" dirty="0" err="1"/>
              <a:t>o.e</a:t>
            </a:r>
            <a:r>
              <a:rPr lang="en-US" dirty="0"/>
              <a:t>. is always referred to the previous </a:t>
            </a:r>
            <a:r>
              <a:rPr lang="en-US" dirty="0" smtClean="0"/>
              <a:t>one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Source Plane and Image Plane for each optical element are the “Continuation Planes”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frame is rotated if one </a:t>
            </a:r>
            <a:r>
              <a:rPr lang="en-US" dirty="0" err="1"/>
              <a:t>o.e</a:t>
            </a:r>
            <a:r>
              <a:rPr lang="en-US" dirty="0"/>
              <a:t>. is rotated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20" y="628960"/>
            <a:ext cx="6702506" cy="41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1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27" y="1157924"/>
            <a:ext cx="3500042" cy="46957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476" y="1254564"/>
            <a:ext cx="3676408" cy="4404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3722" y="19679"/>
            <a:ext cx="5864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SHADOW ray’s variables (</a:t>
            </a:r>
            <a:r>
              <a:rPr lang="en-US" sz="2800" i="1" dirty="0" smtClean="0"/>
              <a:t>columns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5908" y="634704"/>
            <a:ext cx="1342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Stored: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17504" y="731344"/>
            <a:ext cx="1941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Computed: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18789" y="3811805"/>
            <a:ext cx="424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**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570" y="5889248"/>
            <a:ext cx="88416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400" dirty="0" smtClean="0">
                <a:solidFill>
                  <a:srgbClr val="0000FF"/>
                </a:solidFill>
              </a:rPr>
              <a:t>*</a:t>
            </a:r>
            <a:r>
              <a:rPr lang="en-US" sz="1400" dirty="0" smtClean="0"/>
              <a:t> X’,Y’,Z’ is the direction vector (unitary), for small angles (always in SR) Y’&lt;~1, and X’ and Z’ can be considered “divergences”</a:t>
            </a:r>
          </a:p>
          <a:p>
            <a:r>
              <a:rPr lang="en-US" sz="1400" dirty="0">
                <a:solidFill>
                  <a:srgbClr val="FF0000"/>
                </a:solidFill>
              </a:rPr>
              <a:t>** </a:t>
            </a:r>
            <a:r>
              <a:rPr lang="en-US" sz="1400" dirty="0"/>
              <a:t>Column 11 is energy in </a:t>
            </a:r>
            <a:r>
              <a:rPr lang="en-US" sz="1400" dirty="0" err="1"/>
              <a:t>eV</a:t>
            </a:r>
            <a:r>
              <a:rPr lang="en-US" sz="1400" dirty="0"/>
              <a:t>. Internally SHADOW stores the wavenumber </a:t>
            </a:r>
            <a:r>
              <a:rPr lang="en-US" sz="1400" dirty="0">
                <a:latin typeface="Symbol" charset="2"/>
                <a:cs typeface="Symbol" charset="2"/>
              </a:rPr>
              <a:t>2 p / l </a:t>
            </a:r>
            <a:r>
              <a:rPr lang="en-US" sz="1400" dirty="0"/>
              <a:t>in cm</a:t>
            </a:r>
            <a:r>
              <a:rPr lang="en-US" sz="1400" baseline="30000" dirty="0"/>
              <a:t>-1</a:t>
            </a:r>
            <a:r>
              <a:rPr lang="en-US" sz="1400" dirty="0"/>
              <a:t> </a:t>
            </a:r>
          </a:p>
          <a:p>
            <a:endParaRPr lang="en-US" sz="1200" baseline="30000" dirty="0" smtClean="0"/>
          </a:p>
          <a:p>
            <a:pPr marL="285750" indent="-285750">
              <a:buFontTx/>
              <a:buChar char="•"/>
            </a:pPr>
            <a:endParaRPr lang="en-US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4342190" y="2394857"/>
            <a:ext cx="4390572" cy="266095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129" y="1933192"/>
            <a:ext cx="30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*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3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D:\Dropbox\Projects\ISN\figures\mirrorx_fig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611313"/>
            <a:ext cx="197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2" descr="D:\Dropbox\Projects\ISN\figures\mirrory_fig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11313"/>
            <a:ext cx="197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7" descr="D:\Dropbox\Projects\SRW_SHADOW_test\figures\conv_no_f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5"/>
          <a:stretch>
            <a:fillRect/>
          </a:stretch>
        </p:blipFill>
        <p:spPr bwMode="auto">
          <a:xfrm>
            <a:off x="228600" y="3956050"/>
            <a:ext cx="2425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 bwMode="auto">
          <a:xfrm>
            <a:off x="914400" y="3675063"/>
            <a:ext cx="457200" cy="304800"/>
          </a:xfrm>
          <a:prstGeom prst="downArrow">
            <a:avLst>
              <a:gd name="adj1" fmla="val 35543"/>
              <a:gd name="adj2" fmla="val 5000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91440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52400"/>
            <a:ext cx="8789988" cy="715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HYBRID METHOD IN SHADOW (X. Shi </a:t>
            </a:r>
            <a:r>
              <a:rPr lang="en-US" sz="2800" i="1" dirty="0" smtClean="0">
                <a:solidFill>
                  <a:srgbClr val="0000FF"/>
                </a:solidFill>
              </a:rPr>
              <a:t>et al.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Combining ray tracing and </a:t>
            </a:r>
            <a:r>
              <a:rPr lang="en-US" sz="2800" dirty="0" err="1" smtClean="0"/>
              <a:t>wavefront</a:t>
            </a:r>
            <a:r>
              <a:rPr lang="en-US" sz="2800" dirty="0" smtClean="0"/>
              <a:t> propagation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65463"/>
            <a:ext cx="1676400" cy="6016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Ray tracing of the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beamline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4" name="Picture 5" descr="D:\Dropbox\Projects\SRW_SHADOW_test\figures\dif_x_y_fi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84625"/>
            <a:ext cx="22860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6" descr="D:\Dropbox\Projects\SRW_SHADOW_test\figures\conv_4nm_fi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1"/>
          <a:stretch>
            <a:fillRect/>
          </a:stretch>
        </p:blipFill>
        <p:spPr bwMode="auto">
          <a:xfrm>
            <a:off x="6477000" y="3979863"/>
            <a:ext cx="2447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3200" y="4724400"/>
            <a:ext cx="656065" cy="461665"/>
          </a:xfrm>
          <a:prstGeom prst="rect">
            <a:avLst/>
          </a:prstGeom>
          <a:blipFill rotWithShape="1">
            <a:blip r:embed="rId7" cstate="print"/>
            <a:stretch>
              <a:fillRect b="-1052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20935" y="4724400"/>
            <a:ext cx="656065" cy="461665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2913870"/>
            <a:ext cx="6705600" cy="743730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656" y="949637"/>
            <a:ext cx="8610600" cy="650563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9710" name="Up Arrow 15"/>
          <p:cNvSpPr>
            <a:spLocks noChangeArrowheads="1"/>
          </p:cNvSpPr>
          <p:nvPr/>
        </p:nvSpPr>
        <p:spPr bwMode="auto">
          <a:xfrm>
            <a:off x="5432425" y="1414463"/>
            <a:ext cx="282575" cy="279400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1693863"/>
            <a:ext cx="1874838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Ideal lens with focal lengths of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1600" i="1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Bent-Up Arrow 23"/>
          <p:cNvSpPr/>
          <p:nvPr/>
        </p:nvSpPr>
        <p:spPr bwMode="auto">
          <a:xfrm flipV="1">
            <a:off x="1219200" y="2605088"/>
            <a:ext cx="1524000" cy="536575"/>
          </a:xfrm>
          <a:prstGeom prst="bentUpArrow">
            <a:avLst>
              <a:gd name="adj1" fmla="val 22823"/>
              <a:gd name="adj2" fmla="val 32059"/>
              <a:gd name="adj3" fmla="val 2782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91440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713" name="Rectangle 24"/>
          <p:cNvSpPr>
            <a:spLocks noChangeArrowheads="1"/>
          </p:cNvSpPr>
          <p:nvPr/>
        </p:nvSpPr>
        <p:spPr bwMode="auto">
          <a:xfrm flipH="1">
            <a:off x="1219200" y="1541463"/>
            <a:ext cx="128588" cy="10636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14" name="Up Arrow 27"/>
          <p:cNvSpPr>
            <a:spLocks noChangeArrowheads="1"/>
          </p:cNvSpPr>
          <p:nvPr/>
        </p:nvSpPr>
        <p:spPr bwMode="auto">
          <a:xfrm>
            <a:off x="2789238" y="1465263"/>
            <a:ext cx="282575" cy="230187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15" name="Up Arrow 28"/>
          <p:cNvSpPr>
            <a:spLocks noChangeArrowheads="1"/>
          </p:cNvSpPr>
          <p:nvPr/>
        </p:nvSpPr>
        <p:spPr bwMode="auto">
          <a:xfrm>
            <a:off x="8077200" y="1414463"/>
            <a:ext cx="282575" cy="279400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4724401" y="3445846"/>
            <a:ext cx="3634831" cy="538348"/>
            <a:chOff x="4600228" y="2609519"/>
            <a:chExt cx="3857973" cy="1299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Bent-Up Arrow 12"/>
            <p:cNvSpPr/>
            <p:nvPr/>
          </p:nvSpPr>
          <p:spPr bwMode="auto">
            <a:xfrm flipH="1" flipV="1">
              <a:off x="4600228" y="3295315"/>
              <a:ext cx="3857972" cy="613434"/>
            </a:xfrm>
            <a:prstGeom prst="bentUpArrow">
              <a:avLst>
                <a:gd name="adj1" fmla="val 26129"/>
                <a:gd name="adj2" fmla="val 50000"/>
                <a:gd name="adj3" fmla="val 40906"/>
              </a:avLst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defTabSz="91440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388255" y="2609519"/>
              <a:ext cx="69946" cy="68579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>
                <a:defRPr/>
              </a:pPr>
              <a:endParaRPr lang="en-US">
                <a:latin typeface="Calibri" pitchFamily="34" charset="0"/>
              </a:endParaRPr>
            </a:p>
          </p:txBody>
        </p:sp>
      </p:grp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438" y="6265863"/>
            <a:ext cx="8991600" cy="609600"/>
          </a:xfrm>
        </p:spPr>
        <p:txBody>
          <a:bodyPr/>
          <a:lstStyle/>
          <a:p>
            <a:pPr algn="l">
              <a:defRPr/>
            </a:pP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R. </a:t>
            </a:r>
            <a:r>
              <a:rPr lang="en-US" sz="1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Reininger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M. Sanchez del Rio, L. </a:t>
            </a:r>
            <a:r>
              <a:rPr lang="en-US" sz="1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Assoufid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J. Synchrotron Rad. (2014) 21, doi:10.1107/S160057751400650X</a:t>
            </a:r>
          </a:p>
          <a:p>
            <a:pPr algn="l">
              <a:defRPr/>
            </a:pP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M. Sanchez del Rio and Ruben Reininger Proc. SPIE 9209, 920911 (2014); doi:10.1117/12.2061984</a:t>
            </a:r>
          </a:p>
          <a:p>
            <a:pPr algn="l">
              <a:defRPr/>
            </a:pP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R. Reininger, M. Sánchez del Río, J. Qian and L. Assoufid Proc. SPIE 9209, 920909 (2014); doi:10.1117/12.2061950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262</Words>
  <Application>Microsoft Macintosh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SHADOW</vt:lpstr>
      <vt:lpstr>PowerPoint Presentation</vt:lpstr>
      <vt:lpstr>PowerPoint Presentation</vt:lpstr>
      <vt:lpstr>PowerPoint Presentation</vt:lpstr>
      <vt:lpstr>PowerPoint Presentation</vt:lpstr>
      <vt:lpstr>HYBRID METHOD IN SHADOW (X. Shi et al.) Combining ray tracing and wavefront propagation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of X-ray radiation production and transport. Simulating photons and waves from the X-ray sources to the samples</dc:title>
  <dc:creator>SANCHEZ DEL RIO Manuel</dc:creator>
  <cp:lastModifiedBy>Manuel Sanchez del Rio</cp:lastModifiedBy>
  <cp:revision>642</cp:revision>
  <cp:lastPrinted>2019-05-04T17:15:36Z</cp:lastPrinted>
  <dcterms:created xsi:type="dcterms:W3CDTF">2011-09-30T07:36:13Z</dcterms:created>
  <dcterms:modified xsi:type="dcterms:W3CDTF">2019-05-04T17:18:15Z</dcterms:modified>
</cp:coreProperties>
</file>