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476" r:id="rId2"/>
    <p:sldId id="486" r:id="rId3"/>
    <p:sldId id="444" r:id="rId4"/>
    <p:sldId id="485" r:id="rId5"/>
    <p:sldId id="475" r:id="rId6"/>
    <p:sldId id="445" r:id="rId7"/>
    <p:sldId id="478" r:id="rId8"/>
    <p:sldId id="463" r:id="rId9"/>
    <p:sldId id="465" r:id="rId10"/>
    <p:sldId id="480" r:id="rId11"/>
    <p:sldId id="482" r:id="rId12"/>
    <p:sldId id="483" r:id="rId13"/>
    <p:sldId id="484" r:id="rId14"/>
    <p:sldId id="466" r:id="rId15"/>
    <p:sldId id="459" r:id="rId16"/>
    <p:sldId id="450" r:id="rId17"/>
  </p:sldIdLst>
  <p:sldSz cx="9144000" cy="6858000" type="screen4x3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67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4" Type="http://schemas.openxmlformats.org/officeDocument/2006/relationships/image" Target="../media/image13.wmf"/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image" Target="../media/image21.wmf"/><Relationship Id="rId3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4" Type="http://schemas.openxmlformats.org/officeDocument/2006/relationships/image" Target="../media/image57.wmf"/><Relationship Id="rId5" Type="http://schemas.openxmlformats.org/officeDocument/2006/relationships/image" Target="../media/image58.wmf"/><Relationship Id="rId1" Type="http://schemas.openxmlformats.org/officeDocument/2006/relationships/image" Target="../media/image54.wmf"/><Relationship Id="rId2" Type="http://schemas.openxmlformats.org/officeDocument/2006/relationships/image" Target="../media/image5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A829FFA-228D-42A6-9720-EBDC50FE5CEC}" type="datetimeFigureOut">
              <a:rPr lang="en-GB"/>
              <a:pPr>
                <a:defRPr/>
              </a:pPr>
              <a:t>04/05/19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59300"/>
            <a:ext cx="5851525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339C89-B2B1-4554-9433-626D899B95C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69522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B71A4-8B32-4B8F-AF6A-1AE31B4BA01E}" type="datetime1">
              <a:rPr lang="en-US"/>
              <a:pPr>
                <a:defRPr/>
              </a:pPr>
              <a:t>04/05/19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821F3F-1F03-4470-8AD8-98467FAA7B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46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B8F66-B2FE-4AB0-AD9E-1F441A93F3F1}" type="datetime1">
              <a:rPr lang="en-US"/>
              <a:pPr>
                <a:defRPr/>
              </a:pPr>
              <a:t>04/05/19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5E123-D80B-49D1-ADC1-DE2B6FA438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552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99725-C6FA-47A9-9A62-653A50EC2474}" type="datetime1">
              <a:rPr lang="en-US"/>
              <a:pPr>
                <a:defRPr/>
              </a:pPr>
              <a:t>04/05/19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89B8B-C050-42F4-8789-E3618DC6DE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25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01F58-EBBD-4ED0-B13C-1DDCFF52F037}" type="datetime1">
              <a:rPr lang="en-US"/>
              <a:pPr>
                <a:defRPr/>
              </a:pPr>
              <a:t>04/05/19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E811EF-1652-4646-8C89-65533D419D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399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4E7A7-B4FF-41F9-8A6E-0C5164181C15}" type="datetime1">
              <a:rPr lang="en-US"/>
              <a:pPr>
                <a:defRPr/>
              </a:pPr>
              <a:t>04/05/19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81EFD8-AA14-4F95-AE42-4AF3C63235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87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1E822-21D8-4A9E-A83B-4BC9CE8EB42E}" type="datetime1">
              <a:rPr lang="en-US"/>
              <a:pPr>
                <a:defRPr/>
              </a:pPr>
              <a:t>04/05/19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AB127-7E63-4FE3-BB35-144DC63F2C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60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4B8DE-D53B-4D9D-8E87-6D9C256752C6}" type="datetime1">
              <a:rPr lang="en-US"/>
              <a:pPr>
                <a:defRPr/>
              </a:pPr>
              <a:t>04/05/19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E43217-B3E9-4DF9-82E1-CD2A740C5F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3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3E682-2B6F-47C4-A8B8-128EE1C5E79F}" type="datetime1">
              <a:rPr lang="en-US"/>
              <a:pPr>
                <a:defRPr/>
              </a:pPr>
              <a:t>04/05/19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2E83FC-4BA5-4CC0-A934-BE0BDDE45F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61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1BED5-94A5-4AF9-8EB6-BE12B1FE7EE4}" type="datetime1">
              <a:rPr lang="en-US"/>
              <a:pPr>
                <a:defRPr/>
              </a:pPr>
              <a:t>04/05/19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DBA70-0813-47B1-8BD7-EB4DD7502D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104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CC4C4-DE48-469D-8108-FBAE43EAD6FB}" type="datetime1">
              <a:rPr lang="en-US"/>
              <a:pPr>
                <a:defRPr/>
              </a:pPr>
              <a:t>04/05/19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2C749-CB78-46C9-A8E7-3D240B5EB8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78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51297-A76A-4C35-B330-C89112D1E7D8}" type="datetime1">
              <a:rPr lang="en-US"/>
              <a:pPr>
                <a:defRPr/>
              </a:pPr>
              <a:t>04/05/19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6AD8A-1060-4CC6-870E-A484D4A4A0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48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E7AEE-F5E1-4A0B-9292-B0539D36E93F}" type="datetime1">
              <a:rPr lang="en-US"/>
              <a:pPr>
                <a:defRPr/>
              </a:pPr>
              <a:t>04/05/19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91A36-F052-4B2A-B55D-2845A10AD4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07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AA8B-40D0-4F67-9864-A544F454544D}" type="datetime1">
              <a:rPr lang="en-US"/>
              <a:pPr>
                <a:defRPr/>
              </a:pPr>
              <a:t>04/05/19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79E97F-FC81-405E-9089-948DBBED36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405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4BA1D63-CD5B-453D-9E51-DAC1F4E3CB4F}" type="datetime1">
              <a:rPr lang="en-US"/>
              <a:pPr>
                <a:defRPr/>
              </a:pPr>
              <a:t>04/05/19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528EC2C-6A2B-4AA7-969C-A27319602A5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gif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oleObject" Target="../embeddings/oleObject11.bin"/><Relationship Id="rId9" Type="http://schemas.openxmlformats.org/officeDocument/2006/relationships/image" Target="../media/image3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x.doi.org/10.1103/PhysRev.52.872" TargetMode="Externa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6.bin"/><Relationship Id="rId12" Type="http://schemas.openxmlformats.org/officeDocument/2006/relationships/image" Target="../media/image58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2.bin"/><Relationship Id="rId4" Type="http://schemas.openxmlformats.org/officeDocument/2006/relationships/image" Target="../media/image54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55.w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56.w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5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4" Type="http://schemas.openxmlformats.org/officeDocument/2006/relationships/image" Target="../media/image61.jpeg"/><Relationship Id="rId5" Type="http://schemas.openxmlformats.org/officeDocument/2006/relationships/image" Target="../media/image62.jpeg"/><Relationship Id="rId6" Type="http://schemas.openxmlformats.org/officeDocument/2006/relationships/image" Target="../media/image63.jpe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jpeg"/><Relationship Id="rId12" Type="http://schemas.openxmlformats.org/officeDocument/2006/relationships/image" Target="../media/image15.gi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12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oleObject" Target="../embeddings/oleObject5.bin"/><Relationship Id="rId5" Type="http://schemas.openxmlformats.org/officeDocument/2006/relationships/image" Target="../media/image20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21.w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22.wmf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4" Type="http://schemas.openxmlformats.org/officeDocument/2006/relationships/oleObject" Target="../embeddings/oleObject8.bin"/><Relationship Id="rId5" Type="http://schemas.openxmlformats.org/officeDocument/2006/relationships/image" Target="../media/image27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2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4" Type="http://schemas.openxmlformats.org/officeDocument/2006/relationships/oleObject" Target="../embeddings/oleObject10.bin"/><Relationship Id="rId5" Type="http://schemas.openxmlformats.org/officeDocument/2006/relationships/image" Target="../media/image30.wmf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Synchrotron 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1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583668" y="4113076"/>
            <a:ext cx="2916324" cy="1404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89756"/>
            <a:ext cx="8229600" cy="1143000"/>
          </a:xfrm>
        </p:spPr>
        <p:txBody>
          <a:bodyPr/>
          <a:lstStyle/>
          <a:p>
            <a:r>
              <a:rPr lang="en-US" dirty="0" smtClean="0"/>
              <a:t>LENS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Page </a:t>
            </a:r>
            <a:fld id="{733122C9-A0B9-462F-8757-0847AD287B63}" type="slidenum">
              <a:rPr lang="fr-FR" smtClean="0"/>
              <a:pPr/>
              <a:t>10</a:t>
            </a:fld>
            <a:endParaRPr lang="fr-FR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304015" y="1653843"/>
            <a:ext cx="0" cy="15122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43608" y="1232756"/>
            <a:ext cx="3243808" cy="1438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43808" y="836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319972" y="1232756"/>
            <a:ext cx="33283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40152" y="836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115616" y="2456892"/>
            <a:ext cx="6444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115616" y="1880828"/>
            <a:ext cx="3204356" cy="576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283968" y="1880828"/>
            <a:ext cx="2772308" cy="576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51620" y="2456892"/>
            <a:ext cx="3168352" cy="18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283968" y="2456892"/>
            <a:ext cx="2736304" cy="18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797" name="Picture 5" descr="C:\Users\srio\Downloads\CodeCogsEqn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1900" y="3248980"/>
            <a:ext cx="1485900" cy="714375"/>
          </a:xfrm>
          <a:prstGeom prst="rect">
            <a:avLst/>
          </a:prstGeom>
          <a:noFill/>
        </p:spPr>
      </p:pic>
      <p:sp>
        <p:nvSpPr>
          <p:cNvPr id="31" name="Freeform 30"/>
          <p:cNvSpPr/>
          <p:nvPr/>
        </p:nvSpPr>
        <p:spPr>
          <a:xfrm rot="5400000">
            <a:off x="1247579" y="4413161"/>
            <a:ext cx="1376238" cy="776068"/>
          </a:xfrm>
          <a:custGeom>
            <a:avLst/>
            <a:gdLst>
              <a:gd name="connsiteX0" fmla="*/ 0 w 2757267"/>
              <a:gd name="connsiteY0" fmla="*/ 776068 h 776068"/>
              <a:gd name="connsiteX1" fmla="*/ 1378633 w 2757267"/>
              <a:gd name="connsiteY1" fmla="*/ 2345 h 776068"/>
              <a:gd name="connsiteX2" fmla="*/ 2757267 w 2757267"/>
              <a:gd name="connsiteY2" fmla="*/ 762000 h 776068"/>
              <a:gd name="connsiteX3" fmla="*/ 2757267 w 2757267"/>
              <a:gd name="connsiteY3" fmla="*/ 762000 h 776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267" h="776068">
                <a:moveTo>
                  <a:pt x="0" y="776068"/>
                </a:moveTo>
                <a:cubicBezTo>
                  <a:pt x="459544" y="390379"/>
                  <a:pt x="919089" y="4690"/>
                  <a:pt x="1378633" y="2345"/>
                </a:cubicBezTo>
                <a:cubicBezTo>
                  <a:pt x="1838177" y="0"/>
                  <a:pt x="2757267" y="762000"/>
                  <a:pt x="2757267" y="762000"/>
                </a:cubicBezTo>
                <a:lnTo>
                  <a:pt x="2757267" y="762000"/>
                </a:lnTo>
              </a:path>
            </a:pathLst>
          </a:cu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2375756" y="4077072"/>
            <a:ext cx="2484276" cy="1476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323528" y="4797152"/>
            <a:ext cx="3888432" cy="720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59532" y="4473116"/>
            <a:ext cx="1728192" cy="3960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123728" y="4473116"/>
            <a:ext cx="2016224" cy="324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99" name="AutoShape 7" descr="n_1\cdot\sin(\theta_1)=n_2\cdot\sin(\theta_2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801" name="AutoShape 9" descr="n_1\cdot\sin(\theta_1)=n_2\cdot\sin(\theta_2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803" name="AutoShape 11" descr="n_1\cdot\sin(\theta_1)=n_2\cdot\sin(\theta_2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3805" name="Picture 13" descr="https://latex.codecogs.com/gif.latex?%5Cdpi%7B150%7D%20%5Csin%5Ctheta_1%20%3D%20%281-%5Cdelta%29%20%5Csin%5Ctheta_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5553236"/>
            <a:ext cx="2076450" cy="238125"/>
          </a:xfrm>
          <a:prstGeom prst="rect">
            <a:avLst/>
          </a:prstGeom>
          <a:noFill/>
        </p:spPr>
      </p:pic>
      <p:pic>
        <p:nvPicPr>
          <p:cNvPr id="33808" name="Picture 16" descr="https://www.latex4technics.com/l4ttemp/w9vwfe.png?149025823417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5516" y="5805264"/>
            <a:ext cx="4248150" cy="561975"/>
          </a:xfrm>
          <a:prstGeom prst="rect">
            <a:avLst/>
          </a:prstGeom>
          <a:noFill/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10800000">
            <a:off x="5255403" y="4153935"/>
            <a:ext cx="1181394" cy="1634339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>
          <a:xfrm>
            <a:off x="6643602" y="4214982"/>
            <a:ext cx="0" cy="15122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10800000" flipH="1">
            <a:off x="6876256" y="4113076"/>
            <a:ext cx="1250888" cy="1730478"/>
          </a:xfrm>
          <a:prstGeom prst="rect">
            <a:avLst/>
          </a:prstGeom>
        </p:spPr>
      </p:pic>
      <p:graphicFrame>
        <p:nvGraphicFramePr>
          <p:cNvPr id="33809" name="Object 17"/>
          <p:cNvGraphicFramePr>
            <a:graphicFrameLocks noChangeAspect="1"/>
          </p:cNvGraphicFramePr>
          <p:nvPr/>
        </p:nvGraphicFramePr>
        <p:xfrm>
          <a:off x="5724525" y="5805488"/>
          <a:ext cx="138588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Equation" r:id="rId8" imgW="676440" imgH="383760" progId="Equation.DSMT4">
                  <p:embed/>
                </p:oleObj>
              </mc:Choice>
              <mc:Fallback>
                <p:oleObj name="Equation" r:id="rId8" imgW="676440" imgH="383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5805488"/>
                        <a:ext cx="1385888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5492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4051"/>
            <a:ext cx="9000773" cy="1480220"/>
          </a:xfrm>
        </p:spPr>
        <p:txBody>
          <a:bodyPr/>
          <a:lstStyle/>
          <a:p>
            <a:r>
              <a:rPr lang="en-US" sz="3600" dirty="0" smtClean="0"/>
              <a:t>CRL </a:t>
            </a:r>
            <a:r>
              <a:rPr lang="en-US" sz="3600" dirty="0"/>
              <a:t>(COMPOUND </a:t>
            </a:r>
            <a:r>
              <a:rPr lang="en-US" sz="3600" dirty="0" smtClean="0"/>
              <a:t>REFRACTIVE LENSES</a:t>
            </a:r>
            <a:r>
              <a:rPr lang="en-US" sz="3600" dirty="0"/>
              <a:t>)</a:t>
            </a:r>
            <a:br>
              <a:rPr lang="en-US" sz="3600" dirty="0"/>
            </a:br>
            <a:r>
              <a:rPr lang="en-US" sz="3600" dirty="0" smtClean="0"/>
              <a:t>= </a:t>
            </a:r>
            <a:r>
              <a:rPr lang="en-US" sz="3600" dirty="0" smtClean="0"/>
              <a:t>replicate </a:t>
            </a:r>
            <a:r>
              <a:rPr lang="en-US" sz="3600" dirty="0" smtClean="0"/>
              <a:t>N </a:t>
            </a:r>
            <a:r>
              <a:rPr lang="en-US" sz="3600" dirty="0" smtClean="0"/>
              <a:t>lenses</a:t>
            </a:r>
            <a:br>
              <a:rPr lang="en-US" sz="3600" dirty="0" smtClean="0"/>
            </a:br>
            <a:endParaRPr lang="en-GB" sz="3600" dirty="0"/>
          </a:p>
        </p:txBody>
      </p:sp>
      <p:pic>
        <p:nvPicPr>
          <p:cNvPr id="37890" name="Picture 2" descr="N:\scisoft\XRayOptics\OASYS_VE_RNICE8\shadowOui\orangecontrib\shadow\widgets\compound_optical_elements\icons\cr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1900" y="1514821"/>
            <a:ext cx="2520280" cy="2520280"/>
          </a:xfrm>
          <a:prstGeom prst="rect">
            <a:avLst/>
          </a:prstGeom>
          <a:noFill/>
        </p:spPr>
      </p:pic>
      <p:pic>
        <p:nvPicPr>
          <p:cNvPr id="37891" name="Picture 3" descr="N:\scisoft\XRayOptics\OASYS_VE_RNICE8\shadowOui\orangecontrib\shadow\widgets\compound_optical_elements\icons\le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5716" y="2018877"/>
            <a:ext cx="1524000" cy="1524000"/>
          </a:xfrm>
          <a:prstGeom prst="rect">
            <a:avLst/>
          </a:prstGeom>
          <a:noFill/>
        </p:spPr>
      </p:pic>
      <p:pic>
        <p:nvPicPr>
          <p:cNvPr id="37892" name="Picture 4" descr="N:\scisoft\XRayOptics\OASYS_VE_RNICE8\shadowOui\orangecontrib\shadow\widgets\compound_optical_elements\icons\le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548" y="2018877"/>
            <a:ext cx="1524000" cy="1524000"/>
          </a:xfrm>
          <a:prstGeom prst="rect">
            <a:avLst/>
          </a:prstGeom>
          <a:noFill/>
        </p:spPr>
      </p:pic>
      <p:pic>
        <p:nvPicPr>
          <p:cNvPr id="37893" name="Picture 5" descr="N:\scisoft\XRayOptics\OASYS_VE_RNICE8\shadowOui\orangecontrib\shadow\widgets\compound_optical_elements\icons\transfocato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1838857"/>
            <a:ext cx="1872208" cy="1872208"/>
          </a:xfrm>
          <a:prstGeom prst="rect">
            <a:avLst/>
          </a:prstGeom>
          <a:noFill/>
        </p:spPr>
      </p:pic>
      <p:pic>
        <p:nvPicPr>
          <p:cNvPr id="37895" name="Picture 7" descr="https://www.latex4technics.com/l4ttemp/w9vwfe.png?149026245525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3567049"/>
            <a:ext cx="676275" cy="495301"/>
          </a:xfrm>
          <a:prstGeom prst="rect">
            <a:avLst/>
          </a:prstGeom>
          <a:noFill/>
        </p:spPr>
      </p:pic>
      <p:pic>
        <p:nvPicPr>
          <p:cNvPr id="37897" name="Picture 9" descr="https://www.latex4technics.com/l4ttemp/w9vwfe.png?149026251094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67744" y="3531045"/>
            <a:ext cx="742950" cy="495301"/>
          </a:xfrm>
          <a:prstGeom prst="rect">
            <a:avLst/>
          </a:prstGeom>
          <a:noFill/>
        </p:spPr>
      </p:pic>
      <p:pic>
        <p:nvPicPr>
          <p:cNvPr id="37899" name="Picture 11" descr="https://www.latex4technics.com/l4ttemp/w9vwfe.png?149026263100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19972" y="3531045"/>
            <a:ext cx="942975" cy="495301"/>
          </a:xfrm>
          <a:prstGeom prst="rect">
            <a:avLst/>
          </a:prstGeom>
          <a:noFill/>
        </p:spPr>
      </p:pic>
      <p:pic>
        <p:nvPicPr>
          <p:cNvPr id="37901" name="Picture 13" descr="https://www.latex4technics.com/l4ttemp/w9vwfe.png?149026272717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60232" y="3567049"/>
            <a:ext cx="1847850" cy="514351"/>
          </a:xfrm>
          <a:prstGeom prst="rect">
            <a:avLst/>
          </a:prstGeom>
          <a:noFill/>
        </p:spPr>
      </p:pic>
      <p:sp>
        <p:nvSpPr>
          <p:cNvPr id="63" name="TextBox 62"/>
          <p:cNvSpPr txBox="1"/>
          <p:nvPr/>
        </p:nvSpPr>
        <p:spPr>
          <a:xfrm>
            <a:off x="0" y="1622833"/>
            <a:ext cx="176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 interface</a:t>
            </a:r>
            <a:endParaRPr lang="en-GB" dirty="0"/>
          </a:p>
        </p:txBody>
      </p:sp>
      <p:sp>
        <p:nvSpPr>
          <p:cNvPr id="64" name="TextBox 63"/>
          <p:cNvSpPr txBox="1"/>
          <p:nvPr/>
        </p:nvSpPr>
        <p:spPr>
          <a:xfrm>
            <a:off x="2267744" y="1586829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Lens </a:t>
            </a:r>
            <a:endParaRPr lang="en-GB" dirty="0"/>
          </a:p>
        </p:txBody>
      </p:sp>
      <p:sp>
        <p:nvSpPr>
          <p:cNvPr id="65" name="TextBox 64"/>
          <p:cNvSpPr txBox="1"/>
          <p:nvPr/>
        </p:nvSpPr>
        <p:spPr>
          <a:xfrm>
            <a:off x="3671900" y="1442813"/>
            <a:ext cx="255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Compound Refractive Lens (CRL)</a:t>
            </a:r>
            <a:endParaRPr lang="en-GB" dirty="0"/>
          </a:p>
        </p:txBody>
      </p:sp>
      <p:sp>
        <p:nvSpPr>
          <p:cNvPr id="66" name="TextBox 65"/>
          <p:cNvSpPr txBox="1"/>
          <p:nvPr/>
        </p:nvSpPr>
        <p:spPr>
          <a:xfrm>
            <a:off x="6840252" y="158682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Transfocator</a:t>
            </a:r>
            <a:endParaRPr lang="en-GB" dirty="0"/>
          </a:p>
        </p:txBody>
      </p:sp>
      <p:sp>
        <p:nvSpPr>
          <p:cNvPr id="67" name="TextBox 66"/>
          <p:cNvSpPr txBox="1"/>
          <p:nvPr/>
        </p:nvSpPr>
        <p:spPr>
          <a:xfrm>
            <a:off x="1259632" y="4575161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b="1" dirty="0" smtClean="0">
                <a:solidFill>
                  <a:srgbClr val="000090"/>
                </a:solidFill>
              </a:rPr>
              <a:t>1996 Experimental demonstration of CRL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0090"/>
                </a:solidFill>
              </a:rPr>
              <a:t>A. </a:t>
            </a:r>
            <a:r>
              <a:rPr lang="en-GB" dirty="0" err="1" smtClean="0">
                <a:solidFill>
                  <a:srgbClr val="000090"/>
                </a:solidFill>
              </a:rPr>
              <a:t>Snigirev</a:t>
            </a:r>
            <a:r>
              <a:rPr lang="en-GB" dirty="0" smtClean="0">
                <a:solidFill>
                  <a:srgbClr val="000090"/>
                </a:solidFill>
              </a:rPr>
              <a:t> </a:t>
            </a:r>
            <a:r>
              <a:rPr lang="en-GB" i="1" dirty="0" smtClean="0">
                <a:solidFill>
                  <a:srgbClr val="000090"/>
                </a:solidFill>
              </a:rPr>
              <a:t>et al </a:t>
            </a:r>
            <a:r>
              <a:rPr lang="en-GB" dirty="0" smtClean="0">
                <a:solidFill>
                  <a:srgbClr val="000090"/>
                </a:solidFill>
              </a:rPr>
              <a:t>Nature 384 (1996) 49</a:t>
            </a:r>
          </a:p>
          <a:p>
            <a:pPr lvl="0"/>
            <a:endParaRPr lang="en-GB" b="1" dirty="0" smtClean="0">
              <a:solidFill>
                <a:srgbClr val="000090"/>
              </a:solidFill>
            </a:endParaRPr>
          </a:p>
          <a:p>
            <a:pPr lvl="0"/>
            <a:r>
              <a:rPr lang="en-GB" b="1" dirty="0" smtClean="0">
                <a:solidFill>
                  <a:srgbClr val="000090"/>
                </a:solidFill>
              </a:rPr>
              <a:t>2011 </a:t>
            </a:r>
            <a:r>
              <a:rPr lang="en-GB" b="1" dirty="0" err="1" smtClean="0">
                <a:solidFill>
                  <a:srgbClr val="000090"/>
                </a:solidFill>
              </a:rPr>
              <a:t>Transfocator</a:t>
            </a:r>
            <a:endParaRPr lang="en-GB" b="1" dirty="0" smtClean="0">
              <a:solidFill>
                <a:srgbClr val="00009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59632" y="2270905"/>
            <a:ext cx="104411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1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DEMAGNIFICATION with SINGLE LENSES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960948"/>
            <a:ext cx="8236800" cy="2879720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en-US" sz="2000" dirty="0" smtClean="0">
                <a:solidFill>
                  <a:schemeClr val="tx1"/>
                </a:solidFill>
              </a:rPr>
              <a:t>When illuminating with coherent light, reducing acceptance decreases N.A. therefore increases coherent diffraction ~0.61 </a:t>
            </a:r>
            <a:r>
              <a:rPr lang="en-US" sz="2000" dirty="0" smtClean="0">
                <a:solidFill>
                  <a:schemeClr val="tx1"/>
                </a:solidFill>
                <a:latin typeface="Symbol" pitchFamily="18" charset="2"/>
              </a:rPr>
              <a:t>l</a:t>
            </a:r>
            <a:r>
              <a:rPr lang="en-US" sz="2000" dirty="0" smtClean="0">
                <a:solidFill>
                  <a:schemeClr val="tx1"/>
                </a:solidFill>
              </a:rPr>
              <a:t>/ (h/q)</a:t>
            </a:r>
          </a:p>
          <a:p>
            <a:pPr marL="342900" indent="-342900">
              <a:buAutoNum type="arabicParenR"/>
            </a:pPr>
            <a:r>
              <a:rPr lang="en-US" sz="2000" dirty="0" smtClean="0">
                <a:solidFill>
                  <a:schemeClr val="tx1"/>
                </a:solidFill>
              </a:rPr>
              <a:t>The rays become very grazing to there is total reflection. Not a limitation for </a:t>
            </a:r>
            <a:r>
              <a:rPr lang="en-US" sz="2000" dirty="0" err="1" smtClean="0">
                <a:solidFill>
                  <a:schemeClr val="tx1"/>
                </a:solidFill>
              </a:rPr>
              <a:t>kinoform</a:t>
            </a:r>
            <a:r>
              <a:rPr lang="en-US" sz="2000" dirty="0" smtClean="0">
                <a:solidFill>
                  <a:schemeClr val="tx1"/>
                </a:solidFill>
              </a:rPr>
              <a:t> lenses (</a:t>
            </a:r>
            <a:r>
              <a:rPr lang="en-GB" sz="2000" dirty="0" smtClean="0">
                <a:solidFill>
                  <a:schemeClr val="tx1"/>
                </a:solidFill>
              </a:rPr>
              <a:t>K. Evans-</a:t>
            </a:r>
            <a:r>
              <a:rPr lang="en-GB" sz="2000" dirty="0" err="1" smtClean="0">
                <a:solidFill>
                  <a:schemeClr val="tx1"/>
                </a:solidFill>
              </a:rPr>
              <a:t>Lutterodt</a:t>
            </a:r>
            <a:r>
              <a:rPr lang="en-GB" sz="2000" dirty="0" smtClean="0">
                <a:solidFill>
                  <a:schemeClr val="tx1"/>
                </a:solidFill>
              </a:rPr>
              <a:t> </a:t>
            </a:r>
            <a:r>
              <a:rPr lang="en-GB" sz="2000" i="1" dirty="0" smtClean="0">
                <a:solidFill>
                  <a:schemeClr val="tx1"/>
                </a:solidFill>
              </a:rPr>
              <a:t>et al </a:t>
            </a:r>
            <a:r>
              <a:rPr lang="en-GB" sz="2000" dirty="0" smtClean="0">
                <a:solidFill>
                  <a:schemeClr val="tx1"/>
                </a:solidFill>
              </a:rPr>
              <a:t>Phys. Rev. </a:t>
            </a:r>
            <a:r>
              <a:rPr lang="en-GB" sz="2000" dirty="0" err="1" smtClean="0">
                <a:solidFill>
                  <a:schemeClr val="tx1"/>
                </a:solidFill>
              </a:rPr>
              <a:t>Lett</a:t>
            </a:r>
            <a:r>
              <a:rPr lang="en-GB" sz="2000" dirty="0" smtClean="0">
                <a:solidFill>
                  <a:schemeClr val="tx1"/>
                </a:solidFill>
              </a:rPr>
              <a:t>. 99 (2007)). For standard lenses one can reverse the lens.</a:t>
            </a:r>
          </a:p>
          <a:p>
            <a:pPr marL="342900" indent="-342900">
              <a:buAutoNum type="arabicParenR"/>
            </a:pPr>
            <a:r>
              <a:rPr lang="en-US" sz="2000" dirty="0" smtClean="0">
                <a:solidFill>
                  <a:schemeClr val="tx1"/>
                </a:solidFill>
              </a:rPr>
              <a:t>There is a lot of absorption =&gt; remove material and convert it to a Fresnel lens (</a:t>
            </a:r>
            <a:r>
              <a:rPr lang="en-GB" sz="2000" dirty="0" smtClean="0">
                <a:solidFill>
                  <a:schemeClr val="tx1"/>
                </a:solidFill>
              </a:rPr>
              <a:t>W. </a:t>
            </a:r>
            <a:r>
              <a:rPr lang="en-GB" sz="2000" dirty="0" err="1" smtClean="0">
                <a:solidFill>
                  <a:schemeClr val="tx1"/>
                </a:solidFill>
              </a:rPr>
              <a:t>Jark</a:t>
            </a:r>
            <a:r>
              <a:rPr lang="en-GB" sz="2000" dirty="0" smtClean="0">
                <a:solidFill>
                  <a:schemeClr val="tx1"/>
                </a:solidFill>
              </a:rPr>
              <a:t> </a:t>
            </a:r>
            <a:r>
              <a:rPr lang="en-GB" sz="2000" i="1" dirty="0" smtClean="0">
                <a:solidFill>
                  <a:schemeClr val="tx1"/>
                </a:solidFill>
              </a:rPr>
              <a:t>et al </a:t>
            </a:r>
            <a:r>
              <a:rPr lang="en-GB" sz="2000" dirty="0" smtClean="0">
                <a:solidFill>
                  <a:schemeClr val="tx1"/>
                </a:solidFill>
              </a:rPr>
              <a:t>J. </a:t>
            </a:r>
            <a:r>
              <a:rPr lang="en-GB" sz="2000" dirty="0" err="1" smtClean="0">
                <a:solidFill>
                  <a:schemeClr val="tx1"/>
                </a:solidFill>
              </a:rPr>
              <a:t>Synchr</a:t>
            </a:r>
            <a:r>
              <a:rPr lang="en-GB" sz="2000" dirty="0" smtClean="0">
                <a:solidFill>
                  <a:schemeClr val="tx1"/>
                </a:solidFill>
              </a:rPr>
              <a:t>. Rad.  13 (2006))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Use the lens shape adapted for your needs</a:t>
            </a:r>
            <a:endParaRPr lang="en-GB" sz="2000" dirty="0" smtClean="0"/>
          </a:p>
          <a:p>
            <a:pPr lvl="0"/>
            <a:endParaRPr lang="en-US" dirty="0" smtClean="0">
              <a:solidFill>
                <a:srgbClr val="000090"/>
              </a:solidFill>
            </a:endParaRPr>
          </a:p>
          <a:p>
            <a:pPr lvl="0"/>
            <a:endParaRPr lang="en-GB" dirty="0" smtClean="0">
              <a:solidFill>
                <a:srgbClr val="000090"/>
              </a:solidFill>
            </a:endParaRPr>
          </a:p>
          <a:p>
            <a:pPr marL="342900" indent="-342900">
              <a:buAutoNum type="arabicParenR"/>
            </a:pPr>
            <a:endParaRPr lang="en-US" dirty="0" smtClean="0"/>
          </a:p>
          <a:p>
            <a:pPr marL="342900" indent="-342900">
              <a:buAutoNum type="arabicParenR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 smtClean="0"/>
              <a:t>Page </a:t>
            </a:r>
            <a:fld id="{733122C9-A0B9-462F-8757-0847AD287B63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a-DK" dirty="0" smtClean="0"/>
              <a:t>20170324  srio@esrf.eu</a:t>
            </a:r>
            <a:endParaRPr lang="fr-FR" dirty="0"/>
          </a:p>
        </p:txBody>
      </p:sp>
      <p:grpSp>
        <p:nvGrpSpPr>
          <p:cNvPr id="33" name="Group 66"/>
          <p:cNvGrpSpPr>
            <a:grpSpLocks/>
          </p:cNvGrpSpPr>
          <p:nvPr/>
        </p:nvGrpSpPr>
        <p:grpSpPr bwMode="auto">
          <a:xfrm>
            <a:off x="1024282" y="764704"/>
            <a:ext cx="2575609" cy="1351060"/>
            <a:chOff x="5657" y="6725"/>
            <a:chExt cx="4182" cy="2194"/>
          </a:xfrm>
        </p:grpSpPr>
        <p:grpSp>
          <p:nvGrpSpPr>
            <p:cNvPr id="34" name="Group 67"/>
            <p:cNvGrpSpPr>
              <a:grpSpLocks/>
            </p:cNvGrpSpPr>
            <p:nvPr/>
          </p:nvGrpSpPr>
          <p:grpSpPr bwMode="auto">
            <a:xfrm>
              <a:off x="5714" y="6725"/>
              <a:ext cx="4125" cy="2194"/>
              <a:chOff x="2535" y="6787"/>
              <a:chExt cx="4125" cy="2194"/>
            </a:xfrm>
          </p:grpSpPr>
          <p:sp>
            <p:nvSpPr>
              <p:cNvPr id="44" name="Rectangle 68"/>
              <p:cNvSpPr>
                <a:spLocks noChangeAspect="1" noChangeArrowheads="1"/>
              </p:cNvSpPr>
              <p:nvPr/>
            </p:nvSpPr>
            <p:spPr bwMode="auto">
              <a:xfrm>
                <a:off x="2535" y="6787"/>
                <a:ext cx="3341" cy="2194"/>
              </a:xfrm>
              <a:prstGeom prst="rect">
                <a:avLst/>
              </a:prstGeom>
              <a:solidFill>
                <a:srgbClr val="F2F2F2"/>
              </a:solidFill>
              <a:ln w="9525">
                <a:miter lim="800000"/>
                <a:headEnd/>
                <a:tailEnd/>
              </a:ln>
              <a:scene3d>
                <a:camera prst="legacyObliqueTopRight">
                  <a:rot lat="18900000" lon="0" rev="0"/>
                </a:camera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2F2F2"/>
                </a:extrusion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n-GB" sz="2200" i="1">
                  <a:latin typeface="Caldara"/>
                </a:endParaRPr>
              </a:p>
            </p:txBody>
          </p:sp>
          <p:grpSp>
            <p:nvGrpSpPr>
              <p:cNvPr id="46" name="Group 69"/>
              <p:cNvGrpSpPr>
                <a:grpSpLocks noChangeAspect="1"/>
              </p:cNvGrpSpPr>
              <p:nvPr/>
            </p:nvGrpSpPr>
            <p:grpSpPr bwMode="auto">
              <a:xfrm>
                <a:off x="2957" y="7240"/>
                <a:ext cx="2047" cy="1045"/>
                <a:chOff x="2581" y="3683"/>
                <a:chExt cx="3206" cy="1637"/>
              </a:xfrm>
            </p:grpSpPr>
            <p:sp>
              <p:nvSpPr>
                <p:cNvPr id="78" name="Freeform 70"/>
                <p:cNvSpPr>
                  <a:spLocks noChangeAspect="1"/>
                </p:cNvSpPr>
                <p:nvPr/>
              </p:nvSpPr>
              <p:spPr bwMode="auto">
                <a:xfrm rot="213081">
                  <a:off x="2581" y="3980"/>
                  <a:ext cx="787" cy="944"/>
                </a:xfrm>
                <a:custGeom>
                  <a:avLst/>
                  <a:gdLst/>
                  <a:ahLst/>
                  <a:cxnLst>
                    <a:cxn ang="0">
                      <a:pos x="1298" y="0"/>
                    </a:cxn>
                    <a:cxn ang="0">
                      <a:pos x="0" y="0"/>
                    </a:cxn>
                    <a:cxn ang="0">
                      <a:pos x="0" y="2006"/>
                    </a:cxn>
                    <a:cxn ang="0">
                      <a:pos x="1291" y="2006"/>
                    </a:cxn>
                    <a:cxn ang="0">
                      <a:pos x="878" y="1800"/>
                    </a:cxn>
                    <a:cxn ang="0">
                      <a:pos x="556" y="1589"/>
                    </a:cxn>
                    <a:cxn ang="0">
                      <a:pos x="295" y="1351"/>
                    </a:cxn>
                    <a:cxn ang="0">
                      <a:pos x="193" y="1173"/>
                    </a:cxn>
                    <a:cxn ang="0">
                      <a:pos x="172" y="995"/>
                    </a:cxn>
                    <a:cxn ang="0">
                      <a:pos x="237" y="731"/>
                    </a:cxn>
                    <a:cxn ang="0">
                      <a:pos x="372" y="567"/>
                    </a:cxn>
                    <a:cxn ang="0">
                      <a:pos x="555" y="406"/>
                    </a:cxn>
                    <a:cxn ang="0">
                      <a:pos x="890" y="196"/>
                    </a:cxn>
                    <a:cxn ang="0">
                      <a:pos x="1298" y="0"/>
                    </a:cxn>
                  </a:cxnLst>
                  <a:rect l="0" t="0" r="r" b="b"/>
                  <a:pathLst>
                    <a:path w="1298" h="2006">
                      <a:moveTo>
                        <a:pt x="1298" y="0"/>
                      </a:moveTo>
                      <a:lnTo>
                        <a:pt x="0" y="0"/>
                      </a:lnTo>
                      <a:lnTo>
                        <a:pt x="0" y="2006"/>
                      </a:lnTo>
                      <a:lnTo>
                        <a:pt x="1291" y="2006"/>
                      </a:lnTo>
                      <a:lnTo>
                        <a:pt x="878" y="1800"/>
                      </a:lnTo>
                      <a:lnTo>
                        <a:pt x="556" y="1589"/>
                      </a:lnTo>
                      <a:cubicBezTo>
                        <a:pt x="459" y="1514"/>
                        <a:pt x="356" y="1420"/>
                        <a:pt x="295" y="1351"/>
                      </a:cubicBezTo>
                      <a:cubicBezTo>
                        <a:pt x="242" y="1285"/>
                        <a:pt x="213" y="1232"/>
                        <a:pt x="193" y="1173"/>
                      </a:cubicBezTo>
                      <a:cubicBezTo>
                        <a:pt x="173" y="1114"/>
                        <a:pt x="165" y="1069"/>
                        <a:pt x="172" y="995"/>
                      </a:cubicBezTo>
                      <a:cubicBezTo>
                        <a:pt x="177" y="921"/>
                        <a:pt x="197" y="801"/>
                        <a:pt x="237" y="731"/>
                      </a:cubicBezTo>
                      <a:cubicBezTo>
                        <a:pt x="277" y="661"/>
                        <a:pt x="315" y="624"/>
                        <a:pt x="372" y="567"/>
                      </a:cubicBezTo>
                      <a:lnTo>
                        <a:pt x="555" y="406"/>
                      </a:lnTo>
                      <a:cubicBezTo>
                        <a:pt x="641" y="344"/>
                        <a:pt x="766" y="264"/>
                        <a:pt x="890" y="196"/>
                      </a:cubicBezTo>
                      <a:cubicBezTo>
                        <a:pt x="1013" y="132"/>
                        <a:pt x="1211" y="38"/>
                        <a:pt x="1298" y="0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3175">
                  <a:round/>
                  <a:headEnd/>
                  <a:tailEnd/>
                </a:ln>
                <a:scene3d>
                  <a:camera prst="legacyObliqueTopRight">
                    <a:rot lat="18600000" lon="300000" rev="0"/>
                  </a:camera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A5A5A5"/>
                  </a:extrusionClr>
                </a:sp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flatTx/>
                </a:bodyPr>
                <a:lstStyle/>
                <a:p>
                  <a:endParaRPr lang="en-GB" sz="2200" i="1">
                    <a:latin typeface="Caldara"/>
                  </a:endParaRPr>
                </a:p>
              </p:txBody>
            </p:sp>
            <p:sp>
              <p:nvSpPr>
                <p:cNvPr id="79" name="Freeform 71"/>
                <p:cNvSpPr>
                  <a:spLocks noChangeAspect="1"/>
                </p:cNvSpPr>
                <p:nvPr/>
              </p:nvSpPr>
              <p:spPr bwMode="auto">
                <a:xfrm rot="213081">
                  <a:off x="3433" y="3866"/>
                  <a:ext cx="789" cy="203"/>
                </a:xfrm>
                <a:custGeom>
                  <a:avLst/>
                  <a:gdLst/>
                  <a:ahLst/>
                  <a:cxnLst>
                    <a:cxn ang="0">
                      <a:pos x="1301" y="0"/>
                    </a:cxn>
                    <a:cxn ang="0">
                      <a:pos x="0" y="11"/>
                    </a:cxn>
                    <a:cxn ang="0">
                      <a:pos x="6" y="432"/>
                    </a:cxn>
                    <a:cxn ang="0">
                      <a:pos x="1301" y="0"/>
                    </a:cxn>
                  </a:cxnLst>
                  <a:rect l="0" t="0" r="r" b="b"/>
                  <a:pathLst>
                    <a:path w="1301" h="432">
                      <a:moveTo>
                        <a:pt x="1301" y="0"/>
                      </a:moveTo>
                      <a:lnTo>
                        <a:pt x="0" y="11"/>
                      </a:lnTo>
                      <a:lnTo>
                        <a:pt x="6" y="432"/>
                      </a:lnTo>
                      <a:lnTo>
                        <a:pt x="1301" y="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3175">
                  <a:round/>
                  <a:headEnd/>
                  <a:tailEnd/>
                </a:ln>
                <a:scene3d>
                  <a:camera prst="legacyObliqueTopRight">
                    <a:rot lat="18600000" lon="300000" rev="0"/>
                  </a:camera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A5A5A5"/>
                  </a:extrusionClr>
                </a:sp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flatTx/>
                </a:bodyPr>
                <a:lstStyle/>
                <a:p>
                  <a:endParaRPr lang="en-GB" sz="2200" i="1">
                    <a:latin typeface="Caldara"/>
                  </a:endParaRPr>
                </a:p>
              </p:txBody>
            </p:sp>
            <p:sp>
              <p:nvSpPr>
                <p:cNvPr id="80" name="Freeform 72"/>
                <p:cNvSpPr>
                  <a:spLocks noChangeAspect="1"/>
                </p:cNvSpPr>
                <p:nvPr/>
              </p:nvSpPr>
              <p:spPr bwMode="auto">
                <a:xfrm rot="213081">
                  <a:off x="4224" y="3750"/>
                  <a:ext cx="791" cy="146"/>
                </a:xfrm>
                <a:custGeom>
                  <a:avLst/>
                  <a:gdLst/>
                  <a:ahLst/>
                  <a:cxnLst>
                    <a:cxn ang="0">
                      <a:pos x="1312" y="0"/>
                    </a:cxn>
                    <a:cxn ang="0">
                      <a:pos x="1" y="4"/>
                    </a:cxn>
                    <a:cxn ang="0">
                      <a:pos x="0" y="311"/>
                    </a:cxn>
                    <a:cxn ang="0">
                      <a:pos x="1312" y="0"/>
                    </a:cxn>
                  </a:cxnLst>
                  <a:rect l="0" t="0" r="r" b="b"/>
                  <a:pathLst>
                    <a:path w="1312" h="311">
                      <a:moveTo>
                        <a:pt x="1312" y="0"/>
                      </a:moveTo>
                      <a:lnTo>
                        <a:pt x="1" y="4"/>
                      </a:lnTo>
                      <a:lnTo>
                        <a:pt x="0" y="311"/>
                      </a:lnTo>
                      <a:lnTo>
                        <a:pt x="1312" y="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3175">
                  <a:round/>
                  <a:headEnd/>
                  <a:tailEnd/>
                </a:ln>
                <a:scene3d>
                  <a:camera prst="legacyObliqueTopRight">
                    <a:rot lat="18600000" lon="300000" rev="0"/>
                  </a:camera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A5A5A5"/>
                  </a:extrusionClr>
                </a:sp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flatTx/>
                </a:bodyPr>
                <a:lstStyle/>
                <a:p>
                  <a:endParaRPr lang="en-GB" sz="2200" i="1">
                    <a:latin typeface="Caldara"/>
                  </a:endParaRPr>
                </a:p>
              </p:txBody>
            </p:sp>
            <p:sp>
              <p:nvSpPr>
                <p:cNvPr id="81" name="Freeform 73"/>
                <p:cNvSpPr>
                  <a:spLocks noChangeAspect="1"/>
                </p:cNvSpPr>
                <p:nvPr/>
              </p:nvSpPr>
              <p:spPr bwMode="auto">
                <a:xfrm rot="213081">
                  <a:off x="4997" y="3683"/>
                  <a:ext cx="790" cy="91"/>
                </a:xfrm>
                <a:custGeom>
                  <a:avLst/>
                  <a:gdLst/>
                  <a:ahLst/>
                  <a:cxnLst>
                    <a:cxn ang="0">
                      <a:pos x="1312" y="0"/>
                    </a:cxn>
                    <a:cxn ang="0">
                      <a:pos x="1" y="4"/>
                    </a:cxn>
                    <a:cxn ang="0">
                      <a:pos x="0" y="311"/>
                    </a:cxn>
                    <a:cxn ang="0">
                      <a:pos x="1312" y="0"/>
                    </a:cxn>
                  </a:cxnLst>
                  <a:rect l="0" t="0" r="r" b="b"/>
                  <a:pathLst>
                    <a:path w="1312" h="311">
                      <a:moveTo>
                        <a:pt x="1312" y="0"/>
                      </a:moveTo>
                      <a:lnTo>
                        <a:pt x="1" y="4"/>
                      </a:lnTo>
                      <a:lnTo>
                        <a:pt x="0" y="311"/>
                      </a:lnTo>
                      <a:lnTo>
                        <a:pt x="1312" y="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3175">
                  <a:round/>
                  <a:headEnd/>
                  <a:tailEnd/>
                </a:ln>
                <a:scene3d>
                  <a:camera prst="legacyObliqueTopRight">
                    <a:rot lat="18600000" lon="300000" rev="0"/>
                  </a:camera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A5A5A5"/>
                  </a:extrusionClr>
                </a:sp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flatTx/>
                </a:bodyPr>
                <a:lstStyle/>
                <a:p>
                  <a:endParaRPr lang="en-GB" sz="2200" i="1">
                    <a:latin typeface="Caldara"/>
                  </a:endParaRPr>
                </a:p>
              </p:txBody>
            </p:sp>
            <p:sp>
              <p:nvSpPr>
                <p:cNvPr id="82" name="Freeform 74"/>
                <p:cNvSpPr>
                  <a:spLocks noChangeAspect="1"/>
                </p:cNvSpPr>
                <p:nvPr/>
              </p:nvSpPr>
              <p:spPr bwMode="auto">
                <a:xfrm rot="213081" flipV="1">
                  <a:off x="3130" y="4879"/>
                  <a:ext cx="788" cy="202"/>
                </a:xfrm>
                <a:custGeom>
                  <a:avLst/>
                  <a:gdLst/>
                  <a:ahLst/>
                  <a:cxnLst>
                    <a:cxn ang="0">
                      <a:pos x="1301" y="0"/>
                    </a:cxn>
                    <a:cxn ang="0">
                      <a:pos x="0" y="11"/>
                    </a:cxn>
                    <a:cxn ang="0">
                      <a:pos x="6" y="432"/>
                    </a:cxn>
                    <a:cxn ang="0">
                      <a:pos x="1301" y="0"/>
                    </a:cxn>
                  </a:cxnLst>
                  <a:rect l="0" t="0" r="r" b="b"/>
                  <a:pathLst>
                    <a:path w="1301" h="432">
                      <a:moveTo>
                        <a:pt x="1301" y="0"/>
                      </a:moveTo>
                      <a:lnTo>
                        <a:pt x="0" y="11"/>
                      </a:lnTo>
                      <a:lnTo>
                        <a:pt x="6" y="432"/>
                      </a:lnTo>
                      <a:lnTo>
                        <a:pt x="1301" y="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3175">
                  <a:round/>
                  <a:headEnd/>
                  <a:tailEnd/>
                </a:ln>
                <a:scene3d>
                  <a:camera prst="legacyObliqueTopRight">
                    <a:rot lat="18600000" lon="300000" rev="0"/>
                  </a:camera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A5A5A5"/>
                  </a:extrusionClr>
                </a:sp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flatTx/>
                </a:bodyPr>
                <a:lstStyle/>
                <a:p>
                  <a:endParaRPr lang="en-GB" sz="2200" i="1">
                    <a:latin typeface="Caldara"/>
                  </a:endParaRPr>
                </a:p>
              </p:txBody>
            </p:sp>
            <p:sp>
              <p:nvSpPr>
                <p:cNvPr id="83" name="Freeform 75"/>
                <p:cNvSpPr>
                  <a:spLocks noChangeAspect="1"/>
                </p:cNvSpPr>
                <p:nvPr/>
              </p:nvSpPr>
              <p:spPr bwMode="auto">
                <a:xfrm rot="213081" flipV="1">
                  <a:off x="3828" y="5090"/>
                  <a:ext cx="791" cy="146"/>
                </a:xfrm>
                <a:custGeom>
                  <a:avLst/>
                  <a:gdLst/>
                  <a:ahLst/>
                  <a:cxnLst>
                    <a:cxn ang="0">
                      <a:pos x="1312" y="0"/>
                    </a:cxn>
                    <a:cxn ang="0">
                      <a:pos x="1" y="4"/>
                    </a:cxn>
                    <a:cxn ang="0">
                      <a:pos x="0" y="311"/>
                    </a:cxn>
                    <a:cxn ang="0">
                      <a:pos x="1312" y="0"/>
                    </a:cxn>
                  </a:cxnLst>
                  <a:rect l="0" t="0" r="r" b="b"/>
                  <a:pathLst>
                    <a:path w="1312" h="311">
                      <a:moveTo>
                        <a:pt x="1312" y="0"/>
                      </a:moveTo>
                      <a:lnTo>
                        <a:pt x="1" y="4"/>
                      </a:lnTo>
                      <a:lnTo>
                        <a:pt x="0" y="311"/>
                      </a:lnTo>
                      <a:lnTo>
                        <a:pt x="1312" y="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3175">
                  <a:round/>
                  <a:headEnd/>
                  <a:tailEnd/>
                </a:ln>
                <a:scene3d>
                  <a:camera prst="legacyObliqueTopRight">
                    <a:rot lat="18600000" lon="300000" rev="0"/>
                  </a:camera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A5A5A5"/>
                  </a:extrusionClr>
                </a:sp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flatTx/>
                </a:bodyPr>
                <a:lstStyle/>
                <a:p>
                  <a:endParaRPr lang="en-GB" sz="2200" i="1">
                    <a:latin typeface="Caldara"/>
                  </a:endParaRPr>
                </a:p>
              </p:txBody>
            </p:sp>
            <p:sp>
              <p:nvSpPr>
                <p:cNvPr id="84" name="Freeform 76"/>
                <p:cNvSpPr>
                  <a:spLocks noChangeAspect="1"/>
                </p:cNvSpPr>
                <p:nvPr/>
              </p:nvSpPr>
              <p:spPr bwMode="auto">
                <a:xfrm rot="213081" flipV="1">
                  <a:off x="4528" y="5229"/>
                  <a:ext cx="789" cy="91"/>
                </a:xfrm>
                <a:custGeom>
                  <a:avLst/>
                  <a:gdLst/>
                  <a:ahLst/>
                  <a:cxnLst>
                    <a:cxn ang="0">
                      <a:pos x="1312" y="0"/>
                    </a:cxn>
                    <a:cxn ang="0">
                      <a:pos x="1" y="4"/>
                    </a:cxn>
                    <a:cxn ang="0">
                      <a:pos x="0" y="311"/>
                    </a:cxn>
                    <a:cxn ang="0">
                      <a:pos x="1312" y="0"/>
                    </a:cxn>
                  </a:cxnLst>
                  <a:rect l="0" t="0" r="r" b="b"/>
                  <a:pathLst>
                    <a:path w="1312" h="311">
                      <a:moveTo>
                        <a:pt x="1312" y="0"/>
                      </a:moveTo>
                      <a:lnTo>
                        <a:pt x="1" y="4"/>
                      </a:lnTo>
                      <a:lnTo>
                        <a:pt x="0" y="311"/>
                      </a:lnTo>
                      <a:lnTo>
                        <a:pt x="1312" y="0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 w="3175">
                  <a:round/>
                  <a:headEnd/>
                  <a:tailEnd/>
                </a:ln>
                <a:scene3d>
                  <a:camera prst="legacyObliqueTopRight">
                    <a:rot lat="18600000" lon="300000" rev="0"/>
                  </a:camera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A5A5A5"/>
                  </a:extrusionClr>
                </a:sp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flatTx/>
                </a:bodyPr>
                <a:lstStyle/>
                <a:p>
                  <a:endParaRPr lang="en-GB" sz="2200" i="1">
                    <a:latin typeface="Caldara"/>
                  </a:endParaRPr>
                </a:p>
              </p:txBody>
            </p:sp>
          </p:grpSp>
          <p:cxnSp>
            <p:nvCxnSpPr>
              <p:cNvPr id="47" name="AutoShape 77"/>
              <p:cNvCxnSpPr>
                <a:cxnSpLocks noChangeShapeType="1"/>
              </p:cNvCxnSpPr>
              <p:nvPr/>
            </p:nvCxnSpPr>
            <p:spPr bwMode="auto">
              <a:xfrm>
                <a:off x="5004" y="7240"/>
                <a:ext cx="1656" cy="48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63" name="AutoShape 78"/>
              <p:cNvCxnSpPr>
                <a:cxnSpLocks noChangeShapeType="1"/>
              </p:cNvCxnSpPr>
              <p:nvPr/>
            </p:nvCxnSpPr>
            <p:spPr bwMode="auto">
              <a:xfrm>
                <a:off x="6651" y="7720"/>
                <a:ext cx="1" cy="386"/>
              </a:xfrm>
              <a:prstGeom prst="straightConnector1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71" name="AutoShape 79"/>
              <p:cNvCxnSpPr>
                <a:cxnSpLocks noChangeShapeType="1"/>
              </p:cNvCxnSpPr>
              <p:nvPr/>
            </p:nvCxnSpPr>
            <p:spPr bwMode="auto">
              <a:xfrm>
                <a:off x="5224" y="7626"/>
                <a:ext cx="1422" cy="47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72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4675" y="7720"/>
                <a:ext cx="1971" cy="56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73" name="AutoShape 81"/>
              <p:cNvCxnSpPr>
                <a:cxnSpLocks noChangeShapeType="1"/>
              </p:cNvCxnSpPr>
              <p:nvPr/>
            </p:nvCxnSpPr>
            <p:spPr bwMode="auto">
              <a:xfrm flipV="1">
                <a:off x="4906" y="8101"/>
                <a:ext cx="1754" cy="57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74" name="AutoShape 82"/>
              <p:cNvCxnSpPr>
                <a:cxnSpLocks noChangeShapeType="1"/>
              </p:cNvCxnSpPr>
              <p:nvPr/>
            </p:nvCxnSpPr>
            <p:spPr bwMode="auto">
              <a:xfrm>
                <a:off x="5636" y="7428"/>
                <a:ext cx="147" cy="42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5" name="AutoShape 83"/>
              <p:cNvCxnSpPr>
                <a:cxnSpLocks noChangeShapeType="1"/>
              </p:cNvCxnSpPr>
              <p:nvPr/>
            </p:nvCxnSpPr>
            <p:spPr bwMode="auto">
              <a:xfrm>
                <a:off x="5521" y="7720"/>
                <a:ext cx="178" cy="68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6" name="AutoShape 84"/>
              <p:cNvCxnSpPr>
                <a:cxnSpLocks noChangeShapeType="1"/>
              </p:cNvCxnSpPr>
              <p:nvPr/>
            </p:nvCxnSpPr>
            <p:spPr bwMode="auto">
              <a:xfrm flipV="1">
                <a:off x="5517" y="7999"/>
                <a:ext cx="145" cy="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7" name="AutoShape 85"/>
              <p:cNvCxnSpPr>
                <a:cxnSpLocks noChangeShapeType="1"/>
              </p:cNvCxnSpPr>
              <p:nvPr/>
            </p:nvCxnSpPr>
            <p:spPr bwMode="auto">
              <a:xfrm rot="240000" flipV="1">
                <a:off x="5587" y="8406"/>
                <a:ext cx="108" cy="4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35" name="Group 86"/>
            <p:cNvGrpSpPr>
              <a:grpSpLocks/>
            </p:cNvGrpSpPr>
            <p:nvPr/>
          </p:nvGrpSpPr>
          <p:grpSpPr bwMode="auto">
            <a:xfrm>
              <a:off x="5657" y="7315"/>
              <a:ext cx="365" cy="697"/>
              <a:chOff x="5753" y="7315"/>
              <a:chExt cx="365" cy="697"/>
            </a:xfrm>
          </p:grpSpPr>
          <p:cxnSp>
            <p:nvCxnSpPr>
              <p:cNvPr id="36" name="AutoShape 87"/>
              <p:cNvCxnSpPr>
                <a:cxnSpLocks noChangeAspect="1" noChangeShapeType="1"/>
              </p:cNvCxnSpPr>
              <p:nvPr/>
            </p:nvCxnSpPr>
            <p:spPr bwMode="auto">
              <a:xfrm>
                <a:off x="5761" y="7315"/>
                <a:ext cx="357" cy="1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triangle" w="sm" len="sm"/>
              </a:ln>
            </p:spPr>
          </p:cxnSp>
          <p:cxnSp>
            <p:nvCxnSpPr>
              <p:cNvPr id="37" name="AutoShape 88"/>
              <p:cNvCxnSpPr>
                <a:cxnSpLocks noChangeAspect="1" noChangeShapeType="1"/>
              </p:cNvCxnSpPr>
              <p:nvPr/>
            </p:nvCxnSpPr>
            <p:spPr bwMode="auto">
              <a:xfrm>
                <a:off x="5757" y="7549"/>
                <a:ext cx="358" cy="0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triangle" w="sm" len="sm"/>
              </a:ln>
            </p:spPr>
          </p:cxnSp>
          <p:cxnSp>
            <p:nvCxnSpPr>
              <p:cNvPr id="38" name="AutoShape 89"/>
              <p:cNvCxnSpPr>
                <a:cxnSpLocks noChangeAspect="1" noChangeShapeType="1"/>
              </p:cNvCxnSpPr>
              <p:nvPr/>
            </p:nvCxnSpPr>
            <p:spPr bwMode="auto">
              <a:xfrm>
                <a:off x="5753" y="7434"/>
                <a:ext cx="358" cy="0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triangle" w="sm" len="sm"/>
              </a:ln>
            </p:spPr>
          </p:cxnSp>
          <p:cxnSp>
            <p:nvCxnSpPr>
              <p:cNvPr id="39" name="AutoShape 90"/>
              <p:cNvCxnSpPr>
                <a:cxnSpLocks noChangeAspect="1" noChangeShapeType="1"/>
              </p:cNvCxnSpPr>
              <p:nvPr/>
            </p:nvCxnSpPr>
            <p:spPr bwMode="auto">
              <a:xfrm>
                <a:off x="5761" y="7778"/>
                <a:ext cx="357" cy="1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triangle" w="sm" len="sm"/>
              </a:ln>
            </p:spPr>
          </p:cxnSp>
          <p:cxnSp>
            <p:nvCxnSpPr>
              <p:cNvPr id="40" name="AutoShape 91"/>
              <p:cNvCxnSpPr>
                <a:cxnSpLocks noChangeAspect="1" noChangeShapeType="1"/>
              </p:cNvCxnSpPr>
              <p:nvPr/>
            </p:nvCxnSpPr>
            <p:spPr bwMode="auto">
              <a:xfrm>
                <a:off x="5757" y="7663"/>
                <a:ext cx="358" cy="1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triangle" w="sm" len="sm"/>
              </a:ln>
            </p:spPr>
          </p:cxnSp>
          <p:cxnSp>
            <p:nvCxnSpPr>
              <p:cNvPr id="41" name="AutoShape 92"/>
              <p:cNvCxnSpPr>
                <a:cxnSpLocks noChangeAspect="1" noChangeShapeType="1"/>
              </p:cNvCxnSpPr>
              <p:nvPr/>
            </p:nvCxnSpPr>
            <p:spPr bwMode="auto">
              <a:xfrm>
                <a:off x="5757" y="8012"/>
                <a:ext cx="358" cy="0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triangle" w="sm" len="sm"/>
              </a:ln>
            </p:spPr>
          </p:cxnSp>
          <p:cxnSp>
            <p:nvCxnSpPr>
              <p:cNvPr id="42" name="AutoShape 93"/>
              <p:cNvCxnSpPr>
                <a:cxnSpLocks noChangeAspect="1" noChangeShapeType="1"/>
              </p:cNvCxnSpPr>
              <p:nvPr/>
            </p:nvCxnSpPr>
            <p:spPr bwMode="auto">
              <a:xfrm>
                <a:off x="5753" y="7897"/>
                <a:ext cx="358" cy="1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triangle" w="sm" len="sm"/>
              </a:ln>
            </p:spPr>
          </p:cxnSp>
        </p:grpSp>
      </p:grpSp>
      <p:sp>
        <p:nvSpPr>
          <p:cNvPr id="85" name="Rectangle 2"/>
          <p:cNvSpPr/>
          <p:nvPr/>
        </p:nvSpPr>
        <p:spPr>
          <a:xfrm>
            <a:off x="467544" y="2312876"/>
            <a:ext cx="42484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1400" dirty="0">
                <a:solidFill>
                  <a:srgbClr val="000090"/>
                </a:solidFill>
              </a:rPr>
              <a:t>K. </a:t>
            </a:r>
            <a:r>
              <a:rPr lang="en-GB" sz="1400" dirty="0" smtClean="0">
                <a:solidFill>
                  <a:srgbClr val="000090"/>
                </a:solidFill>
              </a:rPr>
              <a:t>Evans-Lutterodt </a:t>
            </a:r>
            <a:r>
              <a:rPr lang="en-GB" sz="1400" i="1" dirty="0" smtClean="0">
                <a:solidFill>
                  <a:srgbClr val="000090"/>
                </a:solidFill>
              </a:rPr>
              <a:t>et al</a:t>
            </a:r>
          </a:p>
          <a:p>
            <a:pPr lvl="0"/>
            <a:r>
              <a:rPr lang="en-GB" sz="1400" i="1" dirty="0" smtClean="0">
                <a:solidFill>
                  <a:srgbClr val="000090"/>
                </a:solidFill>
              </a:rPr>
              <a:t>Single </a:t>
            </a:r>
            <a:r>
              <a:rPr lang="en-GB" sz="1400" i="1" dirty="0">
                <a:solidFill>
                  <a:srgbClr val="000090"/>
                </a:solidFill>
              </a:rPr>
              <a:t>Element </a:t>
            </a:r>
            <a:r>
              <a:rPr lang="en-GB" sz="1400" i="1" u="sng" dirty="0">
                <a:solidFill>
                  <a:srgbClr val="000090"/>
                </a:solidFill>
              </a:rPr>
              <a:t>elliptical</a:t>
            </a:r>
            <a:r>
              <a:rPr lang="en-GB" sz="1400" i="1" dirty="0">
                <a:solidFill>
                  <a:srgbClr val="000090"/>
                </a:solidFill>
              </a:rPr>
              <a:t> hard X-ray </a:t>
            </a:r>
            <a:r>
              <a:rPr lang="en-GB" sz="1400" i="1" dirty="0" smtClean="0">
                <a:solidFill>
                  <a:srgbClr val="000090"/>
                </a:solidFill>
              </a:rPr>
              <a:t>micro-optics</a:t>
            </a:r>
          </a:p>
          <a:p>
            <a:pPr lvl="0"/>
            <a:r>
              <a:rPr lang="en-GB" sz="1400" dirty="0" smtClean="0">
                <a:solidFill>
                  <a:srgbClr val="000090"/>
                </a:solidFill>
              </a:rPr>
              <a:t>Opt</a:t>
            </a:r>
            <a:r>
              <a:rPr lang="en-GB" sz="1400" dirty="0">
                <a:solidFill>
                  <a:srgbClr val="000090"/>
                </a:solidFill>
              </a:rPr>
              <a:t>. Expr. </a:t>
            </a:r>
            <a:r>
              <a:rPr lang="en-GB" sz="1400" b="1" dirty="0">
                <a:solidFill>
                  <a:srgbClr val="000090"/>
                </a:solidFill>
              </a:rPr>
              <a:t>11</a:t>
            </a:r>
            <a:r>
              <a:rPr lang="en-GB" sz="1400" dirty="0">
                <a:solidFill>
                  <a:srgbClr val="000090"/>
                </a:solidFill>
              </a:rPr>
              <a:t>, 8, 919-926 (2003).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004048" y="2528900"/>
            <a:ext cx="38524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000090"/>
                </a:solidFill>
              </a:rPr>
              <a:t>M. S</a:t>
            </a:r>
            <a:r>
              <a:rPr lang="en-US" sz="1400" dirty="0" smtClean="0">
                <a:solidFill>
                  <a:srgbClr val="000090"/>
                </a:solidFill>
              </a:rPr>
              <a:t>á</a:t>
            </a:r>
            <a:r>
              <a:rPr lang="en-GB" sz="1400" dirty="0" err="1" smtClean="0">
                <a:solidFill>
                  <a:srgbClr val="000090"/>
                </a:solidFill>
              </a:rPr>
              <a:t>nchez</a:t>
            </a:r>
            <a:r>
              <a:rPr lang="en-GB" sz="1400" dirty="0" smtClean="0">
                <a:solidFill>
                  <a:srgbClr val="000090"/>
                </a:solidFill>
              </a:rPr>
              <a:t> del Rio &amp; L. </a:t>
            </a:r>
            <a:r>
              <a:rPr lang="en-GB" sz="1400" dirty="0" err="1" smtClean="0">
                <a:solidFill>
                  <a:srgbClr val="000090"/>
                </a:solidFill>
              </a:rPr>
              <a:t>Alianelli</a:t>
            </a:r>
            <a:r>
              <a:rPr lang="en-GB" sz="1400" dirty="0" smtClean="0">
                <a:solidFill>
                  <a:srgbClr val="000090"/>
                </a:solidFill>
              </a:rPr>
              <a:t>,  </a:t>
            </a:r>
          </a:p>
          <a:p>
            <a:r>
              <a:rPr lang="en-GB" sz="1400" dirty="0" smtClean="0">
                <a:solidFill>
                  <a:srgbClr val="000090"/>
                </a:solidFill>
              </a:rPr>
              <a:t>J. </a:t>
            </a:r>
            <a:r>
              <a:rPr lang="en-GB" sz="1400" dirty="0" err="1" smtClean="0">
                <a:solidFill>
                  <a:srgbClr val="000090"/>
                </a:solidFill>
              </a:rPr>
              <a:t>Synchr</a:t>
            </a:r>
            <a:r>
              <a:rPr lang="en-GB" sz="1400" dirty="0" smtClean="0">
                <a:solidFill>
                  <a:srgbClr val="000090"/>
                </a:solidFill>
              </a:rPr>
              <a:t>. </a:t>
            </a:r>
            <a:r>
              <a:rPr lang="it-IT" sz="1400" dirty="0" smtClean="0">
                <a:solidFill>
                  <a:srgbClr val="000090"/>
                </a:solidFill>
              </a:rPr>
              <a:t>Rad.  19 (2012) 366</a:t>
            </a:r>
            <a:endParaRPr lang="en-US" sz="1400" dirty="0" smtClean="0">
              <a:solidFill>
                <a:srgbClr val="000090"/>
              </a:solidFill>
            </a:endParaRPr>
          </a:p>
          <a:p>
            <a:endParaRPr lang="en-GB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5956" y="980728"/>
            <a:ext cx="4514800" cy="736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3556" y="1707268"/>
            <a:ext cx="4542796" cy="815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" name="TextBox 87"/>
          <p:cNvSpPr txBox="1"/>
          <p:nvPr/>
        </p:nvSpPr>
        <p:spPr>
          <a:xfrm>
            <a:off x="5616116" y="764704"/>
            <a:ext cx="3276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material-&gt;air         </a:t>
            </a:r>
            <a:r>
              <a:rPr lang="en-US" sz="1600" dirty="0" err="1" smtClean="0"/>
              <a:t>air</a:t>
            </a:r>
            <a:r>
              <a:rPr lang="en-US" sz="1600" dirty="0" smtClean="0"/>
              <a:t>-&gt;material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87660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18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1106488"/>
            <a:ext cx="8229600" cy="1484312"/>
          </a:xfrm>
        </p:spPr>
        <p:txBody>
          <a:bodyPr/>
          <a:lstStyle/>
          <a:p>
            <a:r>
              <a:rPr lang="en-US" altLang="en-US" sz="2400" smtClean="0">
                <a:ea typeface="ＭＳ Ｐゴシック" panose="020B0600070205080204" pitchFamily="34" charset="-128"/>
              </a:rPr>
              <a:t>Theory of the Use of More Than Two Successive X-Ray Crystal Reflections to Obtain Increased Resolving Power</a:t>
            </a:r>
            <a:br>
              <a:rPr lang="en-US" altLang="en-US" sz="2400" smtClean="0">
                <a:ea typeface="ＭＳ Ｐゴシック" panose="020B0600070205080204" pitchFamily="34" charset="-128"/>
              </a:rPr>
            </a:br>
            <a:r>
              <a:rPr lang="en-US" altLang="en-US" sz="2400" smtClean="0">
                <a:ea typeface="ＭＳ Ｐゴシック" panose="020B0600070205080204" pitchFamily="34" charset="-128"/>
              </a:rPr>
              <a:t>J W. M. DuMond Phys. Rev. </a:t>
            </a:r>
            <a:r>
              <a:rPr lang="en-US" altLang="en-US" sz="2400" b="1" smtClean="0">
                <a:ea typeface="ＭＳ Ｐゴシック" panose="020B0600070205080204" pitchFamily="34" charset="-128"/>
              </a:rPr>
              <a:t>52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, 872 – (1937)</a:t>
            </a:r>
            <a:br>
              <a:rPr lang="en-US" altLang="en-US" sz="2400" smtClean="0">
                <a:ea typeface="ＭＳ Ｐゴシック" panose="020B0600070205080204" pitchFamily="34" charset="-128"/>
              </a:rPr>
            </a:br>
            <a:r>
              <a:rPr lang="en-US" altLang="en-US" sz="2400" smtClean="0">
                <a:ea typeface="ＭＳ Ｐゴシック" panose="020B0600070205080204" pitchFamily="34" charset="-128"/>
                <a:hlinkClick r:id="rId2"/>
              </a:rPr>
              <a:t>http://dx.doi.org/10.1103/PhysRev.52.872</a:t>
            </a:r>
            <a:r>
              <a:rPr lang="en-US" altLang="en-US" sz="2400" smtClean="0">
                <a:ea typeface="ＭＳ Ｐゴシック" panose="020B0600070205080204" pitchFamily="34" charset="-128"/>
              </a:rPr>
              <a:t/>
            </a:r>
            <a:br>
              <a:rPr lang="en-US" altLang="en-US" sz="2400" smtClean="0">
                <a:ea typeface="ＭＳ Ｐゴシック" panose="020B0600070205080204" pitchFamily="34" charset="-128"/>
              </a:rPr>
            </a:br>
            <a:endParaRPr lang="en-US" altLang="en-US" sz="2400" smtClean="0">
              <a:ea typeface="ＭＳ Ｐゴシック" panose="020B0600070205080204" pitchFamily="34" charset="-128"/>
            </a:endParaRP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0"/>
            <a:ext cx="3216275" cy="275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88" y="2351088"/>
            <a:ext cx="3262312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975" y="2590800"/>
            <a:ext cx="2322513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163" y="4800600"/>
            <a:ext cx="2473325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4552950"/>
            <a:ext cx="35909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TextBox 7"/>
          <p:cNvSpPr txBox="1">
            <a:spLocks noChangeArrowheads="1"/>
          </p:cNvSpPr>
          <p:nvPr/>
        </p:nvSpPr>
        <p:spPr bwMode="auto">
          <a:xfrm>
            <a:off x="5781675" y="90488"/>
            <a:ext cx="3194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ex17_crystalmono.ows</a:t>
            </a:r>
            <a:endParaRPr lang="en-GB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2"/>
          <p:cNvSpPr>
            <a:spLocks/>
          </p:cNvSpPr>
          <p:nvPr/>
        </p:nvSpPr>
        <p:spPr bwMode="auto">
          <a:xfrm>
            <a:off x="647700" y="1581150"/>
            <a:ext cx="1933575" cy="2303463"/>
          </a:xfrm>
          <a:custGeom>
            <a:avLst/>
            <a:gdLst>
              <a:gd name="T0" fmla="*/ 171370606 w 1218"/>
              <a:gd name="T1" fmla="*/ 2132052727 h 1451"/>
              <a:gd name="T2" fmla="*/ 856853178 w 1218"/>
              <a:gd name="T3" fmla="*/ 990422479 h 1451"/>
              <a:gd name="T4" fmla="*/ 970259370 w 1218"/>
              <a:gd name="T5" fmla="*/ 761087295 h 1451"/>
              <a:gd name="T6" fmla="*/ 1885076913 w 1218"/>
              <a:gd name="T7" fmla="*/ 531753897 h 1451"/>
              <a:gd name="T8" fmla="*/ 2001004054 w 1218"/>
              <a:gd name="T9" fmla="*/ 75604703 h 1451"/>
              <a:gd name="T10" fmla="*/ 2147483647 w 1218"/>
              <a:gd name="T11" fmla="*/ 75604703 h 1451"/>
              <a:gd name="T12" fmla="*/ 2147483647 w 1218"/>
              <a:gd name="T13" fmla="*/ 418346086 h 1451"/>
              <a:gd name="T14" fmla="*/ 2147483647 w 1218"/>
              <a:gd name="T15" fmla="*/ 877014667 h 1451"/>
              <a:gd name="T16" fmla="*/ 2147483647 w 1218"/>
              <a:gd name="T17" fmla="*/ 1562497085 h 1451"/>
              <a:gd name="T18" fmla="*/ 1885076913 w 1218"/>
              <a:gd name="T19" fmla="*/ 2132052727 h 1451"/>
              <a:gd name="T20" fmla="*/ 1199594291 w 1218"/>
              <a:gd name="T21" fmla="*/ 2147483647 h 1451"/>
              <a:gd name="T22" fmla="*/ 171370606 w 1218"/>
              <a:gd name="T23" fmla="*/ 2147483647 h 1451"/>
              <a:gd name="T24" fmla="*/ 171370606 w 1218"/>
              <a:gd name="T25" fmla="*/ 2147483647 h 1451"/>
              <a:gd name="T26" fmla="*/ 57962802 w 1218"/>
              <a:gd name="T27" fmla="*/ 2147483647 h 1451"/>
              <a:gd name="T28" fmla="*/ 171370606 w 1218"/>
              <a:gd name="T29" fmla="*/ 2132052727 h 145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218"/>
              <a:gd name="T46" fmla="*/ 0 h 1451"/>
              <a:gd name="T47" fmla="*/ 1218 w 1218"/>
              <a:gd name="T48" fmla="*/ 1451 h 145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218" h="1451">
                <a:moveTo>
                  <a:pt x="68" y="846"/>
                </a:moveTo>
                <a:cubicBezTo>
                  <a:pt x="121" y="763"/>
                  <a:pt x="287" y="484"/>
                  <a:pt x="340" y="393"/>
                </a:cubicBezTo>
                <a:cubicBezTo>
                  <a:pt x="393" y="302"/>
                  <a:pt x="317" y="332"/>
                  <a:pt x="385" y="302"/>
                </a:cubicBezTo>
                <a:cubicBezTo>
                  <a:pt x="453" y="272"/>
                  <a:pt x="680" y="256"/>
                  <a:pt x="748" y="211"/>
                </a:cubicBezTo>
                <a:cubicBezTo>
                  <a:pt x="816" y="166"/>
                  <a:pt x="726" y="60"/>
                  <a:pt x="794" y="30"/>
                </a:cubicBezTo>
                <a:cubicBezTo>
                  <a:pt x="862" y="0"/>
                  <a:pt x="1096" y="7"/>
                  <a:pt x="1157" y="30"/>
                </a:cubicBezTo>
                <a:cubicBezTo>
                  <a:pt x="1218" y="53"/>
                  <a:pt x="1172" y="113"/>
                  <a:pt x="1157" y="166"/>
                </a:cubicBezTo>
                <a:cubicBezTo>
                  <a:pt x="1142" y="219"/>
                  <a:pt x="1104" y="273"/>
                  <a:pt x="1066" y="348"/>
                </a:cubicBezTo>
                <a:cubicBezTo>
                  <a:pt x="1028" y="423"/>
                  <a:pt x="983" y="537"/>
                  <a:pt x="930" y="620"/>
                </a:cubicBezTo>
                <a:cubicBezTo>
                  <a:pt x="877" y="703"/>
                  <a:pt x="824" y="748"/>
                  <a:pt x="748" y="846"/>
                </a:cubicBezTo>
                <a:cubicBezTo>
                  <a:pt x="672" y="944"/>
                  <a:pt x="589" y="1111"/>
                  <a:pt x="476" y="1209"/>
                </a:cubicBezTo>
                <a:cubicBezTo>
                  <a:pt x="363" y="1307"/>
                  <a:pt x="136" y="1451"/>
                  <a:pt x="68" y="1436"/>
                </a:cubicBezTo>
                <a:cubicBezTo>
                  <a:pt x="0" y="1421"/>
                  <a:pt x="76" y="1210"/>
                  <a:pt x="68" y="1119"/>
                </a:cubicBezTo>
                <a:cubicBezTo>
                  <a:pt x="60" y="1028"/>
                  <a:pt x="23" y="937"/>
                  <a:pt x="23" y="892"/>
                </a:cubicBezTo>
                <a:cubicBezTo>
                  <a:pt x="23" y="847"/>
                  <a:pt x="15" y="929"/>
                  <a:pt x="68" y="846"/>
                </a:cubicBezTo>
                <a:close/>
              </a:path>
            </a:pathLst>
          </a:custGeom>
          <a:solidFill>
            <a:schemeClr val="accent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2" name="Rectangle 3"/>
          <p:cNvSpPr>
            <a:spLocks noChangeArrowheads="1"/>
          </p:cNvSpPr>
          <p:nvPr/>
        </p:nvSpPr>
        <p:spPr bwMode="auto">
          <a:xfrm>
            <a:off x="804863" y="5588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2800">
                <a:solidFill>
                  <a:srgbClr val="000000"/>
                </a:solidFill>
                <a:latin typeface="Myriad Pro SemiCond"/>
              </a:rPr>
              <a:t>Trace (the beamline)</a:t>
            </a:r>
            <a:endParaRPr lang="en-US" altLang="en-US" sz="2800">
              <a:solidFill>
                <a:srgbClr val="000000"/>
              </a:solidFill>
              <a:latin typeface="Myriad Pro SemiCond"/>
            </a:endParaRPr>
          </a:p>
        </p:txBody>
      </p:sp>
      <p:grpSp>
        <p:nvGrpSpPr>
          <p:cNvPr id="1033" name="Group 4"/>
          <p:cNvGrpSpPr>
            <a:grpSpLocks/>
          </p:cNvGrpSpPr>
          <p:nvPr/>
        </p:nvGrpSpPr>
        <p:grpSpPr bwMode="auto">
          <a:xfrm>
            <a:off x="684213" y="1557338"/>
            <a:ext cx="1727200" cy="1800225"/>
            <a:chOff x="431" y="981"/>
            <a:chExt cx="1088" cy="1134"/>
          </a:xfrm>
        </p:grpSpPr>
        <p:sp>
          <p:nvSpPr>
            <p:cNvPr id="1083" name="Line 5"/>
            <p:cNvSpPr>
              <a:spLocks noChangeShapeType="1"/>
            </p:cNvSpPr>
            <p:nvPr/>
          </p:nvSpPr>
          <p:spPr bwMode="auto">
            <a:xfrm flipV="1">
              <a:off x="884" y="981"/>
              <a:ext cx="635" cy="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4" name="Line 6"/>
            <p:cNvSpPr>
              <a:spLocks noChangeShapeType="1"/>
            </p:cNvSpPr>
            <p:nvPr/>
          </p:nvSpPr>
          <p:spPr bwMode="auto">
            <a:xfrm>
              <a:off x="884" y="1797"/>
              <a:ext cx="454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5" name="Line 7"/>
            <p:cNvSpPr>
              <a:spLocks noChangeShapeType="1"/>
            </p:cNvSpPr>
            <p:nvPr/>
          </p:nvSpPr>
          <p:spPr bwMode="auto">
            <a:xfrm flipH="1">
              <a:off x="431" y="1797"/>
              <a:ext cx="453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34" name="Text Box 8"/>
          <p:cNvSpPr txBox="1">
            <a:spLocks noChangeArrowheads="1"/>
          </p:cNvSpPr>
          <p:nvPr/>
        </p:nvSpPr>
        <p:spPr bwMode="auto">
          <a:xfrm>
            <a:off x="1908175" y="22764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835150" y="2492375"/>
            <a:ext cx="2449513" cy="2808288"/>
            <a:chOff x="1156" y="1570"/>
            <a:chExt cx="1543" cy="1769"/>
          </a:xfrm>
        </p:grpSpPr>
        <p:graphicFrame>
          <p:nvGraphicFramePr>
            <p:cNvPr id="1030" name="Object 6"/>
            <p:cNvGraphicFramePr>
              <a:graphicFrameLocks noChangeAspect="1"/>
            </p:cNvGraphicFramePr>
            <p:nvPr/>
          </p:nvGraphicFramePr>
          <p:xfrm>
            <a:off x="1746" y="2931"/>
            <a:ext cx="543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" name="Equation" r:id="rId3" imgW="672840" imgH="406080" progId="Equation.DSMT4">
                    <p:embed/>
                  </p:oleObj>
                </mc:Choice>
                <mc:Fallback>
                  <p:oleObj name="Equation" r:id="rId3" imgW="672840" imgH="4060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2931"/>
                          <a:ext cx="543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2" name="Line 11"/>
            <p:cNvSpPr>
              <a:spLocks noChangeShapeType="1"/>
            </p:cNvSpPr>
            <p:nvPr/>
          </p:nvSpPr>
          <p:spPr bwMode="auto">
            <a:xfrm>
              <a:off x="1156" y="1570"/>
              <a:ext cx="1543" cy="17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419475" y="4797425"/>
            <a:ext cx="3673475" cy="1152525"/>
            <a:chOff x="2154" y="3022"/>
            <a:chExt cx="2314" cy="726"/>
          </a:xfrm>
        </p:grpSpPr>
        <p:graphicFrame>
          <p:nvGraphicFramePr>
            <p:cNvPr id="1029" name="Object 5"/>
            <p:cNvGraphicFramePr>
              <a:graphicFrameLocks noChangeAspect="1"/>
            </p:cNvGraphicFramePr>
            <p:nvPr/>
          </p:nvGraphicFramePr>
          <p:xfrm>
            <a:off x="4105" y="3339"/>
            <a:ext cx="272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9" name="Equation" r:id="rId5" imgW="152280" imgH="139680" progId="Equation.DSMT4">
                    <p:embed/>
                  </p:oleObj>
                </mc:Choice>
                <mc:Fallback>
                  <p:oleObj name="Equation" r:id="rId5" imgW="152280" imgH="1396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3339"/>
                          <a:ext cx="272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74" name="Group 14"/>
            <p:cNvGrpSpPr>
              <a:grpSpLocks/>
            </p:cNvGrpSpPr>
            <p:nvPr/>
          </p:nvGrpSpPr>
          <p:grpSpPr bwMode="auto">
            <a:xfrm>
              <a:off x="2154" y="3067"/>
              <a:ext cx="1861" cy="681"/>
              <a:chOff x="2154" y="3067"/>
              <a:chExt cx="1861" cy="681"/>
            </a:xfrm>
          </p:grpSpPr>
          <p:sp>
            <p:nvSpPr>
              <p:cNvPr id="1076" name="Rectangle 15"/>
              <p:cNvSpPr>
                <a:spLocks noChangeArrowheads="1"/>
              </p:cNvSpPr>
              <p:nvPr/>
            </p:nvSpPr>
            <p:spPr bwMode="auto">
              <a:xfrm>
                <a:off x="2154" y="3612"/>
                <a:ext cx="1180" cy="136"/>
              </a:xfrm>
              <a:prstGeom prst="rect">
                <a:avLst/>
              </a:prstGeom>
              <a:solidFill>
                <a:schemeClr val="accent1">
                  <a:alpha val="56862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77" name="Line 16"/>
              <p:cNvSpPr>
                <a:spLocks noChangeShapeType="1"/>
              </p:cNvSpPr>
              <p:nvPr/>
            </p:nvSpPr>
            <p:spPr bwMode="auto">
              <a:xfrm flipV="1">
                <a:off x="2154" y="3067"/>
                <a:ext cx="681" cy="5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78" name="Line 17"/>
              <p:cNvSpPr>
                <a:spLocks noChangeShapeType="1"/>
              </p:cNvSpPr>
              <p:nvPr/>
            </p:nvSpPr>
            <p:spPr bwMode="auto">
              <a:xfrm flipV="1">
                <a:off x="3333" y="3067"/>
                <a:ext cx="681" cy="5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79" name="Line 18"/>
              <p:cNvSpPr>
                <a:spLocks noChangeShapeType="1"/>
              </p:cNvSpPr>
              <p:nvPr/>
            </p:nvSpPr>
            <p:spPr bwMode="auto">
              <a:xfrm flipV="1">
                <a:off x="3334" y="3203"/>
                <a:ext cx="681" cy="5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80" name="Line 19"/>
              <p:cNvSpPr>
                <a:spLocks noChangeShapeType="1"/>
              </p:cNvSpPr>
              <p:nvPr/>
            </p:nvSpPr>
            <p:spPr bwMode="auto">
              <a:xfrm>
                <a:off x="2835" y="3067"/>
                <a:ext cx="117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81" name="Line 20"/>
              <p:cNvSpPr>
                <a:spLocks noChangeShapeType="1"/>
              </p:cNvSpPr>
              <p:nvPr/>
            </p:nvSpPr>
            <p:spPr bwMode="auto">
              <a:xfrm>
                <a:off x="4014" y="3067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075" name="AutoShape 21"/>
            <p:cNvSpPr>
              <a:spLocks noChangeArrowheads="1"/>
            </p:cNvSpPr>
            <p:nvPr/>
          </p:nvSpPr>
          <p:spPr bwMode="auto">
            <a:xfrm>
              <a:off x="4195" y="3022"/>
              <a:ext cx="273" cy="326"/>
            </a:xfrm>
            <a:prstGeom prst="curvedDownArrow">
              <a:avLst>
                <a:gd name="adj1" fmla="val 20000"/>
                <a:gd name="adj2" fmla="val 40000"/>
                <a:gd name="adj3" fmla="val 3980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403350" y="2852738"/>
            <a:ext cx="3313113" cy="2376487"/>
            <a:chOff x="884" y="1797"/>
            <a:chExt cx="2087" cy="1497"/>
          </a:xfrm>
        </p:grpSpPr>
        <p:sp>
          <p:nvSpPr>
            <p:cNvPr id="1072" name="Line 23"/>
            <p:cNvSpPr>
              <a:spLocks noChangeShapeType="1"/>
            </p:cNvSpPr>
            <p:nvPr/>
          </p:nvSpPr>
          <p:spPr bwMode="auto">
            <a:xfrm flipH="1" flipV="1">
              <a:off x="884" y="1797"/>
              <a:ext cx="2087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3" name="Text Box 24"/>
            <p:cNvSpPr txBox="1">
              <a:spLocks noChangeArrowheads="1"/>
            </p:cNvSpPr>
            <p:nvPr/>
          </p:nvSpPr>
          <p:spPr bwMode="auto">
            <a:xfrm>
              <a:off x="1507" y="244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srgbClr val="000000"/>
                  </a:solidFill>
                  <a:cs typeface="Arial" panose="020B0604020202020204" pitchFamily="34" charset="0"/>
                </a:rPr>
                <a:t>p</a:t>
              </a: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4716463" y="2420938"/>
            <a:ext cx="3178175" cy="2808287"/>
            <a:chOff x="2971" y="1525"/>
            <a:chExt cx="2002" cy="1769"/>
          </a:xfrm>
        </p:grpSpPr>
        <p:grpSp>
          <p:nvGrpSpPr>
            <p:cNvPr id="1061" name="Group 26"/>
            <p:cNvGrpSpPr>
              <a:grpSpLocks/>
            </p:cNvGrpSpPr>
            <p:nvPr/>
          </p:nvGrpSpPr>
          <p:grpSpPr bwMode="auto">
            <a:xfrm>
              <a:off x="2971" y="1525"/>
              <a:ext cx="2002" cy="1769"/>
              <a:chOff x="2971" y="1525"/>
              <a:chExt cx="2002" cy="1769"/>
            </a:xfrm>
          </p:grpSpPr>
          <p:sp>
            <p:nvSpPr>
              <p:cNvPr id="1067" name="Freeform 27"/>
              <p:cNvSpPr>
                <a:spLocks/>
              </p:cNvSpPr>
              <p:nvPr/>
            </p:nvSpPr>
            <p:spPr bwMode="auto">
              <a:xfrm flipH="1">
                <a:off x="3969" y="1752"/>
                <a:ext cx="544" cy="862"/>
              </a:xfrm>
              <a:custGeom>
                <a:avLst/>
                <a:gdLst>
                  <a:gd name="T0" fmla="*/ 13 w 1218"/>
                  <a:gd name="T1" fmla="*/ 299 h 1451"/>
                  <a:gd name="T2" fmla="*/ 68 w 1218"/>
                  <a:gd name="T3" fmla="*/ 138 h 1451"/>
                  <a:gd name="T4" fmla="*/ 77 w 1218"/>
                  <a:gd name="T5" fmla="*/ 106 h 1451"/>
                  <a:gd name="T6" fmla="*/ 149 w 1218"/>
                  <a:gd name="T7" fmla="*/ 74 h 1451"/>
                  <a:gd name="T8" fmla="*/ 159 w 1218"/>
                  <a:gd name="T9" fmla="*/ 11 h 1451"/>
                  <a:gd name="T10" fmla="*/ 231 w 1218"/>
                  <a:gd name="T11" fmla="*/ 11 h 1451"/>
                  <a:gd name="T12" fmla="*/ 231 w 1218"/>
                  <a:gd name="T13" fmla="*/ 59 h 1451"/>
                  <a:gd name="T14" fmla="*/ 213 w 1218"/>
                  <a:gd name="T15" fmla="*/ 123 h 1451"/>
                  <a:gd name="T16" fmla="*/ 185 w 1218"/>
                  <a:gd name="T17" fmla="*/ 219 h 1451"/>
                  <a:gd name="T18" fmla="*/ 149 w 1218"/>
                  <a:gd name="T19" fmla="*/ 299 h 1451"/>
                  <a:gd name="T20" fmla="*/ 95 w 1218"/>
                  <a:gd name="T21" fmla="*/ 427 h 1451"/>
                  <a:gd name="T22" fmla="*/ 13 w 1218"/>
                  <a:gd name="T23" fmla="*/ 507 h 1451"/>
                  <a:gd name="T24" fmla="*/ 13 w 1218"/>
                  <a:gd name="T25" fmla="*/ 395 h 1451"/>
                  <a:gd name="T26" fmla="*/ 4 w 1218"/>
                  <a:gd name="T27" fmla="*/ 315 h 1451"/>
                  <a:gd name="T28" fmla="*/ 13 w 1218"/>
                  <a:gd name="T29" fmla="*/ 299 h 14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18"/>
                  <a:gd name="T46" fmla="*/ 0 h 1451"/>
                  <a:gd name="T47" fmla="*/ 1218 w 1218"/>
                  <a:gd name="T48" fmla="*/ 1451 h 145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18" h="1451">
                    <a:moveTo>
                      <a:pt x="68" y="846"/>
                    </a:moveTo>
                    <a:cubicBezTo>
                      <a:pt x="121" y="763"/>
                      <a:pt x="287" y="484"/>
                      <a:pt x="340" y="393"/>
                    </a:cubicBezTo>
                    <a:cubicBezTo>
                      <a:pt x="393" y="302"/>
                      <a:pt x="317" y="332"/>
                      <a:pt x="385" y="302"/>
                    </a:cubicBezTo>
                    <a:cubicBezTo>
                      <a:pt x="453" y="272"/>
                      <a:pt x="680" y="256"/>
                      <a:pt x="748" y="211"/>
                    </a:cubicBezTo>
                    <a:cubicBezTo>
                      <a:pt x="816" y="166"/>
                      <a:pt x="726" y="60"/>
                      <a:pt x="794" y="30"/>
                    </a:cubicBezTo>
                    <a:cubicBezTo>
                      <a:pt x="862" y="0"/>
                      <a:pt x="1096" y="7"/>
                      <a:pt x="1157" y="30"/>
                    </a:cubicBezTo>
                    <a:cubicBezTo>
                      <a:pt x="1218" y="53"/>
                      <a:pt x="1172" y="113"/>
                      <a:pt x="1157" y="166"/>
                    </a:cubicBezTo>
                    <a:cubicBezTo>
                      <a:pt x="1142" y="219"/>
                      <a:pt x="1104" y="273"/>
                      <a:pt x="1066" y="348"/>
                    </a:cubicBezTo>
                    <a:cubicBezTo>
                      <a:pt x="1028" y="423"/>
                      <a:pt x="983" y="537"/>
                      <a:pt x="930" y="620"/>
                    </a:cubicBezTo>
                    <a:cubicBezTo>
                      <a:pt x="877" y="703"/>
                      <a:pt x="824" y="748"/>
                      <a:pt x="748" y="846"/>
                    </a:cubicBezTo>
                    <a:cubicBezTo>
                      <a:pt x="672" y="944"/>
                      <a:pt x="589" y="1111"/>
                      <a:pt x="476" y="1209"/>
                    </a:cubicBezTo>
                    <a:cubicBezTo>
                      <a:pt x="363" y="1307"/>
                      <a:pt x="136" y="1451"/>
                      <a:pt x="68" y="1436"/>
                    </a:cubicBezTo>
                    <a:cubicBezTo>
                      <a:pt x="0" y="1421"/>
                      <a:pt x="76" y="1210"/>
                      <a:pt x="68" y="1119"/>
                    </a:cubicBezTo>
                    <a:cubicBezTo>
                      <a:pt x="60" y="1028"/>
                      <a:pt x="23" y="937"/>
                      <a:pt x="23" y="892"/>
                    </a:cubicBezTo>
                    <a:cubicBezTo>
                      <a:pt x="23" y="847"/>
                      <a:pt x="15" y="929"/>
                      <a:pt x="68" y="846"/>
                    </a:cubicBezTo>
                    <a:close/>
                  </a:path>
                </a:pathLst>
              </a:custGeom>
              <a:solidFill>
                <a:schemeClr val="accent1">
                  <a:alpha val="4901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8" name="Line 28"/>
              <p:cNvSpPr>
                <a:spLocks noChangeShapeType="1"/>
              </p:cNvSpPr>
              <p:nvPr/>
            </p:nvSpPr>
            <p:spPr bwMode="auto">
              <a:xfrm flipV="1">
                <a:off x="2971" y="1888"/>
                <a:ext cx="1814" cy="14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9" name="Text Box 29"/>
              <p:cNvSpPr txBox="1">
                <a:spLocks noChangeArrowheads="1"/>
              </p:cNvSpPr>
              <p:nvPr/>
            </p:nvSpPr>
            <p:spPr bwMode="auto">
              <a:xfrm>
                <a:off x="4785" y="152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y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070" name="Text Box 30"/>
              <p:cNvSpPr txBox="1">
                <a:spLocks noChangeArrowheads="1"/>
              </p:cNvSpPr>
              <p:nvPr/>
            </p:nvSpPr>
            <p:spPr bwMode="auto">
              <a:xfrm>
                <a:off x="3878" y="166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z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071" name="Text Box 31"/>
              <p:cNvSpPr txBox="1">
                <a:spLocks noChangeArrowheads="1"/>
              </p:cNvSpPr>
              <p:nvPr/>
            </p:nvSpPr>
            <p:spPr bwMode="auto">
              <a:xfrm>
                <a:off x="4150" y="2568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x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62" name="Group 32"/>
            <p:cNvGrpSpPr>
              <a:grpSpLocks/>
            </p:cNvGrpSpPr>
            <p:nvPr/>
          </p:nvGrpSpPr>
          <p:grpSpPr bwMode="auto">
            <a:xfrm>
              <a:off x="3775" y="1642"/>
              <a:ext cx="1172" cy="1170"/>
              <a:chOff x="3775" y="1642"/>
              <a:chExt cx="1172" cy="1170"/>
            </a:xfrm>
          </p:grpSpPr>
          <p:sp>
            <p:nvSpPr>
              <p:cNvPr id="1063" name="Line 33"/>
              <p:cNvSpPr>
                <a:spLocks noChangeShapeType="1"/>
              </p:cNvSpPr>
              <p:nvPr/>
            </p:nvSpPr>
            <p:spPr bwMode="auto">
              <a:xfrm rot="900000" flipV="1">
                <a:off x="4435" y="1642"/>
                <a:ext cx="512" cy="65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4" name="Line 34"/>
              <p:cNvSpPr>
                <a:spLocks noChangeShapeType="1"/>
              </p:cNvSpPr>
              <p:nvPr/>
            </p:nvSpPr>
            <p:spPr bwMode="auto">
              <a:xfrm rot="900000" flipH="1">
                <a:off x="4232" y="2200"/>
                <a:ext cx="66" cy="47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5" name="Line 35"/>
              <p:cNvSpPr>
                <a:spLocks noChangeShapeType="1"/>
              </p:cNvSpPr>
              <p:nvPr/>
            </p:nvSpPr>
            <p:spPr bwMode="auto">
              <a:xfrm rot="900000" flipH="1" flipV="1">
                <a:off x="4047" y="1951"/>
                <a:ext cx="348" cy="22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6" name="Text Box 36"/>
              <p:cNvSpPr txBox="1">
                <a:spLocks noChangeArrowheads="1"/>
              </p:cNvSpPr>
              <p:nvPr/>
            </p:nvSpPr>
            <p:spPr bwMode="auto">
              <a:xfrm>
                <a:off x="3775" y="258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q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28421" name="Line 37"/>
          <p:cNvSpPr>
            <a:spLocks noChangeShapeType="1"/>
          </p:cNvSpPr>
          <p:nvPr/>
        </p:nvSpPr>
        <p:spPr bwMode="auto">
          <a:xfrm flipV="1">
            <a:off x="4284663" y="3141663"/>
            <a:ext cx="2159000" cy="21590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0" name="Text Box 38"/>
          <p:cNvSpPr txBox="1">
            <a:spLocks noChangeArrowheads="1"/>
          </p:cNvSpPr>
          <p:nvPr/>
        </p:nvSpPr>
        <p:spPr bwMode="auto">
          <a:xfrm>
            <a:off x="2392363" y="12890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  <a:cs typeface="Arial" panose="020B0604020202020204" pitchFamily="34" charset="0"/>
              </a:rPr>
              <a:t>z</a:t>
            </a:r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41" name="Text Box 39"/>
          <p:cNvSpPr txBox="1">
            <a:spLocks noChangeArrowheads="1"/>
          </p:cNvSpPr>
          <p:nvPr/>
        </p:nvSpPr>
        <p:spPr bwMode="auto">
          <a:xfrm>
            <a:off x="468313" y="2565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3635375" y="3500438"/>
            <a:ext cx="2449513" cy="2592387"/>
            <a:chOff x="2290" y="2205"/>
            <a:chExt cx="1543" cy="1633"/>
          </a:xfrm>
        </p:grpSpPr>
        <p:sp>
          <p:nvSpPr>
            <p:cNvPr id="1052" name="Freeform 41"/>
            <p:cNvSpPr>
              <a:spLocks/>
            </p:cNvSpPr>
            <p:nvPr/>
          </p:nvSpPr>
          <p:spPr bwMode="auto">
            <a:xfrm>
              <a:off x="2562" y="2743"/>
              <a:ext cx="409" cy="233"/>
            </a:xfrm>
            <a:custGeom>
              <a:avLst/>
              <a:gdLst>
                <a:gd name="T0" fmla="*/ 0 w 409"/>
                <a:gd name="T1" fmla="*/ 233 h 233"/>
                <a:gd name="T2" fmla="*/ 137 w 409"/>
                <a:gd name="T3" fmla="*/ 52 h 233"/>
                <a:gd name="T4" fmla="*/ 318 w 409"/>
                <a:gd name="T5" fmla="*/ 7 h 233"/>
                <a:gd name="T6" fmla="*/ 409 w 409"/>
                <a:gd name="T7" fmla="*/ 7 h 2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9"/>
                <a:gd name="T13" fmla="*/ 0 h 233"/>
                <a:gd name="T14" fmla="*/ 409 w 409"/>
                <a:gd name="T15" fmla="*/ 233 h 2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9" h="233">
                  <a:moveTo>
                    <a:pt x="0" y="233"/>
                  </a:moveTo>
                  <a:cubicBezTo>
                    <a:pt x="42" y="161"/>
                    <a:pt x="84" y="90"/>
                    <a:pt x="137" y="52"/>
                  </a:cubicBezTo>
                  <a:cubicBezTo>
                    <a:pt x="190" y="14"/>
                    <a:pt x="273" y="14"/>
                    <a:pt x="318" y="7"/>
                  </a:cubicBezTo>
                  <a:cubicBezTo>
                    <a:pt x="363" y="0"/>
                    <a:pt x="386" y="3"/>
                    <a:pt x="409" y="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1028" name="Object 4"/>
            <p:cNvGraphicFramePr>
              <a:graphicFrameLocks noChangeAspect="1"/>
            </p:cNvGraphicFramePr>
            <p:nvPr/>
          </p:nvGraphicFramePr>
          <p:xfrm>
            <a:off x="2653" y="2614"/>
            <a:ext cx="9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" name="Equation" r:id="rId7" imgW="152280" imgH="228600" progId="Equation.DSMT4">
                    <p:embed/>
                  </p:oleObj>
                </mc:Choice>
                <mc:Fallback>
                  <p:oleObj name="Equation" r:id="rId7" imgW="15228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2614"/>
                          <a:ext cx="9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3" name="Group 43"/>
            <p:cNvGrpSpPr>
              <a:grpSpLocks/>
            </p:cNvGrpSpPr>
            <p:nvPr/>
          </p:nvGrpSpPr>
          <p:grpSpPr bwMode="auto">
            <a:xfrm>
              <a:off x="2290" y="2205"/>
              <a:ext cx="1543" cy="1633"/>
              <a:chOff x="2290" y="2205"/>
              <a:chExt cx="1543" cy="1633"/>
            </a:xfrm>
          </p:grpSpPr>
          <p:grpSp>
            <p:nvGrpSpPr>
              <p:cNvPr id="1054" name="Group 44"/>
              <p:cNvGrpSpPr>
                <a:grpSpLocks/>
              </p:cNvGrpSpPr>
              <p:nvPr/>
            </p:nvGrpSpPr>
            <p:grpSpPr bwMode="auto">
              <a:xfrm>
                <a:off x="2290" y="2478"/>
                <a:ext cx="1543" cy="1360"/>
                <a:chOff x="2290" y="2478"/>
                <a:chExt cx="1543" cy="1360"/>
              </a:xfrm>
            </p:grpSpPr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971" y="2478"/>
                  <a:ext cx="0" cy="816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971" y="3294"/>
                  <a:ext cx="862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2290" y="3294"/>
                  <a:ext cx="681" cy="544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055" name="Text Box 48"/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x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056" name="Text Box 49"/>
              <p:cNvSpPr txBox="1">
                <a:spLocks noChangeArrowheads="1"/>
              </p:cNvSpPr>
              <p:nvPr/>
            </p:nvSpPr>
            <p:spPr bwMode="auto">
              <a:xfrm>
                <a:off x="3424" y="3067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y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057" name="Text Box 50"/>
              <p:cNvSpPr txBox="1">
                <a:spLocks noChangeArrowheads="1"/>
              </p:cNvSpPr>
              <p:nvPr/>
            </p:nvSpPr>
            <p:spPr bwMode="auto">
              <a:xfrm>
                <a:off x="2880" y="220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z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3492500" y="1989138"/>
            <a:ext cx="1952625" cy="3311525"/>
            <a:chOff x="2200" y="1253"/>
            <a:chExt cx="1230" cy="2086"/>
          </a:xfrm>
        </p:grpSpPr>
        <p:sp>
          <p:nvSpPr>
            <p:cNvPr id="1051" name="Line 52"/>
            <p:cNvSpPr>
              <a:spLocks noChangeShapeType="1"/>
            </p:cNvSpPr>
            <p:nvPr/>
          </p:nvSpPr>
          <p:spPr bwMode="auto">
            <a:xfrm flipV="1">
              <a:off x="2699" y="1525"/>
              <a:ext cx="0" cy="1814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2200" y="1253"/>
            <a:ext cx="1230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" name="Equation" r:id="rId9" imgW="1168200" imgH="304560" progId="Equation.DSMT4">
                    <p:embed/>
                  </p:oleObj>
                </mc:Choice>
                <mc:Fallback>
                  <p:oleObj name="Equation" r:id="rId9" imgW="1168200" imgH="30456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1253"/>
                          <a:ext cx="1230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54"/>
          <p:cNvGrpSpPr>
            <a:grpSpLocks/>
          </p:cNvGrpSpPr>
          <p:nvPr/>
        </p:nvGrpSpPr>
        <p:grpSpPr bwMode="auto">
          <a:xfrm>
            <a:off x="971550" y="2060575"/>
            <a:ext cx="2808288" cy="1439863"/>
            <a:chOff x="612" y="1298"/>
            <a:chExt cx="1769" cy="907"/>
          </a:xfrm>
        </p:grpSpPr>
        <p:sp>
          <p:nvSpPr>
            <p:cNvPr id="1045" name="Line 55"/>
            <p:cNvSpPr>
              <a:spLocks noChangeShapeType="1"/>
            </p:cNvSpPr>
            <p:nvPr/>
          </p:nvSpPr>
          <p:spPr bwMode="auto">
            <a:xfrm>
              <a:off x="884" y="1888"/>
              <a:ext cx="40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6" name="Line 56"/>
            <p:cNvSpPr>
              <a:spLocks noChangeShapeType="1"/>
            </p:cNvSpPr>
            <p:nvPr/>
          </p:nvSpPr>
          <p:spPr bwMode="auto">
            <a:xfrm>
              <a:off x="612" y="2069"/>
              <a:ext cx="454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047" name="Group 57"/>
            <p:cNvGrpSpPr>
              <a:grpSpLocks/>
            </p:cNvGrpSpPr>
            <p:nvPr/>
          </p:nvGrpSpPr>
          <p:grpSpPr bwMode="auto">
            <a:xfrm>
              <a:off x="1156" y="1298"/>
              <a:ext cx="1225" cy="635"/>
              <a:chOff x="1156" y="1298"/>
              <a:chExt cx="1225" cy="635"/>
            </a:xfrm>
          </p:grpSpPr>
          <p:grpSp>
            <p:nvGrpSpPr>
              <p:cNvPr id="1048" name="Group 58"/>
              <p:cNvGrpSpPr>
                <a:grpSpLocks/>
              </p:cNvGrpSpPr>
              <p:nvPr/>
            </p:nvGrpSpPr>
            <p:grpSpPr bwMode="auto">
              <a:xfrm>
                <a:off x="1156" y="1298"/>
                <a:ext cx="712" cy="635"/>
                <a:chOff x="1156" y="1298"/>
                <a:chExt cx="712" cy="635"/>
              </a:xfrm>
            </p:grpSpPr>
            <p:graphicFrame>
              <p:nvGraphicFramePr>
                <p:cNvPr id="1026" name="Object 2"/>
                <p:cNvGraphicFramePr>
                  <a:graphicFrameLocks noChangeAspect="1"/>
                </p:cNvGraphicFramePr>
                <p:nvPr/>
              </p:nvGraphicFramePr>
              <p:xfrm>
                <a:off x="1292" y="1298"/>
                <a:ext cx="576" cy="3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92" name="Equation" r:id="rId11" imgW="914400" imgH="482400" progId="Equation.DSMT4">
                        <p:embed/>
                      </p:oleObj>
                    </mc:Choice>
                    <mc:Fallback>
                      <p:oleObj name="Equation" r:id="rId11" imgW="914400" imgH="482400" progId="Equation.DSMT4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92" y="1298"/>
                              <a:ext cx="576" cy="30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50" name="Line 60"/>
                <p:cNvSpPr>
                  <a:spLocks noChangeShapeType="1"/>
                </p:cNvSpPr>
                <p:nvPr/>
              </p:nvSpPr>
              <p:spPr bwMode="auto">
                <a:xfrm>
                  <a:off x="1156" y="1570"/>
                  <a:ext cx="318" cy="3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049" name="Text Box 61"/>
              <p:cNvSpPr txBox="1">
                <a:spLocks noChangeArrowheads="1"/>
              </p:cNvSpPr>
              <p:nvPr/>
            </p:nvSpPr>
            <p:spPr bwMode="auto">
              <a:xfrm>
                <a:off x="1247" y="1570"/>
                <a:ext cx="113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 sz="1200">
                    <a:solidFill>
                      <a:srgbClr val="000000"/>
                    </a:solidFill>
                    <a:cs typeface="Arial" panose="020B0604020202020204" pitchFamily="34" charset="0"/>
                  </a:rPr>
                  <a:t>Energy, Intensity</a:t>
                </a:r>
                <a:endParaRPr lang="en-US" altLang="en-US" sz="12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2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 descr="D:\Dropbox\Projects\ISN\figures\mirrorx_fig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150" y="1611313"/>
            <a:ext cx="1974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2" descr="D:\Dropbox\Projects\ISN\figures\mirrory_fig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611313"/>
            <a:ext cx="1974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7" descr="D:\Dropbox\Projects\SRW_SHADOW_test\figures\conv_no_fi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5"/>
          <a:stretch>
            <a:fillRect/>
          </a:stretch>
        </p:blipFill>
        <p:spPr bwMode="auto">
          <a:xfrm>
            <a:off x="228600" y="3956050"/>
            <a:ext cx="24257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own Arrow 7"/>
          <p:cNvSpPr/>
          <p:nvPr/>
        </p:nvSpPr>
        <p:spPr bwMode="auto">
          <a:xfrm>
            <a:off x="914400" y="3675063"/>
            <a:ext cx="457200" cy="304800"/>
          </a:xfrm>
          <a:prstGeom prst="downArrow">
            <a:avLst>
              <a:gd name="adj1" fmla="val 35543"/>
              <a:gd name="adj2" fmla="val 50000"/>
            </a:avLst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defTabSz="91440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152400"/>
            <a:ext cx="8789988" cy="7159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dirty="0" smtClean="0">
                <a:solidFill>
                  <a:srgbClr val="0000FF"/>
                </a:solidFill>
              </a:rPr>
              <a:t>HYBRID METHOD IN SHADOW (X. Shi </a:t>
            </a:r>
            <a:r>
              <a:rPr lang="en-US" sz="2800" i="1" dirty="0" smtClean="0">
                <a:solidFill>
                  <a:srgbClr val="0000FF"/>
                </a:solidFill>
              </a:rPr>
              <a:t>et al.</a:t>
            </a:r>
            <a:r>
              <a:rPr lang="en-US" sz="2800" dirty="0" smtClean="0">
                <a:solidFill>
                  <a:srgbClr val="0000FF"/>
                </a:solidFill>
              </a:rPr>
              <a:t>)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Combining ray tracing and </a:t>
            </a:r>
            <a:r>
              <a:rPr lang="en-US" sz="2800" dirty="0" err="1" smtClean="0"/>
              <a:t>wavefront</a:t>
            </a:r>
            <a:r>
              <a:rPr lang="en-US" sz="2800" dirty="0" smtClean="0"/>
              <a:t> propagation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65463"/>
            <a:ext cx="1676400" cy="6016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Ray tracing of the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beamline</a:t>
            </a:r>
            <a:endParaRPr lang="en-US" sz="1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704" name="Picture 5" descr="D:\Dropbox\Projects\SRW_SHADOW_test\figures\dif_x_y_fi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984625"/>
            <a:ext cx="2286000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6" descr="D:\Dropbox\Projects\SRW_SHADOW_test\figures\conv_4nm_fi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1"/>
          <a:stretch>
            <a:fillRect/>
          </a:stretch>
        </p:blipFill>
        <p:spPr bwMode="auto">
          <a:xfrm>
            <a:off x="6477000" y="3979863"/>
            <a:ext cx="24479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43200" y="4724400"/>
            <a:ext cx="656065" cy="461665"/>
          </a:xfrm>
          <a:prstGeom prst="rect">
            <a:avLst/>
          </a:prstGeom>
          <a:blipFill rotWithShape="1">
            <a:blip r:embed="rId7" cstate="print"/>
            <a:stretch>
              <a:fillRect b="-10526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8" name="TextBox 1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20935" y="4724400"/>
            <a:ext cx="656065" cy="461665"/>
          </a:xfrm>
          <a:prstGeom prst="rect">
            <a:avLst/>
          </a:prstGeom>
          <a:blipFill rotWithShape="1">
            <a:blip r:embed="rId8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09800" y="2913870"/>
            <a:ext cx="6705600" cy="743730"/>
          </a:xfrm>
          <a:prstGeom prst="rect">
            <a:avLst/>
          </a:prstGeom>
          <a:blipFill rotWithShape="1">
            <a:blip r:embed="rId9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2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3656" y="949637"/>
            <a:ext cx="8610600" cy="650563"/>
          </a:xfrm>
          <a:prstGeom prst="rect">
            <a:avLst/>
          </a:prstGeom>
          <a:blipFill rotWithShape="1">
            <a:blip r:embed="rId10" cstate="print"/>
            <a:stretch>
              <a:fillRect/>
            </a:stretch>
          </a:blipFill>
          <a:ln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9710" name="Up Arrow 15"/>
          <p:cNvSpPr>
            <a:spLocks noChangeArrowheads="1"/>
          </p:cNvSpPr>
          <p:nvPr/>
        </p:nvSpPr>
        <p:spPr bwMode="auto">
          <a:xfrm>
            <a:off x="5432425" y="1414463"/>
            <a:ext cx="282575" cy="279400"/>
          </a:xfrm>
          <a:prstGeom prst="upArrow">
            <a:avLst>
              <a:gd name="adj1" fmla="val 36944"/>
              <a:gd name="adj2" fmla="val 56144"/>
            </a:avLst>
          </a:prstGeom>
          <a:solidFill>
            <a:schemeClr val="bg1"/>
          </a:solidFill>
          <a:ln w="12700" algn="ctr">
            <a:solidFill>
              <a:srgbClr val="00B0F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1693863"/>
            <a:ext cx="1874838" cy="584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Ideal lens with focal lengths of </a:t>
            </a:r>
            <a:r>
              <a:rPr lang="en-US" sz="1600" i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i="1" baseline="-250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600" i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i="1" baseline="-250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en-US" sz="1600" i="1" baseline="-25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Bent-Up Arrow 23"/>
          <p:cNvSpPr/>
          <p:nvPr/>
        </p:nvSpPr>
        <p:spPr bwMode="auto">
          <a:xfrm flipV="1">
            <a:off x="1219200" y="2605088"/>
            <a:ext cx="1524000" cy="536575"/>
          </a:xfrm>
          <a:prstGeom prst="bentUpArrow">
            <a:avLst>
              <a:gd name="adj1" fmla="val 22823"/>
              <a:gd name="adj2" fmla="val 32059"/>
              <a:gd name="adj3" fmla="val 27824"/>
            </a:avLst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defTabSz="91440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9713" name="Rectangle 24"/>
          <p:cNvSpPr>
            <a:spLocks noChangeArrowheads="1"/>
          </p:cNvSpPr>
          <p:nvPr/>
        </p:nvSpPr>
        <p:spPr bwMode="auto">
          <a:xfrm flipH="1">
            <a:off x="1219200" y="1541463"/>
            <a:ext cx="128588" cy="106362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9714" name="Up Arrow 27"/>
          <p:cNvSpPr>
            <a:spLocks noChangeArrowheads="1"/>
          </p:cNvSpPr>
          <p:nvPr/>
        </p:nvSpPr>
        <p:spPr bwMode="auto">
          <a:xfrm>
            <a:off x="2789238" y="1465263"/>
            <a:ext cx="282575" cy="230187"/>
          </a:xfrm>
          <a:prstGeom prst="upArrow">
            <a:avLst>
              <a:gd name="adj1" fmla="val 36944"/>
              <a:gd name="adj2" fmla="val 56144"/>
            </a:avLst>
          </a:prstGeom>
          <a:solidFill>
            <a:schemeClr val="bg1"/>
          </a:solidFill>
          <a:ln w="12700" algn="ctr">
            <a:solidFill>
              <a:srgbClr val="00B0F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9715" name="Up Arrow 28"/>
          <p:cNvSpPr>
            <a:spLocks noChangeArrowheads="1"/>
          </p:cNvSpPr>
          <p:nvPr/>
        </p:nvSpPr>
        <p:spPr bwMode="auto">
          <a:xfrm>
            <a:off x="8077200" y="1414463"/>
            <a:ext cx="282575" cy="279400"/>
          </a:xfrm>
          <a:prstGeom prst="upArrow">
            <a:avLst>
              <a:gd name="adj1" fmla="val 36944"/>
              <a:gd name="adj2" fmla="val 56144"/>
            </a:avLst>
          </a:prstGeom>
          <a:solidFill>
            <a:schemeClr val="bg1"/>
          </a:solidFill>
          <a:ln w="12700" algn="ctr">
            <a:solidFill>
              <a:srgbClr val="00B0F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grpSp>
        <p:nvGrpSpPr>
          <p:cNvPr id="4" name="Group 14"/>
          <p:cNvGrpSpPr/>
          <p:nvPr/>
        </p:nvGrpSpPr>
        <p:grpSpPr>
          <a:xfrm>
            <a:off x="4724401" y="3445846"/>
            <a:ext cx="3634831" cy="538348"/>
            <a:chOff x="4600228" y="2609519"/>
            <a:chExt cx="3857973" cy="12992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Bent-Up Arrow 12"/>
            <p:cNvSpPr/>
            <p:nvPr/>
          </p:nvSpPr>
          <p:spPr bwMode="auto">
            <a:xfrm flipH="1" flipV="1">
              <a:off x="4600228" y="3295315"/>
              <a:ext cx="3857972" cy="613434"/>
            </a:xfrm>
            <a:prstGeom prst="bentUpArrow">
              <a:avLst>
                <a:gd name="adj1" fmla="val 26129"/>
                <a:gd name="adj2" fmla="val 50000"/>
                <a:gd name="adj3" fmla="val 40906"/>
              </a:avLst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defTabSz="914400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8388255" y="2609519"/>
              <a:ext cx="69946" cy="685796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14400">
                <a:defRPr/>
              </a:pPr>
              <a:endParaRPr lang="en-US">
                <a:latin typeface="Calibri" pitchFamily="34" charset="0"/>
              </a:endParaRPr>
            </a:p>
          </p:txBody>
        </p:sp>
      </p:grpSp>
      <p:sp>
        <p:nvSpPr>
          <p:cNvPr id="2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438" y="6265863"/>
            <a:ext cx="8991600" cy="609600"/>
          </a:xfrm>
        </p:spPr>
        <p:txBody>
          <a:bodyPr/>
          <a:lstStyle/>
          <a:p>
            <a:pPr algn="l">
              <a:defRPr/>
            </a:pPr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X. Shi, R. </a:t>
            </a:r>
            <a:r>
              <a:rPr lang="en-US" sz="1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Reininger</a:t>
            </a:r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M. Sanchez del Rio, L. </a:t>
            </a:r>
            <a:r>
              <a:rPr lang="en-US" sz="1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Assoufid</a:t>
            </a:r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“ </a:t>
            </a:r>
            <a:r>
              <a:rPr lang="sv-SE" sz="1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J. Synchrotron Rad. (2014) 21, doi:10.1107/S160057751400650X</a:t>
            </a:r>
          </a:p>
          <a:p>
            <a:pPr algn="l">
              <a:defRPr/>
            </a:pPr>
            <a:r>
              <a:rPr lang="sv-SE" sz="1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X. Shi, M. Sanchez del Rio and Ruben Reininger Proc. SPIE 9209, 920911 (2014); doi:10.1117/12.2061984</a:t>
            </a:r>
          </a:p>
          <a:p>
            <a:pPr algn="l">
              <a:defRPr/>
            </a:pPr>
            <a:r>
              <a:rPr lang="sv-SE" sz="1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X. Shi, R. Reininger, M. Sánchez del Río, J. Qian and L. Assoufid Proc. SPIE 9209, 920909 (2014); doi:10.1117/12.2061950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727199" y="125999"/>
            <a:ext cx="8236802" cy="49680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1600" b="1" cap="all" dirty="0">
                <a:solidFill>
                  <a:srgbClr val="FFFFFF"/>
                </a:solidFill>
              </a:rPr>
              <a:t>ELECTRON BEAM </a:t>
            </a:r>
            <a:r>
              <a:rPr sz="1600" b="1" cap="all" dirty="0" smtClean="0">
                <a:solidFill>
                  <a:srgbClr val="FFFFFF"/>
                </a:solidFill>
              </a:rPr>
              <a:t>DESCRIPTIO</a:t>
            </a:r>
            <a:r>
              <a:rPr lang="en-US" sz="1600" b="1" cap="all" dirty="0" smtClean="0">
                <a:solidFill>
                  <a:srgbClr val="FFFFFF"/>
                </a:solidFill>
              </a:rPr>
              <a:t>N</a:t>
            </a:r>
            <a:endParaRPr sz="1600" b="1" cap="all" dirty="0">
              <a:solidFill>
                <a:srgbClr val="FFFFFF"/>
              </a:solidFill>
            </a:endParaRPr>
          </a:p>
        </p:txBody>
      </p:sp>
      <p:sp>
        <p:nvSpPr>
          <p:cNvPr id="172" name="Shape 172"/>
          <p:cNvSpPr>
            <a:spLocks noGrp="1"/>
          </p:cNvSpPr>
          <p:nvPr>
            <p:ph type="sldNum" sz="quarter" idx="4294967295"/>
          </p:nvPr>
        </p:nvSpPr>
        <p:spPr>
          <a:xfrm>
            <a:off x="179512" y="6483437"/>
            <a:ext cx="413561" cy="21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fld id="{86CB4B4D-7CA3-9044-876B-883B54F8677D}" type="slidenum">
              <a:rPr sz="800" b="1">
                <a:solidFill>
                  <a:srgbClr val="132577"/>
                </a:solidFill>
              </a:rPr>
              <a:t>2</a:t>
            </a:fld>
            <a:endParaRPr sz="800" b="1">
              <a:solidFill>
                <a:srgbClr val="132577"/>
              </a:solidFill>
            </a:endParaRPr>
          </a:p>
        </p:txBody>
      </p:sp>
      <p:grpSp>
        <p:nvGrpSpPr>
          <p:cNvPr id="175" name="Group 175"/>
          <p:cNvGrpSpPr/>
          <p:nvPr/>
        </p:nvGrpSpPr>
        <p:grpSpPr>
          <a:xfrm>
            <a:off x="1551433" y="3685724"/>
            <a:ext cx="6638485" cy="464872"/>
            <a:chOff x="0" y="0"/>
            <a:chExt cx="6638483" cy="464871"/>
          </a:xfrm>
        </p:grpSpPr>
        <p:sp>
          <p:nvSpPr>
            <p:cNvPr id="173" name="Shape 173"/>
            <p:cNvSpPr/>
            <p:nvPr/>
          </p:nvSpPr>
          <p:spPr>
            <a:xfrm>
              <a:off x="0" y="0"/>
              <a:ext cx="6638484" cy="464871"/>
            </a:xfrm>
            <a:prstGeom prst="rect">
              <a:avLst/>
            </a:prstGeom>
            <a:blipFill rotWithShape="1">
              <a:blip r:embed="rId2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0" y="0"/>
              <a:ext cx="6638484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 </a:t>
              </a:r>
            </a:p>
          </p:txBody>
        </p:sp>
      </p:grpSp>
      <p:grpSp>
        <p:nvGrpSpPr>
          <p:cNvPr id="178" name="Group 178"/>
          <p:cNvGrpSpPr/>
          <p:nvPr/>
        </p:nvGrpSpPr>
        <p:grpSpPr>
          <a:xfrm>
            <a:off x="593073" y="4045765"/>
            <a:ext cx="4179351" cy="523221"/>
            <a:chOff x="0" y="0"/>
            <a:chExt cx="4179349" cy="523220"/>
          </a:xfrm>
        </p:grpSpPr>
        <p:sp>
          <p:nvSpPr>
            <p:cNvPr id="176" name="Shape 176"/>
            <p:cNvSpPr/>
            <p:nvPr/>
          </p:nvSpPr>
          <p:spPr>
            <a:xfrm>
              <a:off x="-1" y="-1"/>
              <a:ext cx="4179351" cy="523222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-1" y="-1"/>
              <a:ext cx="4179351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 </a:t>
              </a:r>
            </a:p>
          </p:txBody>
        </p:sp>
      </p:grpSp>
      <p:grpSp>
        <p:nvGrpSpPr>
          <p:cNvPr id="183" name="Group 183"/>
          <p:cNvGrpSpPr/>
          <p:nvPr/>
        </p:nvGrpSpPr>
        <p:grpSpPr>
          <a:xfrm>
            <a:off x="1925222" y="2929641"/>
            <a:ext cx="5472608" cy="715119"/>
            <a:chOff x="0" y="0"/>
            <a:chExt cx="5472607" cy="715118"/>
          </a:xfrm>
        </p:grpSpPr>
        <p:grpSp>
          <p:nvGrpSpPr>
            <p:cNvPr id="181" name="Group 181"/>
            <p:cNvGrpSpPr/>
            <p:nvPr/>
          </p:nvGrpSpPr>
          <p:grpSpPr>
            <a:xfrm>
              <a:off x="108012" y="113928"/>
              <a:ext cx="5167504" cy="486353"/>
              <a:chOff x="0" y="0"/>
              <a:chExt cx="5167503" cy="486352"/>
            </a:xfrm>
          </p:grpSpPr>
          <p:sp>
            <p:nvSpPr>
              <p:cNvPr id="179" name="Shape 179"/>
              <p:cNvSpPr/>
              <p:nvPr/>
            </p:nvSpPr>
            <p:spPr>
              <a:xfrm>
                <a:off x="-1" y="0"/>
                <a:ext cx="5167505" cy="486352"/>
              </a:xfrm>
              <a:prstGeom prst="rect">
                <a:avLst/>
              </a:prstGeom>
              <a:blipFill rotWithShape="1">
                <a:blip r:embed="rId4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>
                <a:off x="-1" y="0"/>
                <a:ext cx="5167505" cy="350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lvl="0"/>
                <a:r>
                  <a:t> </a:t>
                </a:r>
              </a:p>
            </p:txBody>
          </p:sp>
        </p:grpSp>
        <p:sp>
          <p:nvSpPr>
            <p:cNvPr id="182" name="Shape 182"/>
            <p:cNvSpPr/>
            <p:nvPr/>
          </p:nvSpPr>
          <p:spPr>
            <a:xfrm>
              <a:off x="0" y="0"/>
              <a:ext cx="5472608" cy="715119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/>
              <a:endParaRPr/>
            </a:p>
          </p:txBody>
        </p:sp>
      </p:grpSp>
      <p:grpSp>
        <p:nvGrpSpPr>
          <p:cNvPr id="186" name="Group 186"/>
          <p:cNvGrpSpPr/>
          <p:nvPr/>
        </p:nvGrpSpPr>
        <p:grpSpPr>
          <a:xfrm>
            <a:off x="4803006" y="4677408"/>
            <a:ext cx="1766830" cy="1021243"/>
            <a:chOff x="0" y="0"/>
            <a:chExt cx="1766828" cy="1021242"/>
          </a:xfrm>
        </p:grpSpPr>
        <p:sp>
          <p:nvSpPr>
            <p:cNvPr id="184" name="Shape 184"/>
            <p:cNvSpPr/>
            <p:nvPr/>
          </p:nvSpPr>
          <p:spPr>
            <a:xfrm>
              <a:off x="0" y="-1"/>
              <a:ext cx="1766829" cy="1021244"/>
            </a:xfrm>
            <a:prstGeom prst="rect">
              <a:avLst/>
            </a:prstGeom>
            <a:blipFill rotWithShape="1">
              <a:blip r:embed="rId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0" y="-1"/>
              <a:ext cx="1766829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 </a:t>
              </a:r>
            </a:p>
          </p:txBody>
        </p:sp>
      </p:grpSp>
      <p:grpSp>
        <p:nvGrpSpPr>
          <p:cNvPr id="189" name="Group 189"/>
          <p:cNvGrpSpPr/>
          <p:nvPr/>
        </p:nvGrpSpPr>
        <p:grpSpPr>
          <a:xfrm>
            <a:off x="6807852" y="4677408"/>
            <a:ext cx="1766830" cy="1021243"/>
            <a:chOff x="0" y="0"/>
            <a:chExt cx="1766828" cy="1021242"/>
          </a:xfrm>
        </p:grpSpPr>
        <p:sp>
          <p:nvSpPr>
            <p:cNvPr id="187" name="Shape 187"/>
            <p:cNvSpPr/>
            <p:nvPr/>
          </p:nvSpPr>
          <p:spPr>
            <a:xfrm>
              <a:off x="0" y="-1"/>
              <a:ext cx="1766829" cy="1021244"/>
            </a:xfrm>
            <a:prstGeom prst="rect">
              <a:avLst/>
            </a:prstGeom>
            <a:blipFill rotWithShape="1">
              <a:blip r:embed="rId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0" y="-1"/>
              <a:ext cx="1766829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 </a:t>
              </a:r>
            </a:p>
          </p:txBody>
        </p:sp>
      </p:grpSp>
      <p:sp>
        <p:nvSpPr>
          <p:cNvPr id="190" name="Shape 190"/>
          <p:cNvSpPr/>
          <p:nvPr/>
        </p:nvSpPr>
        <p:spPr>
          <a:xfrm>
            <a:off x="928649" y="5740857"/>
            <a:ext cx="1098140" cy="41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General</a:t>
            </a:r>
          </a:p>
        </p:txBody>
      </p:sp>
      <p:sp>
        <p:nvSpPr>
          <p:cNvPr id="191" name="Shape 191"/>
          <p:cNvSpPr/>
          <p:nvPr/>
        </p:nvSpPr>
        <p:spPr>
          <a:xfrm>
            <a:off x="2705940" y="5742641"/>
            <a:ext cx="1812465" cy="41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No z-coupling</a:t>
            </a:r>
          </a:p>
        </p:txBody>
      </p:sp>
      <p:sp>
        <p:nvSpPr>
          <p:cNvPr id="192" name="Shape 192"/>
          <p:cNvSpPr/>
          <p:nvPr/>
        </p:nvSpPr>
        <p:spPr>
          <a:xfrm>
            <a:off x="4803006" y="5734769"/>
            <a:ext cx="1548618" cy="41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Finite alpha</a:t>
            </a:r>
          </a:p>
        </p:txBody>
      </p:sp>
      <p:sp>
        <p:nvSpPr>
          <p:cNvPr id="193" name="Shape 193"/>
          <p:cNvSpPr/>
          <p:nvPr/>
        </p:nvSpPr>
        <p:spPr>
          <a:xfrm>
            <a:off x="6646763" y="5742641"/>
            <a:ext cx="2044934" cy="41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Symmetry point</a:t>
            </a:r>
          </a:p>
        </p:txBody>
      </p:sp>
      <p:grpSp>
        <p:nvGrpSpPr>
          <p:cNvPr id="196" name="Group 196"/>
          <p:cNvGrpSpPr/>
          <p:nvPr/>
        </p:nvGrpSpPr>
        <p:grpSpPr>
          <a:xfrm>
            <a:off x="2651625" y="4690538"/>
            <a:ext cx="2039840" cy="1063626"/>
            <a:chOff x="0" y="0"/>
            <a:chExt cx="2039838" cy="1063625"/>
          </a:xfrm>
        </p:grpSpPr>
        <p:sp>
          <p:nvSpPr>
            <p:cNvPr id="194" name="Shape 194"/>
            <p:cNvSpPr/>
            <p:nvPr/>
          </p:nvSpPr>
          <p:spPr>
            <a:xfrm>
              <a:off x="-1" y="0"/>
              <a:ext cx="2039840" cy="1063625"/>
            </a:xfrm>
            <a:prstGeom prst="rect">
              <a:avLst/>
            </a:prstGeom>
            <a:blipFill rotWithShape="1">
              <a:blip r:embed="rId7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-1" y="0"/>
              <a:ext cx="2039840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 </a:t>
              </a:r>
            </a:p>
          </p:txBody>
        </p:sp>
      </p:grpSp>
      <p:pic>
        <p:nvPicPr>
          <p:cNvPr id="197" name="image33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19816" y="4684656"/>
            <a:ext cx="1752845" cy="1086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image26.png"/>
          <p:cNvPicPr/>
          <p:nvPr/>
        </p:nvPicPr>
        <p:blipFill>
          <a:blip r:embed="rId9">
            <a:extLst/>
          </a:blip>
          <a:srcRect l="71119"/>
          <a:stretch>
            <a:fillRect/>
          </a:stretch>
        </p:blipFill>
        <p:spPr>
          <a:xfrm>
            <a:off x="6300192" y="1584379"/>
            <a:ext cx="2339361" cy="685677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146"/>
          <p:cNvSpPr/>
          <p:nvPr/>
        </p:nvSpPr>
        <p:spPr>
          <a:xfrm>
            <a:off x="382411" y="467759"/>
            <a:ext cx="8192272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lang="en-US" sz="2800" dirty="0" smtClean="0"/>
              <a:t>In storage rings, the electrons are s</a:t>
            </a:r>
            <a:r>
              <a:rPr sz="2800" dirty="0" smtClean="0"/>
              <a:t>tatistically </a:t>
            </a:r>
            <a:r>
              <a:rPr sz="2800" dirty="0"/>
              <a:t>distributed </a:t>
            </a:r>
            <a:r>
              <a:rPr lang="en-US" sz="2800" dirty="0" smtClean="0"/>
              <a:t>inside </a:t>
            </a:r>
            <a:r>
              <a:rPr sz="2800" dirty="0" smtClean="0"/>
              <a:t>bunches</a:t>
            </a:r>
            <a:endParaRPr sz="2800" dirty="0"/>
          </a:p>
        </p:txBody>
      </p:sp>
      <p:sp>
        <p:nvSpPr>
          <p:cNvPr id="35" name="Shape 156"/>
          <p:cNvSpPr/>
          <p:nvPr/>
        </p:nvSpPr>
        <p:spPr>
          <a:xfrm>
            <a:off x="2663280" y="1946615"/>
            <a:ext cx="420450" cy="494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2400" dirty="0">
                <a:solidFill>
                  <a:srgbClr val="132577"/>
                </a:solidFill>
              </a:rPr>
              <a:t>P</a:t>
            </a:r>
            <a:r>
              <a:rPr sz="2400" baseline="-25000" dirty="0">
                <a:solidFill>
                  <a:srgbClr val="132577"/>
                </a:solidFill>
              </a:rPr>
              <a:t>1</a:t>
            </a:r>
          </a:p>
        </p:txBody>
      </p:sp>
      <p:sp>
        <p:nvSpPr>
          <p:cNvPr id="36" name="Shape 162"/>
          <p:cNvSpPr/>
          <p:nvPr/>
        </p:nvSpPr>
        <p:spPr>
          <a:xfrm>
            <a:off x="5447763" y="2024415"/>
            <a:ext cx="420451" cy="494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2400">
                <a:solidFill>
                  <a:srgbClr val="132577"/>
                </a:solidFill>
              </a:rPr>
              <a:t>P</a:t>
            </a:r>
            <a:r>
              <a:rPr sz="2400" baseline="-25000">
                <a:solidFill>
                  <a:srgbClr val="132577"/>
                </a:solidFill>
              </a:rPr>
              <a:t>2</a:t>
            </a:r>
          </a:p>
        </p:txBody>
      </p:sp>
      <p:sp>
        <p:nvSpPr>
          <p:cNvPr id="37" name="Shape 163"/>
          <p:cNvSpPr/>
          <p:nvPr/>
        </p:nvSpPr>
        <p:spPr>
          <a:xfrm>
            <a:off x="8555936" y="2024413"/>
            <a:ext cx="420451" cy="494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2400">
                <a:solidFill>
                  <a:srgbClr val="132577"/>
                </a:solidFill>
              </a:rPr>
              <a:t>P</a:t>
            </a:r>
            <a:r>
              <a:rPr sz="2400" baseline="-25000">
                <a:solidFill>
                  <a:srgbClr val="132577"/>
                </a:solidFill>
              </a:rPr>
              <a:t>3</a:t>
            </a:r>
          </a:p>
        </p:txBody>
      </p:sp>
      <p:grpSp>
        <p:nvGrpSpPr>
          <p:cNvPr id="38" name="Group 166"/>
          <p:cNvGrpSpPr/>
          <p:nvPr/>
        </p:nvGrpSpPr>
        <p:grpSpPr>
          <a:xfrm>
            <a:off x="449097" y="2512506"/>
            <a:ext cx="4664997" cy="461666"/>
            <a:chOff x="0" y="0"/>
            <a:chExt cx="4664995" cy="461664"/>
          </a:xfrm>
        </p:grpSpPr>
        <p:sp>
          <p:nvSpPr>
            <p:cNvPr id="39" name="Shape 164"/>
            <p:cNvSpPr/>
            <p:nvPr/>
          </p:nvSpPr>
          <p:spPr>
            <a:xfrm>
              <a:off x="-1" y="0"/>
              <a:ext cx="4664997" cy="461665"/>
            </a:xfrm>
            <a:prstGeom prst="rect">
              <a:avLst/>
            </a:prstGeom>
            <a:blipFill rotWithShape="1">
              <a:blip r:embed="rId10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40" name="Shape 165"/>
            <p:cNvSpPr/>
            <p:nvPr/>
          </p:nvSpPr>
          <p:spPr>
            <a:xfrm>
              <a:off x="-1" y="0"/>
              <a:ext cx="4664997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0"/>
              <a:r>
                <a:t> </a:t>
              </a:r>
            </a:p>
          </p:txBody>
        </p:sp>
      </p:grpSp>
      <p:pic>
        <p:nvPicPr>
          <p:cNvPr id="41" name="image26.png"/>
          <p:cNvPicPr/>
          <p:nvPr/>
        </p:nvPicPr>
        <p:blipFill>
          <a:blip r:embed="rId9">
            <a:extLst/>
          </a:blip>
          <a:srcRect r="68669"/>
          <a:stretch>
            <a:fillRect/>
          </a:stretch>
        </p:blipFill>
        <p:spPr>
          <a:xfrm>
            <a:off x="3330311" y="1584379"/>
            <a:ext cx="2537833" cy="685677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image26.png"/>
          <p:cNvPicPr/>
          <p:nvPr/>
        </p:nvPicPr>
        <p:blipFill>
          <a:blip r:embed="rId9">
            <a:extLst/>
          </a:blip>
          <a:srcRect l="37713" r="34728"/>
          <a:stretch>
            <a:fillRect/>
          </a:stretch>
        </p:blipFill>
        <p:spPr>
          <a:xfrm>
            <a:off x="611560" y="1584379"/>
            <a:ext cx="2232249" cy="68567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00173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867145" cy="793561"/>
          </a:xfrm>
        </p:spPr>
        <p:txBody>
          <a:bodyPr/>
          <a:lstStyle/>
          <a:p>
            <a:r>
              <a:rPr lang="en-US" altLang="en-US" dirty="0" err="1" smtClean="0">
                <a:ea typeface="ＭＳ Ｐゴシック" panose="020B0600070205080204" pitchFamily="34" charset="-128"/>
              </a:rPr>
              <a:t>Stotage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ring: electron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beam sizes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043122"/>
              </p:ext>
            </p:extLst>
          </p:nvPr>
        </p:nvGraphicFramePr>
        <p:xfrm>
          <a:off x="155575" y="1466851"/>
          <a:ext cx="4593300" cy="915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Equation" r:id="rId3" imgW="3060360" imgH="609480" progId="">
                  <p:embed/>
                </p:oleObj>
              </mc:Choice>
              <mc:Fallback>
                <p:oleObj name="Equation" r:id="rId3" imgW="3060360" imgH="6094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1466851"/>
                        <a:ext cx="4593300" cy="915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Box 4"/>
          <p:cNvSpPr txBox="1">
            <a:spLocks noChangeArrowheads="1"/>
          </p:cNvSpPr>
          <p:nvPr/>
        </p:nvSpPr>
        <p:spPr bwMode="auto">
          <a:xfrm>
            <a:off x="26989" y="2540256"/>
            <a:ext cx="530874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With </a:t>
            </a:r>
            <a:r>
              <a:rPr lang="en-US" altLang="en-US" dirty="0">
                <a:latin typeface="Symbol" panose="05050102010706020507" pitchFamily="18" charset="2"/>
              </a:rPr>
              <a:t>e</a:t>
            </a:r>
            <a:r>
              <a:rPr lang="en-US" altLang="en-US" dirty="0"/>
              <a:t> the </a:t>
            </a:r>
            <a:r>
              <a:rPr lang="en-US" altLang="en-US" dirty="0" err="1"/>
              <a:t>emittance</a:t>
            </a:r>
            <a:r>
              <a:rPr lang="en-US" altLang="en-US" dirty="0"/>
              <a:t> (constant), and </a:t>
            </a:r>
            <a:r>
              <a:rPr lang="en-US" altLang="en-US" dirty="0" err="1"/>
              <a:t>Twiss</a:t>
            </a:r>
            <a:r>
              <a:rPr lang="en-US" altLang="en-US" dirty="0"/>
              <a:t> parameters: 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2056" name="TextBox 5"/>
          <p:cNvSpPr txBox="1">
            <a:spLocks noChangeArrowheads="1"/>
          </p:cNvSpPr>
          <p:nvPr/>
        </p:nvSpPr>
        <p:spPr bwMode="auto">
          <a:xfrm>
            <a:off x="155575" y="4648626"/>
            <a:ext cx="66502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At </a:t>
            </a:r>
            <a:r>
              <a:rPr lang="en-US" altLang="en-US" dirty="0">
                <a:solidFill>
                  <a:srgbClr val="FF0000"/>
                </a:solidFill>
              </a:rPr>
              <a:t>waist</a:t>
            </a:r>
            <a:r>
              <a:rPr lang="en-US" altLang="en-US" dirty="0"/>
              <a:t> (zero correlation, </a:t>
            </a:r>
            <a:r>
              <a:rPr lang="en-US" altLang="en-US" dirty="0">
                <a:latin typeface="Symbol" panose="05050102010706020507" pitchFamily="18" charset="2"/>
              </a:rPr>
              <a:t>r</a:t>
            </a:r>
            <a:r>
              <a:rPr lang="en-US" altLang="en-US" dirty="0"/>
              <a:t>=</a:t>
            </a:r>
            <a:r>
              <a:rPr lang="en-US" altLang="en-US" dirty="0">
                <a:latin typeface="Symbol" panose="05050102010706020507" pitchFamily="18" charset="2"/>
              </a:rPr>
              <a:t>a</a:t>
            </a:r>
            <a:r>
              <a:rPr lang="en-US" altLang="en-US" dirty="0"/>
              <a:t>=0, </a:t>
            </a:r>
            <a:r>
              <a:rPr lang="en-US" altLang="en-US" dirty="0">
                <a:latin typeface="Symbol" panose="05050102010706020507" pitchFamily="18" charset="2"/>
              </a:rPr>
              <a:t>b</a:t>
            </a:r>
            <a:r>
              <a:rPr lang="en-US" altLang="en-US" dirty="0"/>
              <a:t> is minimum):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 </a:t>
            </a: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142204"/>
              </p:ext>
            </p:extLst>
          </p:nvPr>
        </p:nvGraphicFramePr>
        <p:xfrm>
          <a:off x="1735374" y="2926145"/>
          <a:ext cx="23923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Equation" r:id="rId5" imgW="1549080" imgH="444240" progId="">
                  <p:embed/>
                </p:oleObj>
              </mc:Choice>
              <mc:Fallback>
                <p:oleObj name="Equation" r:id="rId5" imgW="1549080" imgH="4442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374" y="2926145"/>
                        <a:ext cx="23923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862543"/>
              </p:ext>
            </p:extLst>
          </p:nvPr>
        </p:nvGraphicFramePr>
        <p:xfrm>
          <a:off x="155575" y="5334000"/>
          <a:ext cx="55880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Equation" r:id="rId7" imgW="3619440" imgH="482400" progId="">
                  <p:embed/>
                </p:oleObj>
              </mc:Choice>
              <mc:Fallback>
                <p:oleObj name="Equation" r:id="rId7" imgW="3619440" imgH="4824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5334000"/>
                        <a:ext cx="5588000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426271"/>
              </p:ext>
            </p:extLst>
          </p:nvPr>
        </p:nvGraphicFramePr>
        <p:xfrm>
          <a:off x="155575" y="4030472"/>
          <a:ext cx="5735637" cy="4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Equation" r:id="rId9" imgW="4000320" imgH="330120" progId="">
                  <p:embed/>
                </p:oleObj>
              </mc:Choice>
              <mc:Fallback>
                <p:oleObj name="Equation" r:id="rId9" imgW="4000320" imgH="33012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4030472"/>
                        <a:ext cx="5735637" cy="47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Box 10"/>
          <p:cNvSpPr txBox="1">
            <a:spLocks noChangeArrowheads="1"/>
          </p:cNvSpPr>
          <p:nvPr/>
        </p:nvSpPr>
        <p:spPr bwMode="auto">
          <a:xfrm>
            <a:off x="26988" y="3611945"/>
            <a:ext cx="4721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At </a:t>
            </a:r>
            <a:r>
              <a:rPr lang="en-US" altLang="en-US" dirty="0">
                <a:solidFill>
                  <a:srgbClr val="FF0000"/>
                </a:solidFill>
              </a:rPr>
              <a:t>s</a:t>
            </a:r>
            <a:r>
              <a:rPr lang="en-US" altLang="en-US" dirty="0"/>
              <a:t> (any point of the trajectory)</a:t>
            </a:r>
            <a:r>
              <a:rPr lang="en-US" altLang="en-US" dirty="0" smtClean="0"/>
              <a:t>: </a:t>
            </a:r>
            <a:endParaRPr lang="en-US" altLang="en-US" dirty="0"/>
          </a:p>
        </p:txBody>
      </p:sp>
      <p:sp>
        <p:nvSpPr>
          <p:cNvPr id="2058" name="AutoShape 8" descr="Résultat de recherche d'images pour &quot;attention danger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059" name="Picture 12" descr="http://idata.over-blog.com/2/47/40/69/Pictogramme/Pictogramme-danger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094" y="5886504"/>
            <a:ext cx="692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hape 80"/>
          <p:cNvSpPr/>
          <p:nvPr/>
        </p:nvSpPr>
        <p:spPr>
          <a:xfrm>
            <a:off x="6805800" y="4383494"/>
            <a:ext cx="1523813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dirty="0"/>
              <a:t>EBS (S28D):</a:t>
            </a:r>
          </a:p>
          <a:p>
            <a:pPr lvl="0"/>
            <a:r>
              <a:rPr lang="en-US" dirty="0" err="1" smtClean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baseline="-25000" dirty="0" err="1" smtClean="0"/>
              <a:t>x</a:t>
            </a:r>
            <a:r>
              <a:rPr dirty="0" smtClean="0"/>
              <a:t> </a:t>
            </a:r>
            <a:r>
              <a:rPr dirty="0"/>
              <a:t>= 6.90 m</a:t>
            </a:r>
          </a:p>
          <a:p>
            <a:pPr lvl="0"/>
            <a:r>
              <a:rPr lang="en-US" dirty="0" smtClean="0">
                <a:latin typeface="Symbol"/>
                <a:ea typeface="Symbol"/>
                <a:cs typeface="Symbol"/>
                <a:sym typeface="Symbol"/>
              </a:rPr>
              <a:t>b</a:t>
            </a:r>
            <a:r>
              <a:rPr baseline="-25000" dirty="0" smtClean="0"/>
              <a:t>y</a:t>
            </a:r>
            <a:r>
              <a:rPr dirty="0" smtClean="0"/>
              <a:t> </a:t>
            </a:r>
            <a:r>
              <a:rPr dirty="0"/>
              <a:t>= 2.64 m</a:t>
            </a:r>
          </a:p>
          <a:p>
            <a:pPr lvl="0"/>
            <a:r>
              <a:rPr lang="en-US" dirty="0" err="1" smtClean="0">
                <a:solidFill>
                  <a:srgbClr val="51A026"/>
                </a:solidFill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-25000" dirty="0" err="1" smtClean="0">
                <a:solidFill>
                  <a:srgbClr val="51A026"/>
                </a:solidFill>
              </a:rPr>
              <a:t>x</a:t>
            </a:r>
            <a:r>
              <a:rPr dirty="0" smtClean="0">
                <a:solidFill>
                  <a:srgbClr val="51A026"/>
                </a:solidFill>
              </a:rPr>
              <a:t> </a:t>
            </a:r>
            <a:r>
              <a:rPr dirty="0">
                <a:solidFill>
                  <a:srgbClr val="51A026"/>
                </a:solidFill>
              </a:rPr>
              <a:t>= 30.2 </a:t>
            </a:r>
            <a:r>
              <a:rPr lang="en-US" dirty="0" smtClean="0">
                <a:solidFill>
                  <a:srgbClr val="51A026"/>
                </a:solidFill>
                <a:latin typeface="Symbol"/>
                <a:ea typeface="Symbol"/>
                <a:cs typeface="Symbol"/>
                <a:sym typeface="Symbol"/>
              </a:rPr>
              <a:t>m</a:t>
            </a:r>
            <a:r>
              <a:rPr dirty="0" smtClean="0">
                <a:solidFill>
                  <a:srgbClr val="51A026"/>
                </a:solidFill>
              </a:rPr>
              <a:t>m</a:t>
            </a:r>
            <a:endParaRPr dirty="0">
              <a:solidFill>
                <a:srgbClr val="51A026"/>
              </a:solidFill>
            </a:endParaRPr>
          </a:p>
          <a:p>
            <a:pPr lvl="0"/>
            <a:r>
              <a:rPr lang="en-US" dirty="0" err="1" smtClean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-25000" dirty="0" err="1" smtClean="0"/>
              <a:t>y</a:t>
            </a:r>
            <a:r>
              <a:rPr dirty="0" smtClean="0"/>
              <a:t> </a:t>
            </a:r>
            <a:r>
              <a:rPr dirty="0"/>
              <a:t>= 3.64 </a:t>
            </a:r>
            <a:r>
              <a:rPr lang="en-US" dirty="0" smtClean="0">
                <a:latin typeface="Symbol"/>
                <a:ea typeface="Symbol"/>
                <a:cs typeface="Symbol"/>
                <a:sym typeface="Symbol"/>
              </a:rPr>
              <a:t>m</a:t>
            </a:r>
            <a:r>
              <a:rPr dirty="0" smtClean="0"/>
              <a:t>m</a:t>
            </a:r>
            <a:endParaRPr dirty="0"/>
          </a:p>
          <a:p>
            <a:pPr lvl="0"/>
            <a:r>
              <a:rPr lang="en-US" dirty="0" err="1" smtClean="0">
                <a:solidFill>
                  <a:srgbClr val="51A026"/>
                </a:solidFill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-25000" dirty="0" err="1" smtClean="0">
                <a:solidFill>
                  <a:srgbClr val="51A026"/>
                </a:solidFill>
              </a:rPr>
              <a:t>x</a:t>
            </a:r>
            <a:r>
              <a:rPr baseline="-25000" dirty="0">
                <a:solidFill>
                  <a:srgbClr val="51A026"/>
                </a:solidFill>
              </a:rPr>
              <a:t>’</a:t>
            </a:r>
            <a:r>
              <a:rPr dirty="0">
                <a:solidFill>
                  <a:srgbClr val="51A026"/>
                </a:solidFill>
              </a:rPr>
              <a:t>= 4.37 </a:t>
            </a:r>
            <a:r>
              <a:rPr lang="en-US" dirty="0" err="1" smtClean="0">
                <a:solidFill>
                  <a:srgbClr val="51A026"/>
                </a:solidFill>
                <a:latin typeface="Symbol"/>
                <a:ea typeface="Symbol"/>
                <a:cs typeface="Symbol"/>
                <a:sym typeface="Symbol"/>
              </a:rPr>
              <a:t>m</a:t>
            </a:r>
            <a:r>
              <a:rPr dirty="0" err="1" smtClean="0">
                <a:solidFill>
                  <a:srgbClr val="51A026"/>
                </a:solidFill>
              </a:rPr>
              <a:t>rad</a:t>
            </a:r>
            <a:endParaRPr dirty="0">
              <a:solidFill>
                <a:srgbClr val="51A026"/>
              </a:solidFill>
            </a:endParaRPr>
          </a:p>
          <a:p>
            <a:pPr lvl="0"/>
            <a:r>
              <a:rPr lang="en-US" dirty="0" err="1" smtClean="0">
                <a:latin typeface="Symbol"/>
                <a:ea typeface="Symbol"/>
                <a:cs typeface="Symbol"/>
                <a:sym typeface="Symbol"/>
              </a:rPr>
              <a:t>s</a:t>
            </a:r>
            <a:r>
              <a:rPr baseline="-25000" dirty="0" err="1" smtClean="0"/>
              <a:t>z</a:t>
            </a:r>
            <a:r>
              <a:rPr baseline="-25000" dirty="0"/>
              <a:t>’</a:t>
            </a:r>
            <a:r>
              <a:rPr dirty="0"/>
              <a:t>=1.37 </a:t>
            </a:r>
            <a:r>
              <a:rPr lang="en-US" dirty="0" err="1" smtClean="0">
                <a:latin typeface="Symbol"/>
                <a:ea typeface="Symbol"/>
                <a:cs typeface="Symbol"/>
                <a:sym typeface="Symbol"/>
              </a:rPr>
              <a:t>m</a:t>
            </a:r>
            <a:r>
              <a:rPr dirty="0" err="1" smtClean="0"/>
              <a:t>rad</a:t>
            </a:r>
            <a:endParaRPr dirty="0"/>
          </a:p>
        </p:txBody>
      </p:sp>
      <p:pic>
        <p:nvPicPr>
          <p:cNvPr id="14" name="image5.gif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748875" y="1095337"/>
            <a:ext cx="4135409" cy="2863576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84"/>
          <p:cNvSpPr/>
          <p:nvPr/>
        </p:nvSpPr>
        <p:spPr>
          <a:xfrm rot="10800000">
            <a:off x="5161170" y="3202691"/>
            <a:ext cx="1644630" cy="2131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>
            <a:solidFill>
              <a:srgbClr val="102377"/>
            </a:solidFill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6" name="Shape 85"/>
          <p:cNvSpPr/>
          <p:nvPr/>
        </p:nvSpPr>
        <p:spPr>
          <a:xfrm flipV="1">
            <a:off x="8329613" y="3202693"/>
            <a:ext cx="239166" cy="21313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>
            <a:solidFill>
              <a:srgbClr val="102377"/>
            </a:solidFill>
            <a:tailEnd type="triangle"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7" name="Shape 86"/>
          <p:cNvSpPr/>
          <p:nvPr/>
        </p:nvSpPr>
        <p:spPr>
          <a:xfrm>
            <a:off x="5335730" y="726005"/>
            <a:ext cx="329231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/>
            <a:r>
              <a:rPr dirty="0" smtClean="0"/>
              <a:t>Horizontal </a:t>
            </a:r>
            <a:r>
              <a:rPr dirty="0"/>
              <a:t>emittance = </a:t>
            </a:r>
            <a:r>
              <a:rPr dirty="0" smtClean="0"/>
              <a:t>1</a:t>
            </a:r>
            <a:r>
              <a:rPr lang="en-US" dirty="0" smtClean="0"/>
              <a:t>4</a:t>
            </a:r>
            <a:r>
              <a:rPr dirty="0" smtClean="0"/>
              <a:t>7 </a:t>
            </a:r>
            <a:r>
              <a:rPr dirty="0"/>
              <a:t>pm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727199" y="125999"/>
            <a:ext cx="8236802" cy="49680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1600" b="1" cap="all" dirty="0" smtClean="0">
                <a:solidFill>
                  <a:srgbClr val="FFFFFF"/>
                </a:solidFill>
              </a:rPr>
              <a:t>SINGLE </a:t>
            </a:r>
            <a:r>
              <a:rPr sz="1600" b="1" cap="all" dirty="0">
                <a:solidFill>
                  <a:srgbClr val="FFFFFF"/>
                </a:solidFill>
              </a:rPr>
              <a:t>ELECTRON PHOTON </a:t>
            </a:r>
            <a:r>
              <a:rPr sz="1600" b="1" cap="all" dirty="0" smtClean="0">
                <a:solidFill>
                  <a:srgbClr val="FFFFFF"/>
                </a:solidFill>
              </a:rPr>
              <a:t>EMISSION</a:t>
            </a:r>
            <a:r>
              <a:rPr lang="en-US" sz="1600" b="1" cap="all" dirty="0" smtClean="0">
                <a:solidFill>
                  <a:srgbClr val="FFFFFF"/>
                </a:solidFill>
              </a:rPr>
              <a:t>  (Zero emittance)</a:t>
            </a:r>
            <a:endParaRPr sz="1600" b="1" cap="all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796" y="600927"/>
            <a:ext cx="1999539" cy="16583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74" y="2394186"/>
            <a:ext cx="7614277" cy="9971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613" y="622801"/>
            <a:ext cx="1762176" cy="16572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8596" y="3594881"/>
            <a:ext cx="3731047" cy="27982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3512" y="182969"/>
            <a:ext cx="762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Undulator</a:t>
            </a:r>
            <a:r>
              <a:rPr lang="en-US" dirty="0" smtClean="0"/>
              <a:t> emission, after classical electrodynamics (e.g., Jackson,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45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838200"/>
          </a:xfrm>
        </p:spPr>
        <p:txBody>
          <a:bodyPr/>
          <a:lstStyle/>
          <a:p>
            <a:r>
              <a:rPr lang="en-US" altLang="en-US" sz="2000" b="1" dirty="0" err="1" smtClean="0">
                <a:ea typeface="ＭＳ Ｐゴシック" panose="020B0600070205080204" pitchFamily="34" charset="-128"/>
              </a:rPr>
              <a:t>Undulator</a:t>
            </a:r>
            <a:r>
              <a:rPr lang="en-US" altLang="en-US" sz="2000" b="1" dirty="0" smtClean="0">
                <a:ea typeface="ＭＳ Ｐゴシック" panose="020B0600070205080204" pitchFamily="34" charset="-128"/>
              </a:rPr>
              <a:t> emission (single electron </a:t>
            </a:r>
            <a:r>
              <a:rPr lang="en-US" altLang="en-US" sz="2000" b="1" dirty="0" smtClean="0">
                <a:ea typeface="ＭＳ Ｐゴシック" panose="020B0600070205080204" pitchFamily="34" charset="-128"/>
              </a:rPr>
              <a:t>or filament beam or</a:t>
            </a:r>
            <a:r>
              <a:rPr lang="en-US" altLang="en-US" sz="2000" b="1" dirty="0" smtClean="0">
                <a:ea typeface="ＭＳ Ｐゴシック" panose="020B0600070205080204" pitchFamily="34" charset="-128"/>
              </a:rPr>
              <a:t> zero </a:t>
            </a:r>
            <a:r>
              <a:rPr lang="en-US" altLang="en-US" sz="2000" b="1" dirty="0" err="1" smtClean="0">
                <a:ea typeface="ＭＳ Ｐゴシック" panose="020B0600070205080204" pitchFamily="34" charset="-128"/>
              </a:rPr>
              <a:t>emmittance</a:t>
            </a:r>
            <a:r>
              <a:rPr lang="en-US" altLang="en-US" sz="2000" b="1" dirty="0" smtClean="0">
                <a:ea typeface="ＭＳ Ｐゴシック" panose="020B0600070205080204" pitchFamily="34" charset="-128"/>
              </a:rPr>
              <a:t>) </a:t>
            </a:r>
            <a:br>
              <a:rPr lang="en-US" altLang="en-US" sz="2000" b="1" dirty="0" smtClean="0">
                <a:ea typeface="ＭＳ Ｐゴシック" panose="020B0600070205080204" pitchFamily="34" charset="-128"/>
              </a:rPr>
            </a:br>
            <a:r>
              <a:rPr lang="en-US" altLang="en-US" sz="1600" b="1" dirty="0" smtClean="0">
                <a:ea typeface="ＭＳ Ｐゴシック" panose="020B0600070205080204" pitchFamily="34" charset="-128"/>
              </a:rPr>
              <a:t>(after </a:t>
            </a:r>
            <a:r>
              <a:rPr lang="en-US" altLang="en-US" sz="1600" dirty="0" err="1" smtClean="0">
                <a:ea typeface="ＭＳ Ｐゴシック" panose="020B0600070205080204" pitchFamily="34" charset="-128"/>
              </a:rPr>
              <a:t>Onuki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&amp; </a:t>
            </a:r>
            <a:r>
              <a:rPr lang="en-US" altLang="en-US" sz="1600" dirty="0" err="1" smtClean="0">
                <a:ea typeface="ＭＳ Ｐゴシック" panose="020B0600070205080204" pitchFamily="34" charset="-128"/>
              </a:rPr>
              <a:t>Elleaume</a:t>
            </a:r>
            <a:r>
              <a:rPr lang="en-US" altLang="en-US" sz="1600" dirty="0">
                <a:ea typeface="ＭＳ Ｐゴシック" panose="020B0600070205080204" pitchFamily="34" charset="-128"/>
              </a:rPr>
              <a:t>,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1600" dirty="0" err="1" smtClean="0">
                <a:ea typeface="ＭＳ Ｐゴシック" panose="020B0600070205080204" pitchFamily="34" charset="-128"/>
              </a:rPr>
              <a:t>Undulators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, Wigglers  and their applications, CRC press, </a:t>
            </a:r>
            <a:r>
              <a:rPr lang="en-US" altLang="en-US" sz="1600" dirty="0" smtClean="0">
                <a:ea typeface="ＭＳ Ｐゴシック" panose="020B0600070205080204" pitchFamily="34" charset="-128"/>
              </a:rPr>
              <a:t>2002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</a:t>
            </a:r>
            <a:endParaRPr lang="en-US" altLang="en-US" sz="1600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410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000">
            <a:off x="4805363" y="1128713"/>
            <a:ext cx="4246562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09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030638"/>
              </p:ext>
            </p:extLst>
          </p:nvPr>
        </p:nvGraphicFramePr>
        <p:xfrm>
          <a:off x="2277803" y="5067300"/>
          <a:ext cx="2057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0" name="Equation" r:id="rId4" imgW="1333440" imgH="444240" progId="">
                  <p:embed/>
                </p:oleObj>
              </mc:Choice>
              <mc:Fallback>
                <p:oleObj name="Equation" r:id="rId4" imgW="1333440" imgH="444240" progId="">
                  <p:embed/>
                  <p:pic>
                    <p:nvPicPr>
                      <p:cNvPr id="409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7803" y="5067300"/>
                        <a:ext cx="2057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240434"/>
              </p:ext>
            </p:extLst>
          </p:nvPr>
        </p:nvGraphicFramePr>
        <p:xfrm>
          <a:off x="5490368" y="3893218"/>
          <a:ext cx="3215746" cy="90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1" name="Equation" r:id="rId6" imgW="1574640" imgH="444240" progId="">
                  <p:embed/>
                </p:oleObj>
              </mc:Choice>
              <mc:Fallback>
                <p:oleObj name="Equation" r:id="rId6" imgW="1574640" imgH="444240" progId="">
                  <p:embed/>
                  <p:pic>
                    <p:nvPicPr>
                      <p:cNvPr id="409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0368" y="3893218"/>
                        <a:ext cx="3215746" cy="9073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1"/>
          <p:cNvGraphicFramePr>
            <a:graphicFrameLocks noChangeAspect="1"/>
          </p:cNvGraphicFramePr>
          <p:nvPr/>
        </p:nvGraphicFramePr>
        <p:xfrm>
          <a:off x="6705600" y="5181600"/>
          <a:ext cx="19208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2" name="Equation" r:id="rId8" imgW="1244520" imgH="393480" progId="">
                  <p:embed/>
                </p:oleObj>
              </mc:Choice>
              <mc:Fallback>
                <p:oleObj name="Equation" r:id="rId8" imgW="1244520" imgH="393480" progId="">
                  <p:embed/>
                  <p:pic>
                    <p:nvPicPr>
                      <p:cNvPr id="410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181600"/>
                        <a:ext cx="19208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Box 15"/>
          <p:cNvSpPr txBox="1">
            <a:spLocks noChangeArrowheads="1"/>
          </p:cNvSpPr>
          <p:nvPr/>
        </p:nvSpPr>
        <p:spPr bwMode="auto">
          <a:xfrm>
            <a:off x="92075" y="6193920"/>
            <a:ext cx="8534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FF0000"/>
                </a:solidFill>
              </a:rPr>
              <a:t>Undulator</a:t>
            </a:r>
            <a:r>
              <a:rPr lang="en-US" altLang="en-US" dirty="0">
                <a:solidFill>
                  <a:srgbClr val="FF0000"/>
                </a:solidFill>
              </a:rPr>
              <a:t> beams have not Gaussian profiles (even at resonances</a:t>
            </a:r>
            <a:r>
              <a:rPr lang="en-US" altLang="en-US" dirty="0" smtClean="0">
                <a:solidFill>
                  <a:srgbClr val="FF0000"/>
                </a:solidFill>
              </a:rPr>
              <a:t>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FF0000"/>
                </a:solidFill>
              </a:rPr>
              <a:t>These formulas are APPROXIMATED!</a:t>
            </a:r>
            <a:endParaRPr lang="en-US" altLang="en-US" dirty="0">
              <a:solidFill>
                <a:srgbClr val="FF0000"/>
              </a:solidFill>
            </a:endParaRPr>
          </a:p>
        </p:txBody>
      </p:sp>
      <p:pic>
        <p:nvPicPr>
          <p:cNvPr id="410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4449763" cy="35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>
            <a:off x="4449763" y="5410200"/>
            <a:ext cx="2103437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53200" y="495300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077200" y="4800600"/>
            <a:ext cx="6858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581400" y="1371600"/>
            <a:ext cx="29718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75" y="4558773"/>
            <a:ext cx="2185728" cy="169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24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31750"/>
            <a:ext cx="6399212" cy="472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211138" y="4872038"/>
            <a:ext cx="868680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</a:rPr>
              <a:t>(FOR UNDULATORS, THESE FORMULAS ARE VALID AT THE WAIST, AT THE UNDULATOR RESONANCE, AND SUPOSSING GAUSSIAN EMISSION OF PHOTONS)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40475" y="3825875"/>
            <a:ext cx="1905000" cy="4111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1800" dirty="0" smtClean="0"/>
              <a:t>Courtesy: Boaz Nash</a:t>
            </a:r>
            <a:endParaRPr lang="en-US" sz="1800" dirty="0"/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211138" y="5503863"/>
            <a:ext cx="868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70C0"/>
                </a:solidFill>
              </a:rPr>
              <a:t>ShadowOui performs “numeric convolution” by Monte Carlo sampling of the electron beam [Gaussian] and photon emission [non Gaussian]</a:t>
            </a:r>
            <a:endParaRPr lang="en-GB" altLang="en-US" sz="24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Mirrors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2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/>
          </p:cNvSpPr>
          <p:nvPr>
            <p:ph type="title"/>
          </p:nvPr>
        </p:nvSpPr>
        <p:spPr>
          <a:xfrm>
            <a:off x="0" y="171900"/>
            <a:ext cx="9144000" cy="1143000"/>
          </a:xfrm>
        </p:spPr>
        <p:txBody>
          <a:bodyPr/>
          <a:lstStyle/>
          <a:p>
            <a:r>
              <a:rPr lang="en-US" altLang="en-US" sz="4000" dirty="0" smtClean="0">
                <a:ea typeface="ＭＳ Ｐゴシック" panose="020B0600070205080204" pitchFamily="34" charset="-128"/>
              </a:rPr>
              <a:t>Mirror shape</a:t>
            </a:r>
          </a:p>
        </p:txBody>
      </p:sp>
      <p:pic>
        <p:nvPicPr>
          <p:cNvPr id="5128" name="Picture 6" descr="als105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75" y="2255838"/>
            <a:ext cx="307816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7648575" y="2484438"/>
            <a:ext cx="323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i="1">
                <a:latin typeface="Arial Narrow" panose="020B0606020202030204" pitchFamily="34" charset="0"/>
              </a:rPr>
              <a:t>q</a:t>
            </a:r>
            <a:endParaRPr lang="en-GB" altLang="en-US" sz="2400" i="1">
              <a:latin typeface="Arial Narrow" panose="020B0606020202030204" pitchFamily="34" charset="0"/>
            </a:endParaRPr>
          </a:p>
        </p:txBody>
      </p:sp>
      <p:sp>
        <p:nvSpPr>
          <p:cNvPr id="5130" name="Text Box 8"/>
          <p:cNvSpPr txBox="1">
            <a:spLocks noChangeArrowheads="1"/>
          </p:cNvSpPr>
          <p:nvPr/>
        </p:nvSpPr>
        <p:spPr bwMode="auto">
          <a:xfrm>
            <a:off x="6429375" y="2484438"/>
            <a:ext cx="323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i="1">
                <a:latin typeface="Arial Narrow" panose="020B0606020202030204" pitchFamily="34" charset="0"/>
              </a:rPr>
              <a:t>p</a:t>
            </a:r>
            <a:endParaRPr lang="en-GB" altLang="en-US" sz="2400" i="1">
              <a:latin typeface="Arial Narrow" panose="020B0606020202030204" pitchFamily="34" charset="0"/>
            </a:endParaRPr>
          </a:p>
        </p:txBody>
      </p:sp>
      <p:sp>
        <p:nvSpPr>
          <p:cNvPr id="5131" name="Line 9"/>
          <p:cNvSpPr>
            <a:spLocks noChangeShapeType="1"/>
          </p:cNvSpPr>
          <p:nvPr/>
        </p:nvSpPr>
        <p:spPr bwMode="auto">
          <a:xfrm>
            <a:off x="7981950" y="2969250"/>
            <a:ext cx="0" cy="5097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graphicFrame>
        <p:nvGraphicFramePr>
          <p:cNvPr id="5122" name="Object 17"/>
          <p:cNvGraphicFramePr>
            <a:graphicFrameLocks noChangeAspect="1"/>
          </p:cNvGraphicFramePr>
          <p:nvPr/>
        </p:nvGraphicFramePr>
        <p:xfrm>
          <a:off x="6056313" y="5245100"/>
          <a:ext cx="19621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4" imgW="1968480" imgH="787320" progId="Equation.DSMT4">
                  <p:embed/>
                </p:oleObj>
              </mc:Choice>
              <mc:Fallback>
                <p:oleObj name="Equation" r:id="rId4" imgW="1968480" imgH="78732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313" y="5245100"/>
                        <a:ext cx="196215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951933"/>
              </p:ext>
            </p:extLst>
          </p:nvPr>
        </p:nvGraphicFramePr>
        <p:xfrm>
          <a:off x="6102350" y="4020143"/>
          <a:ext cx="20256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6" imgW="2031840" imgH="787320" progId="Equation.DSMT4">
                  <p:embed/>
                </p:oleObj>
              </mc:Choice>
              <mc:Fallback>
                <p:oleObj name="Equation" r:id="rId6" imgW="2031840" imgH="78732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2350" y="4020143"/>
                        <a:ext cx="202565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"/>
          <p:cNvSpPr/>
          <p:nvPr/>
        </p:nvSpPr>
        <p:spPr>
          <a:xfrm rot="19803944">
            <a:off x="7158065" y="2259458"/>
            <a:ext cx="1258717" cy="12599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295020" y="2969250"/>
            <a:ext cx="1691210" cy="5097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972425" y="2969250"/>
            <a:ext cx="241472" cy="5097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867650" y="2484438"/>
            <a:ext cx="260350" cy="99460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63504" y="1936234"/>
            <a:ext cx="40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7894841" y="296925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 charset="2"/>
                <a:cs typeface="Symbol" charset="2"/>
              </a:rPr>
              <a:t>r</a:t>
            </a:r>
            <a:endParaRPr lang="en-US" dirty="0">
              <a:latin typeface="Symbol" charset="2"/>
              <a:cs typeface="Symbol" charset="2"/>
            </a:endParaRPr>
          </a:p>
        </p:txBody>
      </p:sp>
      <p:sp>
        <p:nvSpPr>
          <p:cNvPr id="5126" name="Rectangle 3"/>
          <p:cNvSpPr>
            <a:spLocks noGrp="1"/>
          </p:cNvSpPr>
          <p:nvPr>
            <p:ph type="body" idx="1"/>
          </p:nvPr>
        </p:nvSpPr>
        <p:spPr>
          <a:xfrm>
            <a:off x="0" y="1332061"/>
            <a:ext cx="6102350" cy="51054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Ellipsoid: Point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to point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focusing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 err="1" smtClean="0">
                <a:ea typeface="ＭＳ Ｐゴシック" panose="020B0600070205080204" pitchFamily="34" charset="-128"/>
              </a:rPr>
              <a:t>Paraboloid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: Collimating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Focalization in two planes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>
                <a:ea typeface="ＭＳ Ｐゴシック" panose="020B0600070205080204" pitchFamily="34" charset="-128"/>
              </a:rPr>
              <a:t>Tangential or </a:t>
            </a:r>
            <a:r>
              <a:rPr lang="en-US" altLang="en-US" sz="2200" dirty="0" err="1" smtClean="0">
                <a:ea typeface="ＭＳ Ｐゴシック" panose="020B0600070205080204" pitchFamily="34" charset="-128"/>
              </a:rPr>
              <a:t>Meridional</a:t>
            </a:r>
            <a:r>
              <a:rPr lang="en-US" altLang="en-US" sz="2200" dirty="0" smtClean="0">
                <a:ea typeface="ＭＳ Ｐゴシック" panose="020B0600070205080204" pitchFamily="34" charset="-128"/>
              </a:rPr>
              <a:t> (ellipse or parabola)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>
                <a:ea typeface="ＭＳ Ｐゴシック" panose="020B0600070205080204" pitchFamily="34" charset="-128"/>
              </a:rPr>
              <a:t>Sagittal (circle)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Demagnification: </a:t>
            </a:r>
            <a:r>
              <a:rPr lang="en-US" altLang="en-US" sz="2400" dirty="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M=p/q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hlink"/>
                </a:solidFill>
                <a:ea typeface="ＭＳ Ｐゴシック" panose="020B0600070205080204" pitchFamily="34" charset="-128"/>
              </a:rPr>
              <a:t>Easier </a:t>
            </a:r>
            <a:r>
              <a:rPr lang="en-US" altLang="en-US" sz="2400" dirty="0" smtClean="0">
                <a:solidFill>
                  <a:schemeClr val="hlink"/>
                </a:solidFill>
                <a:ea typeface="ＭＳ Ｐゴシック" panose="020B0600070205080204" pitchFamily="34" charset="-128"/>
              </a:rPr>
              <a:t>manufacturing</a:t>
            </a:r>
            <a:r>
              <a:rPr lang="en-US" altLang="en-US" sz="2400" dirty="0" smtClean="0">
                <a:solidFill>
                  <a:schemeClr val="hlink"/>
                </a:solidFill>
                <a:ea typeface="ＭＳ Ｐゴシック" panose="020B0600070205080204" pitchFamily="34" charset="-128"/>
              </a:rPr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>
                <a:solidFill>
                  <a:schemeClr val="hlink"/>
                </a:solidFill>
                <a:ea typeface="ＭＳ Ｐゴシック" panose="020B0600070205080204" pitchFamily="34" charset="-128"/>
              </a:rPr>
              <a:t>2D: Ellipsoid =&gt; Toroid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>
                <a:solidFill>
                  <a:schemeClr val="hlink"/>
                </a:solidFill>
                <a:ea typeface="ＭＳ Ｐゴシック" panose="020B0600070205080204" pitchFamily="34" charset="-128"/>
              </a:rPr>
              <a:t>Only one plane:  cylinder Ellipsoid (ellipse)=&gt; cylinder (circle)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smtClean="0">
                <a:solidFill>
                  <a:schemeClr val="hlink"/>
                </a:solidFill>
                <a:ea typeface="ＭＳ Ｐゴシック" panose="020B0600070205080204" pitchFamily="34" charset="-128"/>
              </a:rPr>
              <a:t>Sagittal radius: non-linear (ellipsoid) =&gt; constant (cylinder) or linear (cone), 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ea typeface="ＭＳ Ｐゴシック" panose="020B0600070205080204" pitchFamily="34" charset="-128"/>
              </a:rPr>
              <a:t>All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mirrors produce a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berrations</a:t>
            </a:r>
            <a:endParaRPr lang="en-US" altLang="en-US" sz="2400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/>
          </p:cNvSpPr>
          <p:nvPr>
            <p:ph type="title"/>
          </p:nvPr>
        </p:nvSpPr>
        <p:spPr>
          <a:xfrm>
            <a:off x="553835" y="-181167"/>
            <a:ext cx="8475663" cy="1628967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Mirrors</a:t>
            </a:r>
            <a:br>
              <a:rPr lang="en-US" altLang="en-US" dirty="0" smtClean="0">
                <a:ea typeface="ＭＳ Ｐゴシック" panose="020B0600070205080204" pitchFamily="34" charset="-128"/>
              </a:rPr>
            </a:br>
            <a:r>
              <a:rPr lang="en-US" altLang="en-US" sz="3600" dirty="0" smtClean="0">
                <a:ea typeface="ＭＳ Ｐゴシック" panose="020B0600070205080204" pitchFamily="34" charset="-128"/>
              </a:rPr>
              <a:t>Geometrical </a:t>
            </a:r>
            <a:r>
              <a:rPr lang="en-US" altLang="en-US" sz="3600" dirty="0" smtClean="0">
                <a:ea typeface="ＭＳ Ｐゴシック" panose="020B0600070205080204" pitchFamily="34" charset="-128"/>
              </a:rPr>
              <a:t>model        </a:t>
            </a:r>
            <a:r>
              <a:rPr lang="en-US" altLang="en-US" sz="3600" dirty="0" smtClean="0">
                <a:ea typeface="ＭＳ Ｐゴシック" panose="020B0600070205080204" pitchFamily="34" charset="-128"/>
              </a:rPr>
              <a:t>Physical </a:t>
            </a:r>
            <a:r>
              <a:rPr lang="en-US" altLang="en-US" sz="3600" dirty="0" smtClean="0">
                <a:ea typeface="ＭＳ Ｐゴシック" panose="020B0600070205080204" pitchFamily="34" charset="-128"/>
              </a:rPr>
              <a:t>model</a:t>
            </a:r>
            <a:br>
              <a:rPr lang="en-US" altLang="en-US" sz="3600" dirty="0" smtClean="0">
                <a:ea typeface="ＭＳ Ｐゴシック" panose="020B0600070205080204" pitchFamily="34" charset="-128"/>
              </a:rPr>
            </a:br>
            <a:r>
              <a:rPr lang="en-US" altLang="en-US" sz="2400" dirty="0" smtClean="0">
                <a:ea typeface="ＭＳ Ｐゴシック" panose="020B0600070205080204" pitchFamily="34" charset="-128"/>
              </a:rPr>
              <a:t>Specular reflection                                  Fresnel formulas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6148" name="Picture 6" descr="400px-Reflect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87500"/>
            <a:ext cx="381000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10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6151" name="Rectangle 12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6152" name="Rectangle 14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6153" name="Rectangle 16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graphicFrame>
        <p:nvGraphicFramePr>
          <p:cNvPr id="6146" name="Object 15"/>
          <p:cNvGraphicFramePr>
            <a:graphicFrameLocks noChangeAspect="1"/>
          </p:cNvGraphicFramePr>
          <p:nvPr/>
        </p:nvGraphicFramePr>
        <p:xfrm>
          <a:off x="4548188" y="2760663"/>
          <a:ext cx="4595812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Equation" r:id="rId4" imgW="2997000" imgH="507960" progId="Equation.DSMT4">
                  <p:embed/>
                </p:oleObj>
              </mc:Choice>
              <mc:Fallback>
                <p:oleObj name="Equation" r:id="rId4" imgW="2997000" imgH="50796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8188" y="2760663"/>
                        <a:ext cx="4595812" cy="7747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553835" y="4391318"/>
            <a:ext cx="3700463" cy="2062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155" name="TextBox 12"/>
          <p:cNvSpPr txBox="1">
            <a:spLocks noChangeArrowheads="1"/>
          </p:cNvSpPr>
          <p:nvPr/>
        </p:nvSpPr>
        <p:spPr bwMode="auto">
          <a:xfrm>
            <a:off x="4894263" y="1447800"/>
            <a:ext cx="4038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Fresnel equations give the reflectivity as a function of angle and photon energy. As a consequence, one gets the critical angle: </a:t>
            </a:r>
            <a:endParaRPr lang="en-GB" altLang="en-US" dirty="0"/>
          </a:p>
        </p:txBody>
      </p:sp>
      <p:pic>
        <p:nvPicPr>
          <p:cNvPr id="6156" name="Picture 18" descr="\mathbf{\hat{d}}_\mathrm{s} = 2 \left(\mathbf{\hat{d}}_\mathrm{n} \cdot \mathbf{\hat{d}}_\mathrm{i}\right) \mathbf{\hat{d}}_\mathrm{n} - \mathbf{\hat{d}}_\mathrm{i},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4495800"/>
            <a:ext cx="370046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6842" y="3535363"/>
            <a:ext cx="4562656" cy="29418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46533" y="4169333"/>
            <a:ext cx="57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Si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711</Words>
  <Application>Microsoft Macintosh PowerPoint</Application>
  <PresentationFormat>On-screen Show (4:3)</PresentationFormat>
  <Paragraphs>115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Office Theme</vt:lpstr>
      <vt:lpstr>Equation</vt:lpstr>
      <vt:lpstr>MathType 6.0 Equation</vt:lpstr>
      <vt:lpstr>Synchrotron Sources</vt:lpstr>
      <vt:lpstr>ELECTRON BEAM DESCRIPTION</vt:lpstr>
      <vt:lpstr>Stotage ring: electron beam sizes</vt:lpstr>
      <vt:lpstr>SINGLE ELECTRON PHOTON EMISSION  (Zero emittance)</vt:lpstr>
      <vt:lpstr>Undulator emission (single electron or filament beam or zero emmittance)  (after Onuki &amp; Elleaume, Undulators, Wigglers  and their applications, CRC press, 2002)</vt:lpstr>
      <vt:lpstr>Courtesy: Boaz Nash</vt:lpstr>
      <vt:lpstr>Mirrors</vt:lpstr>
      <vt:lpstr>Mirror shape</vt:lpstr>
      <vt:lpstr>Mirrors Geometrical model        Physical model Specular reflection                                  Fresnel formulas</vt:lpstr>
      <vt:lpstr>LENS</vt:lpstr>
      <vt:lpstr>CRL (COMPOUND REFRACTIVE LENSES) = replicate N lenses </vt:lpstr>
      <vt:lpstr>HIGH DEMAGNIFICATION with SINGLE LENSES</vt:lpstr>
      <vt:lpstr>PowerPoint Presentation</vt:lpstr>
      <vt:lpstr>Theory of the Use of More Than Two Successive X-Ray Crystal Reflections to Obtain Increased Resolving Power J W. M. DuMond Phys. Rev. 52, 872 – (1937) http://dx.doi.org/10.1103/PhysRev.52.872 </vt:lpstr>
      <vt:lpstr>PowerPoint Presentation</vt:lpstr>
      <vt:lpstr>HYBRID METHOD IN SHADOW (X. Shi et al.) Combining ray tracing and wavefront propagation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of X-ray radiation production and transport. Simulating photons and waves from the X-ray sources to the samples</dc:title>
  <dc:creator>SANCHEZ DEL RIO Manuel</dc:creator>
  <cp:lastModifiedBy>Manuel Sanchez del Rio</cp:lastModifiedBy>
  <cp:revision>630</cp:revision>
  <dcterms:created xsi:type="dcterms:W3CDTF">2011-09-30T07:36:13Z</dcterms:created>
  <dcterms:modified xsi:type="dcterms:W3CDTF">2019-05-04T15:10:24Z</dcterms:modified>
</cp:coreProperties>
</file>