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31"/>
  </p:notesMasterIdLst>
  <p:handoutMasterIdLst>
    <p:handoutMasterId r:id="rId32"/>
  </p:handoutMasterIdLst>
  <p:sldIdLst>
    <p:sldId id="257" r:id="rId7"/>
    <p:sldId id="550" r:id="rId8"/>
    <p:sldId id="609" r:id="rId9"/>
    <p:sldId id="1660" r:id="rId10"/>
    <p:sldId id="1661" r:id="rId11"/>
    <p:sldId id="256" r:id="rId12"/>
    <p:sldId id="1662" r:id="rId13"/>
    <p:sldId id="1663" r:id="rId14"/>
    <p:sldId id="1665" r:id="rId15"/>
    <p:sldId id="1666" r:id="rId16"/>
    <p:sldId id="1673" r:id="rId17"/>
    <p:sldId id="1667" r:id="rId18"/>
    <p:sldId id="1675" r:id="rId19"/>
    <p:sldId id="1669" r:id="rId20"/>
    <p:sldId id="1650" r:id="rId21"/>
    <p:sldId id="1674" r:id="rId22"/>
    <p:sldId id="1668" r:id="rId23"/>
    <p:sldId id="1671" r:id="rId24"/>
    <p:sldId id="1672" r:id="rId25"/>
    <p:sldId id="1653" r:id="rId26"/>
    <p:sldId id="1654" r:id="rId27"/>
    <p:sldId id="1655" r:id="rId28"/>
    <p:sldId id="1652" r:id="rId29"/>
    <p:sldId id="614"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98"/>
    <a:srgbClr val="000000"/>
    <a:srgbClr val="094875"/>
    <a:srgbClr val="17375E"/>
    <a:srgbClr val="7A1AC9"/>
    <a:srgbClr val="558ED5"/>
    <a:srgbClr val="4E7601"/>
    <a:srgbClr val="920204"/>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16" autoAdjust="0"/>
    <p:restoredTop sz="95355" autoAdjust="0"/>
  </p:normalViewPr>
  <p:slideViewPr>
    <p:cSldViewPr snapToGrid="0">
      <p:cViewPr varScale="1">
        <p:scale>
          <a:sx n="135" d="100"/>
          <a:sy n="135" d="100"/>
        </p:scale>
        <p:origin x="208" y="272"/>
      </p:cViewPr>
      <p:guideLst>
        <p:guide orient="horz" pos="2160"/>
        <p:guide pos="3840"/>
      </p:guideLst>
    </p:cSldViewPr>
  </p:slid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74" d="100"/>
          <a:sy n="74" d="100"/>
        </p:scale>
        <p:origin x="3496" y="17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12/12/19</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12/12/19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a:tabLst>
                <a:tab pos="764916" algn="l"/>
                <a:tab pos="1529833" algn="l"/>
                <a:tab pos="2294749" algn="l"/>
                <a:tab pos="3059666" algn="l"/>
              </a:tabLst>
              <a:defRPr sz="2500">
                <a:solidFill>
                  <a:schemeClr val="tx1"/>
                </a:solidFill>
                <a:latin typeface="Arial" charset="0"/>
                <a:ea typeface="ＭＳ Ｐゴシック" charset="0"/>
                <a:cs typeface="ＭＳ Ｐゴシック" charset="0"/>
              </a:defRPr>
            </a:lvl1pPr>
            <a:lvl2pPr eaLnBrk="0">
              <a:tabLst>
                <a:tab pos="764916" algn="l"/>
                <a:tab pos="1529833" algn="l"/>
                <a:tab pos="2294749" algn="l"/>
                <a:tab pos="3059666" algn="l"/>
              </a:tabLst>
              <a:defRPr sz="2500">
                <a:solidFill>
                  <a:schemeClr val="tx1"/>
                </a:solidFill>
                <a:latin typeface="Arial" charset="0"/>
                <a:ea typeface="ＭＳ Ｐゴシック" charset="0"/>
              </a:defRPr>
            </a:lvl2pPr>
            <a:lvl3pPr eaLnBrk="0">
              <a:tabLst>
                <a:tab pos="764916" algn="l"/>
                <a:tab pos="1529833" algn="l"/>
                <a:tab pos="2294749" algn="l"/>
                <a:tab pos="3059666" algn="l"/>
              </a:tabLst>
              <a:defRPr sz="2500">
                <a:solidFill>
                  <a:schemeClr val="tx1"/>
                </a:solidFill>
                <a:latin typeface="Arial" charset="0"/>
                <a:ea typeface="ＭＳ Ｐゴシック" charset="0"/>
              </a:defRPr>
            </a:lvl3pPr>
            <a:lvl4pPr eaLnBrk="0">
              <a:tabLst>
                <a:tab pos="764916" algn="l"/>
                <a:tab pos="1529833" algn="l"/>
                <a:tab pos="2294749" algn="l"/>
                <a:tab pos="3059666" algn="l"/>
              </a:tabLst>
              <a:defRPr sz="2500">
                <a:solidFill>
                  <a:schemeClr val="tx1"/>
                </a:solidFill>
                <a:latin typeface="Arial" charset="0"/>
                <a:ea typeface="ＭＳ Ｐゴシック" charset="0"/>
              </a:defRPr>
            </a:lvl4pPr>
            <a:lvl5pPr eaLnBrk="0">
              <a:tabLst>
                <a:tab pos="764916" algn="l"/>
                <a:tab pos="1529833" algn="l"/>
                <a:tab pos="2294749" algn="l"/>
                <a:tab pos="3059666" algn="l"/>
              </a:tabLst>
              <a:defRPr sz="2500">
                <a:solidFill>
                  <a:schemeClr val="tx1"/>
                </a:solidFill>
                <a:latin typeface="Arial" charset="0"/>
                <a:ea typeface="ＭＳ Ｐゴシック" charset="0"/>
              </a:defRPr>
            </a:lvl5pPr>
            <a:lvl6pPr marL="2657075"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6pPr>
            <a:lvl7pPr marL="3140183"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7pPr>
            <a:lvl8pPr marL="3623288"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8pPr>
            <a:lvl9pPr marL="4106394"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9pPr>
          </a:lstStyle>
          <a:p>
            <a:pPr eaLnBrk="1"/>
            <a:fld id="{84BE3096-FF3B-1648-A643-D3909CD99245}" type="slidenum">
              <a:rPr lang="en-US" sz="1500">
                <a:solidFill>
                  <a:srgbClr val="000000"/>
                </a:solidFill>
                <a:latin typeface="Times New Roman" charset="0"/>
              </a:rPr>
              <a:pPr eaLnBrk="1"/>
              <a:t>1</a:t>
            </a:fld>
            <a:endParaRPr lang="en-US" sz="1500" dirty="0">
              <a:solidFill>
                <a:srgbClr val="000000"/>
              </a:solidFill>
              <a:latin typeface="Times New Roman" charset="0"/>
            </a:endParaRPr>
          </a:p>
        </p:txBody>
      </p:sp>
      <p:sp>
        <p:nvSpPr>
          <p:cNvPr id="16385" name="Rectangle 1"/>
          <p:cNvSpPr>
            <a:spLocks noChangeArrowheads="1"/>
          </p:cNvSpPr>
          <p:nvPr/>
        </p:nvSpPr>
        <p:spPr bwMode="auto">
          <a:xfrm>
            <a:off x="6" y="0"/>
            <a:ext cx="1694" cy="16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r>
              <a:rPr lang="en-US" dirty="0">
                <a:solidFill>
                  <a:srgbClr val="404040"/>
                </a:solidFill>
                <a:latin typeface="Calibri" charset="0"/>
                <a:ea typeface="+mn-ea"/>
              </a:rPr>
              <a:t>Univ of Chicago Review, Aug. 30, 2010</a:t>
            </a:r>
          </a:p>
        </p:txBody>
      </p:sp>
      <p:sp>
        <p:nvSpPr>
          <p:cNvPr id="16386" name="Rectangle 2"/>
          <p:cNvSpPr>
            <a:spLocks noChangeArrowheads="1"/>
          </p:cNvSpPr>
          <p:nvPr/>
        </p:nvSpPr>
        <p:spPr bwMode="auto">
          <a:xfrm>
            <a:off x="6" y="0"/>
            <a:ext cx="1694" cy="16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fld id="{D8C02FBE-B1A1-9949-B8FC-82EFBC57DDE8}" type="slidenum">
              <a:rPr lang="en-US">
                <a:solidFill>
                  <a:srgbClr val="404040"/>
                </a:solidFill>
                <a:latin typeface="Calibri" charset="0"/>
                <a:ea typeface="+mn-ea"/>
              </a:rPr>
              <a:pPr defTabSz="966423" fontAlgn="auto">
                <a:spcBef>
                  <a:spcPts val="0"/>
                </a:spcBef>
                <a:spcAft>
                  <a:spcPts val="0"/>
                </a:spcAft>
                <a:defRPr/>
              </a:pPr>
              <a:t>1</a:t>
            </a:fld>
            <a:endParaRPr lang="en-US" dirty="0">
              <a:solidFill>
                <a:srgbClr val="404040"/>
              </a:solidFill>
              <a:latin typeface="Calibri" charset="0"/>
              <a:ea typeface="+mn-ea"/>
            </a:endParaRPr>
          </a:p>
        </p:txBody>
      </p:sp>
      <p:sp>
        <p:nvSpPr>
          <p:cNvPr id="16387" name="Text Box 3"/>
          <p:cNvSpPr>
            <a:spLocks noGrp="1" noChangeArrowheads="1"/>
          </p:cNvSpPr>
          <p:nvPr>
            <p:ph type="body"/>
          </p:nvPr>
        </p:nvSpPr>
        <p:spPr>
          <a:xfrm>
            <a:off x="7" y="2"/>
            <a:ext cx="301917" cy="47219"/>
          </a:xfrm>
          <a:extLs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a:spcBef>
                <a:spcPct val="0"/>
              </a:spcBef>
              <a:defRPr/>
            </a:pPr>
            <a:r>
              <a:rPr lang="en-US" sz="2100" dirty="0">
                <a:latin typeface="Arial" charset="0"/>
                <a:cs typeface="WenQuanYi Zen Hei" charset="0"/>
              </a:rPr>
              <a:t>Good morning, my name is Luca </a:t>
            </a:r>
            <a:r>
              <a:rPr lang="en-US" sz="2100" dirty="0" err="1">
                <a:latin typeface="Arial" charset="0"/>
                <a:cs typeface="WenQuanYi Zen Hei" charset="0"/>
              </a:rPr>
              <a:t>Rebuffi</a:t>
            </a:r>
            <a:r>
              <a:rPr lang="en-US" sz="2100" dirty="0">
                <a:latin typeface="Arial" charset="0"/>
                <a:cs typeface="WenQuanYi Zen Hei" charset="0"/>
              </a:rPr>
              <a:t> and I am staff member of the X-Ray Optics Group at the APS of the Argonne National Laboratory</a:t>
            </a:r>
          </a:p>
        </p:txBody>
      </p:sp>
    </p:spTree>
    <p:extLst>
      <p:ext uri="{BB962C8B-B14F-4D97-AF65-F5344CB8AC3E}">
        <p14:creationId xmlns:p14="http://schemas.microsoft.com/office/powerpoint/2010/main" val="11663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22</a:t>
            </a:fld>
            <a:endParaRPr lang="en-US"/>
          </a:p>
        </p:txBody>
      </p:sp>
    </p:spTree>
    <p:extLst>
      <p:ext uri="{BB962C8B-B14F-4D97-AF65-F5344CB8AC3E}">
        <p14:creationId xmlns:p14="http://schemas.microsoft.com/office/powerpoint/2010/main" val="2287940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23</a:t>
            </a:fld>
            <a:endParaRPr lang="en-US"/>
          </a:p>
        </p:txBody>
      </p:sp>
    </p:spTree>
    <p:extLst>
      <p:ext uri="{BB962C8B-B14F-4D97-AF65-F5344CB8AC3E}">
        <p14:creationId xmlns:p14="http://schemas.microsoft.com/office/powerpoint/2010/main" val="15295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after a brief introduction on WPPM method, will show you how this method has been ported into the graphical environment of the suite Orange, and then will show you a few example of the WONDER software in action</a:t>
            </a:r>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415825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281843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469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651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15156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18</a:t>
            </a:fld>
            <a:endParaRPr lang="en-US"/>
          </a:p>
        </p:txBody>
      </p:sp>
    </p:spTree>
    <p:extLst>
      <p:ext uri="{BB962C8B-B14F-4D97-AF65-F5344CB8AC3E}">
        <p14:creationId xmlns:p14="http://schemas.microsoft.com/office/powerpoint/2010/main" val="307794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20</a:t>
            </a:fld>
            <a:endParaRPr lang="en-US"/>
          </a:p>
        </p:txBody>
      </p:sp>
    </p:spTree>
    <p:extLst>
      <p:ext uri="{BB962C8B-B14F-4D97-AF65-F5344CB8AC3E}">
        <p14:creationId xmlns:p14="http://schemas.microsoft.com/office/powerpoint/2010/main" val="3506175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21</a:t>
            </a:fld>
            <a:endParaRPr lang="en-US"/>
          </a:p>
        </p:txBody>
      </p:sp>
    </p:spTree>
    <p:extLst>
      <p:ext uri="{BB962C8B-B14F-4D97-AF65-F5344CB8AC3E}">
        <p14:creationId xmlns:p14="http://schemas.microsoft.com/office/powerpoint/2010/main" val="4058143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Optics Group Meeting – July 10th,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22248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70.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hyperlink" Target="https://www.sirepo.com/srw" TargetMode="External"/><Relationship Id="rId4" Type="http://schemas.openxmlformats.org/officeDocument/2006/relationships/hyperlink" Target="https://github.com/ochubar/SR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327546" y="1552915"/>
            <a:ext cx="9140327" cy="2733587"/>
          </a:xfrm>
          <a:solidFill>
            <a:schemeClr val="accent2">
              <a:lumMod val="75000"/>
            </a:schemeClr>
          </a:solidFill>
          <a:ln>
            <a:solidFill>
              <a:schemeClr val="tx2">
                <a:lumMod val="75000"/>
              </a:schemeClr>
            </a:solidFill>
          </a:ln>
        </p:spPr>
        <p:txBody>
          <a:bodyPr/>
          <a:lstStyle/>
          <a:p>
            <a:r>
              <a:rPr lang="en-US" dirty="0"/>
              <a:t>Introduction to SRW</a:t>
            </a:r>
          </a:p>
        </p:txBody>
      </p:sp>
      <p:sp>
        <p:nvSpPr>
          <p:cNvPr id="3" name="TextBox 2"/>
          <p:cNvSpPr txBox="1"/>
          <p:nvPr/>
        </p:nvSpPr>
        <p:spPr>
          <a:xfrm>
            <a:off x="690342" y="4425360"/>
            <a:ext cx="10971390" cy="1815882"/>
          </a:xfrm>
          <a:prstGeom prst="rect">
            <a:avLst/>
          </a:prstGeom>
          <a:noFill/>
        </p:spPr>
        <p:txBody>
          <a:bodyPr wrap="square" rtlCol="0">
            <a:spAutoFit/>
          </a:bodyPr>
          <a:lstStyle/>
          <a:p>
            <a:pPr fontAlgn="auto">
              <a:spcBef>
                <a:spcPts val="0"/>
              </a:spcBef>
              <a:spcAft>
                <a:spcPts val="0"/>
              </a:spcAft>
            </a:pPr>
            <a:r>
              <a:rPr lang="en-US" sz="2200" b="1" dirty="0">
                <a:solidFill>
                  <a:srgbClr val="000000"/>
                </a:solidFill>
                <a:latin typeface="Arial"/>
                <a:ea typeface="+mn-ea"/>
                <a:cs typeface="Arial"/>
              </a:rPr>
              <a:t>Luca Rebuffi (ANL)</a:t>
            </a:r>
            <a:endParaRPr lang="en-US" dirty="0">
              <a:solidFill>
                <a:srgbClr val="000000"/>
              </a:solidFill>
              <a:latin typeface="Arial"/>
              <a:ea typeface="+mn-ea"/>
              <a:cs typeface="Arial"/>
            </a:endParaRPr>
          </a:p>
          <a:p>
            <a:pPr fontAlgn="auto">
              <a:spcBef>
                <a:spcPts val="0"/>
              </a:spcBef>
              <a:spcAft>
                <a:spcPts val="0"/>
              </a:spcAft>
            </a:pPr>
            <a:endParaRPr lang="en-US" dirty="0">
              <a:solidFill>
                <a:srgbClr val="000000"/>
              </a:solidFill>
            </a:endParaRPr>
          </a:p>
          <a:p>
            <a:pPr fontAlgn="auto">
              <a:spcBef>
                <a:spcPts val="0"/>
              </a:spcBef>
              <a:spcAft>
                <a:spcPts val="0"/>
              </a:spcAft>
            </a:pPr>
            <a:r>
              <a:rPr lang="en-US" dirty="0">
                <a:solidFill>
                  <a:srgbClr val="000000"/>
                </a:solidFill>
              </a:rPr>
              <a:t>Second OASYS School</a:t>
            </a:r>
          </a:p>
          <a:p>
            <a:pPr fontAlgn="auto">
              <a:spcBef>
                <a:spcPts val="0"/>
              </a:spcBef>
              <a:spcAft>
                <a:spcPts val="0"/>
              </a:spcAft>
            </a:pPr>
            <a:r>
              <a:rPr lang="en-US" dirty="0">
                <a:solidFill>
                  <a:srgbClr val="000000"/>
                </a:solidFill>
                <a:latin typeface="Arial"/>
                <a:cs typeface="Arial"/>
              </a:rPr>
              <a:t>APS-ANL, Lemont, IL </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December 11-13, 2019 </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43422" y="1552915"/>
            <a:ext cx="2748577" cy="2748577"/>
          </a:xfrm>
          <a:prstGeom prst="rect">
            <a:avLst/>
          </a:prstGeom>
        </p:spPr>
      </p:pic>
    </p:spTree>
    <p:extLst>
      <p:ext uri="{BB962C8B-B14F-4D97-AF65-F5344CB8AC3E}">
        <p14:creationId xmlns:p14="http://schemas.microsoft.com/office/powerpoint/2010/main" val="201499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10</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2554545"/>
              </a:xfrm>
              <a:prstGeom prst="rect">
                <a:avLst/>
              </a:prstGeom>
              <a:noFill/>
            </p:spPr>
            <p:txBody>
              <a:bodyPr wrap="square" rtlCol="0">
                <a:spAutoFit/>
              </a:bodyPr>
              <a:lstStyle/>
              <a:p>
                <a:r>
                  <a:rPr lang="en-US" sz="2000" dirty="0">
                    <a:solidFill>
                      <a:srgbClr val="005C98"/>
                    </a:solidFill>
                  </a:rPr>
                  <a:t>It is worth noting that this convolution expression, which expresses the propagated field as the sum of the propagated disturbances, which are due to each of the points on the incident wavefront over the plane </a:t>
                </a:r>
                <a14:m>
                  <m:oMath xmlns:m="http://schemas.openxmlformats.org/officeDocument/2006/math">
                    <m:r>
                      <a:rPr lang="en-US" sz="2000" i="1" dirty="0" smtClean="0">
                        <a:solidFill>
                          <a:srgbClr val="000000"/>
                        </a:solidFill>
                        <a:latin typeface="Cambria Math" panose="02040503050406030204" pitchFamily="18" charset="0"/>
                      </a:rPr>
                      <m:t>𝑧</m:t>
                    </m:r>
                    <m:r>
                      <a:rPr lang="en-US" sz="2000" i="1" dirty="0" smtClean="0">
                        <a:solidFill>
                          <a:srgbClr val="000000"/>
                        </a:solidFill>
                        <a:latin typeface="Cambria Math" panose="02040503050406030204" pitchFamily="18" charset="0"/>
                      </a:rPr>
                      <m:t>=0</m:t>
                    </m:r>
                  </m:oMath>
                </a14:m>
                <a:r>
                  <a:rPr lang="en-US" sz="2000" dirty="0">
                    <a:solidFill>
                      <a:srgbClr val="005C98"/>
                    </a:solidFill>
                  </a:rPr>
                  <a:t>. This is the mathematical embodiment of the Huygens-Fresnel principle, which views the propagated disturbance as a sum of the propagated disturbances that emanate from each point on the initial wavefront.</a:t>
                </a:r>
              </a:p>
              <a:p>
                <a:endParaRPr lang="en-US" sz="2000" dirty="0">
                  <a:solidFill>
                    <a:srgbClr val="005C98"/>
                  </a:solidFill>
                </a:endParaRPr>
              </a:p>
              <a:p>
                <a:r>
                  <a:rPr lang="en-US" sz="2000" dirty="0">
                    <a:solidFill>
                      <a:srgbClr val="005C98"/>
                    </a:solidFill>
                  </a:rPr>
                  <a:t>By calculating the convolution in its integral form, we obtain a version of the formula more convenient for numerical calculations, and to make a smooth transition to the Fraunhofer approximation:</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2554545"/>
              </a:xfrm>
              <a:prstGeom prst="rect">
                <a:avLst/>
              </a:prstGeom>
              <a:blipFill>
                <a:blip r:embed="rId2"/>
                <a:stretch>
                  <a:fillRect l="-440" t="-985" r="-770" b="-29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96866" y="3786536"/>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96866" y="3786536"/>
                <a:ext cx="10920434" cy="943272"/>
              </a:xfrm>
              <a:prstGeom prst="rect">
                <a:avLst/>
              </a:prstGeom>
              <a:blipFill>
                <a:blip r:embed="rId3"/>
                <a:stretch>
                  <a:fillRect t="-153333" b="-2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2E7FC94-3BB0-1847-B183-C047DE4BA66E}"/>
                  </a:ext>
                </a:extLst>
              </p:cNvPr>
              <p:cNvSpPr/>
              <p:nvPr/>
            </p:nvSpPr>
            <p:spPr>
              <a:xfrm>
                <a:off x="1177446" y="4859297"/>
                <a:ext cx="11120527" cy="943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dirty="0"/>
              </a:p>
            </p:txBody>
          </p:sp>
        </mc:Choice>
        <mc:Fallback xmlns="">
          <p:sp>
            <p:nvSpPr>
              <p:cNvPr id="9" name="Rectangle 8">
                <a:extLst>
                  <a:ext uri="{FF2B5EF4-FFF2-40B4-BE49-F238E27FC236}">
                    <a16:creationId xmlns:a16="http://schemas.microsoft.com/office/drawing/2014/main" id="{92E7FC94-3BB0-1847-B183-C047DE4BA66E}"/>
                  </a:ext>
                </a:extLst>
              </p:cNvPr>
              <p:cNvSpPr>
                <a:spLocks noRot="1" noChangeAspect="1" noMove="1" noResize="1" noEditPoints="1" noAdjustHandles="1" noChangeArrowheads="1" noChangeShapeType="1" noTextEdit="1"/>
              </p:cNvSpPr>
              <p:nvPr/>
            </p:nvSpPr>
            <p:spPr>
              <a:xfrm>
                <a:off x="1177446" y="4859297"/>
                <a:ext cx="11120527" cy="943272"/>
              </a:xfrm>
              <a:prstGeom prst="rect">
                <a:avLst/>
              </a:prstGeom>
              <a:blipFill>
                <a:blip r:embed="rId4"/>
                <a:stretch>
                  <a:fillRect t="-154667" b="-23200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59208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11</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698219"/>
            <a:ext cx="11530034" cy="400110"/>
          </a:xfrm>
          <a:prstGeom prst="rect">
            <a:avLst/>
          </a:prstGeom>
          <a:noFill/>
        </p:spPr>
        <p:txBody>
          <a:bodyPr wrap="square" rtlCol="0">
            <a:spAutoFit/>
          </a:bodyPr>
          <a:lstStyle/>
          <a:p>
            <a:r>
              <a:rPr lang="en-US" sz="2000" dirty="0">
                <a:solidFill>
                  <a:srgbClr val="005C98"/>
                </a:solidFill>
              </a:rPr>
              <a:t>This expression is also rewritten in terms of a kernel function K(x, y):</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374753" y="3413223"/>
                <a:ext cx="11652147" cy="976806"/>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600" i="1" dirty="0" smtClean="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ea typeface="Cambria Math" panose="02040503050406030204" pitchFamily="18" charset="0"/>
                            </a:rPr>
                            <m:t>⟹</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dirty="0">
                              <a:solidFill>
                                <a:srgbClr val="000000"/>
                              </a:solidFill>
                              <a:latin typeface="Cambria Math" panose="02040503050406030204" pitchFamily="18" charset="0"/>
                            </a:rPr>
                          </m:ctrlPr>
                        </m:dPr>
                        <m:e>
                          <m:r>
                            <a:rPr lang="en-US" sz="2600" i="1" dirty="0">
                              <a:solidFill>
                                <a:srgbClr val="000000"/>
                              </a:solidFill>
                              <a:latin typeface="Cambria Math" panose="02040503050406030204" pitchFamily="18" charset="0"/>
                            </a:rPr>
                            <m:t>𝑥</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𝑦</m:t>
                          </m:r>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𝑧</m:t>
                          </m:r>
                          <m:r>
                            <a:rPr lang="en-US" sz="2600" i="1" dirty="0">
                              <a:solidFill>
                                <a:srgbClr val="000000"/>
                              </a:solidFill>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e>
                      </m:d>
                      <m:r>
                        <a:rPr lang="en-US" sz="2600" i="1" dirty="0">
                          <a:solidFill>
                            <a:srgbClr val="000000"/>
                          </a:solidFill>
                          <a:latin typeface="Cambria Math" panose="02040503050406030204" pitchFamily="18" charset="0"/>
                        </a:rPr>
                        <m:t>=</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𝑒</m:t>
                          </m:r>
                        </m:e>
                        <m:sup>
                          <m:r>
                            <a:rPr lang="en-US" sz="2600" i="1" dirty="0">
                              <a:latin typeface="Cambria Math" panose="02040503050406030204" pitchFamily="18" charset="0"/>
                            </a:rPr>
                            <m:t>𝑖</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𝑘𝑧</m:t>
                              </m:r>
                            </m:e>
                            <m:sup>
                              <m:r>
                                <a:rPr lang="en-US" sz="2600" i="1" dirty="0">
                                  <a:latin typeface="Cambria Math" panose="02040503050406030204" pitchFamily="18" charset="0"/>
                                </a:rPr>
                                <m:t>∗</m:t>
                              </m:r>
                            </m:sup>
                          </m:sSup>
                        </m:sup>
                      </m:sSup>
                      <m:nary>
                        <m:naryPr>
                          <m:chr m:val="∬"/>
                          <m:ctrlPr>
                            <a:rPr lang="en-US" sz="2600" i="1">
                              <a:latin typeface="Cambria Math" panose="02040503050406030204" pitchFamily="18" charset="0"/>
                              <a:ea typeface="Cambria Math" panose="02040503050406030204" pitchFamily="18" charset="0"/>
                            </a:rPr>
                          </m:ctrlPr>
                        </m:naryPr>
                        <m:sub>
                          <m:r>
                            <m:rPr>
                              <m:brk m:alnAt="23"/>
                            </m:rP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m:t>
                          </m:r>
                        </m:sub>
                        <m:sup>
                          <m:r>
                            <a:rPr lang="en-US" sz="2600" i="1">
                              <a:latin typeface="Cambria Math" panose="02040503050406030204" pitchFamily="18" charset="0"/>
                              <a:ea typeface="Cambria Math" panose="02040503050406030204" pitchFamily="18" charset="0"/>
                            </a:rPr>
                            <m:t>+∞</m:t>
                          </m:r>
                        </m:sup>
                        <m:e>
                          <m:sSub>
                            <m:sSubPr>
                              <m:ctrlPr>
                                <a:rPr lang="en-US" sz="2600" i="1" dirty="0">
                                  <a:solidFill>
                                    <a:srgbClr val="000000"/>
                                  </a:solidFill>
                                  <a:latin typeface="Cambria Math" panose="02040503050406030204" pitchFamily="18" charset="0"/>
                                </a:rPr>
                              </m:ctrlPr>
                            </m:sSubPr>
                            <m:e>
                              <m:r>
                                <a:rPr lang="en-US" sz="2600" i="1" dirty="0">
                                  <a:solidFill>
                                    <a:srgbClr val="000000"/>
                                  </a:solidFill>
                                  <a:latin typeface="Cambria Math" panose="02040503050406030204" pitchFamily="18" charset="0"/>
                                </a:rPr>
                                <m:t> </m:t>
                              </m:r>
                              <m:r>
                                <a:rPr lang="en-US" sz="2600" i="1" dirty="0">
                                  <a:solidFill>
                                    <a:srgbClr val="000000"/>
                                  </a:solidFill>
                                  <a:latin typeface="Cambria Math" panose="02040503050406030204" pitchFamily="18" charset="0"/>
                                </a:rPr>
                                <m:t>𝑢</m:t>
                              </m:r>
                            </m:e>
                            <m:sub>
                              <m:r>
                                <a:rPr lang="en-US" sz="2600" i="1" dirty="0">
                                  <a:solidFill>
                                    <a:srgbClr val="000000"/>
                                  </a:solidFill>
                                  <a:latin typeface="Cambria Math" panose="02040503050406030204" pitchFamily="18" charset="0"/>
                                  <a:ea typeface="Cambria Math" panose="02040503050406030204" pitchFamily="18" charset="0"/>
                                </a:rPr>
                                <m:t>𝜔</m:t>
                              </m:r>
                            </m:sub>
                          </m:sSub>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b="0" i="1" smtClean="0">
                                  <a:latin typeface="Cambria Math" panose="02040503050406030204" pitchFamily="18" charset="0"/>
                                </a:rPr>
                                <m:t>, </m:t>
                              </m:r>
                              <m:r>
                                <a:rPr lang="en-US" sz="2600" b="0" i="1" smtClean="0">
                                  <a:latin typeface="Cambria Math" panose="02040503050406030204" pitchFamily="18" charset="0"/>
                                </a:rPr>
                                <m:t>𝑧</m:t>
                              </m:r>
                              <m:r>
                                <a:rPr lang="en-US" sz="2600" b="0" i="1" smtClean="0">
                                  <a:latin typeface="Cambria Math" panose="02040503050406030204" pitchFamily="18" charset="0"/>
                                </a:rPr>
                                <m:t>=0</m:t>
                              </m:r>
                            </m:e>
                          </m:d>
                          <m:r>
                            <a:rPr lang="en-US" sz="2600" i="1" dirty="0">
                              <a:latin typeface="Cambria Math" panose="02040503050406030204" pitchFamily="18" charset="0"/>
                              <a:ea typeface="Cambria Math" panose="02040503050406030204" pitchFamily="18" charset="0"/>
                            </a:rPr>
                            <m:t>𝐾</m:t>
                          </m:r>
                          <m:d>
                            <m:dPr>
                              <m:ctrlPr>
                                <a:rPr lang="en-US" sz="2600" i="1" dirty="0">
                                  <a:latin typeface="Cambria Math" panose="02040503050406030204" pitchFamily="18" charset="0"/>
                                  <a:ea typeface="Cambria Math" panose="02040503050406030204" pitchFamily="18" charset="0"/>
                                </a:rPr>
                              </m:ctrlPr>
                            </m:dPr>
                            <m:e>
                              <m:r>
                                <a:rPr lang="en-US" sz="2600" i="1" dirty="0">
                                  <a:latin typeface="Cambria Math" panose="02040503050406030204" pitchFamily="18" charset="0"/>
                                </a:rPr>
                                <m:t>𝑥</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dirty="0">
                                  <a:latin typeface="Cambria Math" panose="02040503050406030204" pitchFamily="18" charset="0"/>
                                </a:rPr>
                                <m:t>𝑦</m:t>
                              </m:r>
                              <m:r>
                                <a:rPr lang="en-US" sz="2600" i="1" dirty="0">
                                  <a:latin typeface="Cambria Math" panose="02040503050406030204" pitchFamily="18" charset="0"/>
                                </a:rPr>
                                <m:t>−</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r>
                                <a:rPr lang="en-US" sz="2600" i="1">
                                  <a:latin typeface="Cambria Math" panose="02040503050406030204" pitchFamily="18" charset="0"/>
                                </a:rPr>
                                <m:t>,</m:t>
                              </m:r>
                              <m:sSup>
                                <m:sSupPr>
                                  <m:ctrlPr>
                                    <a:rPr lang="en-US" sz="2600" i="1" dirty="0">
                                      <a:solidFill>
                                        <a:srgbClr val="000000"/>
                                      </a:solidFill>
                                      <a:latin typeface="Cambria Math" panose="02040503050406030204" pitchFamily="18" charset="0"/>
                                    </a:rPr>
                                  </m:ctrlPr>
                                </m:sSupPr>
                                <m:e>
                                  <m:r>
                                    <a:rPr lang="en-US" sz="2600" i="1" dirty="0">
                                      <a:solidFill>
                                        <a:srgbClr val="000000"/>
                                      </a:solidFill>
                                      <a:latin typeface="Cambria Math" panose="02040503050406030204" pitchFamily="18" charset="0"/>
                                    </a:rPr>
                                    <m:t>𝑧</m:t>
                                  </m:r>
                                </m:e>
                                <m:sup>
                                  <m:r>
                                    <a:rPr lang="en-US" sz="2600" i="1" dirty="0">
                                      <a:solidFill>
                                        <a:srgbClr val="000000"/>
                                      </a:solidFill>
                                      <a:latin typeface="Cambria Math" panose="02040503050406030204" pitchFamily="18" charset="0"/>
                                    </a:rPr>
                                    <m:t>∗</m:t>
                                  </m:r>
                                </m:sup>
                              </m:sSup>
                              <m:r>
                                <a:rPr lang="en-US" sz="2600" b="0" i="1" dirty="0" smtClean="0">
                                  <a:solidFill>
                                    <a:srgbClr val="000000"/>
                                  </a:solidFill>
                                  <a:latin typeface="Cambria Math" panose="02040503050406030204" pitchFamily="18" charset="0"/>
                                </a:rPr>
                                <m:t>, </m:t>
                              </m:r>
                              <m:r>
                                <a:rPr lang="en-US" sz="2600" b="0" i="1" dirty="0" smtClean="0">
                                  <a:solidFill>
                                    <a:srgbClr val="000000"/>
                                  </a:solidFill>
                                  <a:latin typeface="Cambria Math" panose="02040503050406030204" pitchFamily="18" charset="0"/>
                                </a:rPr>
                                <m:t>𝑘</m:t>
                              </m:r>
                            </m:e>
                          </m:d>
                          <m:r>
                            <a:rPr lang="en-US" sz="2600" i="1" smtClean="0">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𝑥</m:t>
                              </m:r>
                            </m:e>
                            <m:sup>
                              <m:r>
                                <a:rPr lang="en-US" sz="2600" i="1">
                                  <a:latin typeface="Cambria Math" panose="02040503050406030204" pitchFamily="18" charset="0"/>
                                </a:rPr>
                                <m:t>′</m:t>
                              </m:r>
                            </m:sup>
                          </m:sSup>
                          <m:r>
                            <a:rPr lang="en-US" sz="2600" i="1">
                              <a:latin typeface="Cambria Math" panose="02040503050406030204" pitchFamily="18" charset="0"/>
                            </a:rPr>
                            <m:t>𝑑</m:t>
                          </m:r>
                          <m:sSup>
                            <m:sSupPr>
                              <m:ctrlPr>
                                <a:rPr lang="en-US" sz="2600" i="1">
                                  <a:latin typeface="Cambria Math" panose="02040503050406030204" pitchFamily="18" charset="0"/>
                                </a:rPr>
                              </m:ctrlPr>
                            </m:sSupPr>
                            <m:e>
                              <m:r>
                                <a:rPr lang="en-US" sz="2600" i="1">
                                  <a:latin typeface="Cambria Math" panose="02040503050406030204" pitchFamily="18" charset="0"/>
                                </a:rPr>
                                <m:t>𝑦</m:t>
                              </m:r>
                            </m:e>
                            <m:sup>
                              <m:r>
                                <a:rPr lang="en-US" sz="2600" i="1">
                                  <a:latin typeface="Cambria Math" panose="02040503050406030204" pitchFamily="18" charset="0"/>
                                </a:rPr>
                                <m:t>′</m:t>
                              </m:r>
                            </m:sup>
                          </m:sSup>
                        </m:e>
                      </m:nary>
                    </m:oMath>
                  </m:oMathPara>
                </a14:m>
                <a:endParaRPr lang="en-US" sz="26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374753" y="3413223"/>
                <a:ext cx="11652147" cy="976806"/>
              </a:xfrm>
              <a:prstGeom prst="rect">
                <a:avLst/>
              </a:prstGeom>
              <a:blipFill>
                <a:blip r:embed="rId2"/>
                <a:stretch>
                  <a:fillRect t="-162821" b="-239744"/>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F2CF841-6075-914B-BE13-1D93F8310FD4}"/>
                  </a:ext>
                </a:extLst>
              </p:cNvPr>
              <p:cNvSpPr/>
              <p:nvPr/>
            </p:nvSpPr>
            <p:spPr>
              <a:xfrm>
                <a:off x="496866" y="2146402"/>
                <a:ext cx="5259640" cy="9103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Cambria Math" panose="02040503050406030204" pitchFamily="18" charset="0"/>
                        </a:rPr>
                        <m:t>𝐾</m:t>
                      </m:r>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b="0" i="1" dirty="0" smtClean="0">
                              <a:solidFill>
                                <a:srgbClr val="000000"/>
                              </a:solidFill>
                              <a:latin typeface="Cambria Math" panose="02040503050406030204" pitchFamily="18" charset="0"/>
                            </a:rPr>
                            <m:t>, </m:t>
                          </m:r>
                          <m:r>
                            <a:rPr lang="en-US" sz="2800" b="0" i="1" dirty="0" smtClean="0">
                              <a:solidFill>
                                <a:srgbClr val="000000"/>
                              </a:solidFill>
                              <a:latin typeface="Cambria Math" panose="02040503050406030204" pitchFamily="18" charset="0"/>
                            </a:rPr>
                            <m:t>𝑘</m:t>
                          </m:r>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ea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𝑧</m:t>
                              </m:r>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oMath>
                  </m:oMathPara>
                </a14:m>
                <a:endParaRPr lang="en-US" sz="2800" dirty="0"/>
              </a:p>
            </p:txBody>
          </p:sp>
        </mc:Choice>
        <mc:Fallback xmlns="">
          <p:sp>
            <p:nvSpPr>
              <p:cNvPr id="3" name="Rectangle 2">
                <a:extLst>
                  <a:ext uri="{FF2B5EF4-FFF2-40B4-BE49-F238E27FC236}">
                    <a16:creationId xmlns:a16="http://schemas.microsoft.com/office/drawing/2014/main" id="{FF2CF841-6075-914B-BE13-1D93F8310FD4}"/>
                  </a:ext>
                </a:extLst>
              </p:cNvPr>
              <p:cNvSpPr>
                <a:spLocks noRot="1" noChangeAspect="1" noMove="1" noResize="1" noEditPoints="1" noAdjustHandles="1" noChangeArrowheads="1" noChangeShapeType="1" noTextEdit="1"/>
              </p:cNvSpPr>
              <p:nvPr/>
            </p:nvSpPr>
            <p:spPr>
              <a:xfrm>
                <a:off x="496866" y="2146402"/>
                <a:ext cx="5259640" cy="910377"/>
              </a:xfrm>
              <a:prstGeom prst="rect">
                <a:avLst/>
              </a:prstGeom>
              <a:blipFill>
                <a:blip r:embed="rId3"/>
                <a:stretch>
                  <a:fillRect b="-6849"/>
                </a:stretch>
              </a:blipFill>
            </p:spPr>
            <p:txBody>
              <a:bodyPr/>
              <a:lstStyle/>
              <a:p>
                <a:r>
                  <a:rPr lang="en-US">
                    <a:noFill/>
                  </a:rPr>
                  <a:t> </a:t>
                </a:r>
              </a:p>
            </p:txBody>
          </p:sp>
        </mc:Fallback>
      </mc:AlternateContent>
    </p:spTree>
    <p:extLst>
      <p:ext uri="{BB962C8B-B14F-4D97-AF65-F5344CB8AC3E}">
        <p14:creationId xmlns:p14="http://schemas.microsoft.com/office/powerpoint/2010/main" val="22317600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12</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Fraunhofer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1631216"/>
              </a:xfrm>
              <a:prstGeom prst="rect">
                <a:avLst/>
              </a:prstGeom>
              <a:noFill/>
            </p:spPr>
            <p:txBody>
              <a:bodyPr wrap="square" rtlCol="0">
                <a:spAutoFit/>
              </a:bodyPr>
              <a:lstStyle/>
              <a:p>
                <a:r>
                  <a:rPr lang="en-US" sz="2000" dirty="0">
                    <a:solidFill>
                      <a:srgbClr val="005C98"/>
                    </a:solidFill>
                  </a:rPr>
                  <a:t>Propagated wavefield at distances that are very large compared to the characteristic length scale of the unpropagated wavefield, are said to be in the “far-field”.</a:t>
                </a:r>
              </a:p>
              <a:p>
                <a:endParaRPr lang="en-US" sz="2000" dirty="0">
                  <a:solidFill>
                    <a:srgbClr val="005C98"/>
                  </a:solidFill>
                </a:endParaRPr>
              </a:p>
              <a:p>
                <a:r>
                  <a:rPr lang="en-US" sz="2000" dirty="0">
                    <a:solidFill>
                      <a:srgbClr val="005C98"/>
                    </a:solidFill>
                  </a:rPr>
                  <a:t>Assume the unpropagated disturbance, in the plane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to be non-negligible only over a region of diameter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𝑏</m:t>
                    </m:r>
                  </m:oMath>
                </a14:m>
                <a:r>
                  <a:rPr lang="en-US" sz="2000" dirty="0">
                    <a:solidFill>
                      <a:srgbClr val="005C98"/>
                    </a:solidFill>
                  </a:rPr>
                  <a:t>. We can introduce the dimensionless Fresnel number,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𝑁</m:t>
                        </m:r>
                      </m:e>
                      <m:sub>
                        <m:r>
                          <a:rPr lang="en-US" sz="2000" i="1" dirty="0">
                            <a:solidFill>
                              <a:srgbClr val="000000"/>
                            </a:solidFill>
                            <a:latin typeface="Cambria Math" panose="02040503050406030204" pitchFamily="18" charset="0"/>
                          </a:rPr>
                          <m:t>𝐹</m:t>
                        </m:r>
                      </m:sub>
                    </m:sSub>
                  </m:oMath>
                </a14:m>
                <a:r>
                  <a:rPr lang="en-US" sz="2000" dirty="0">
                    <a:solidFill>
                      <a:srgbClr val="005C98"/>
                    </a:solidFill>
                  </a:rPr>
                  <a:t>, as:</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1631216"/>
              </a:xfrm>
              <a:prstGeom prst="rect">
                <a:avLst/>
              </a:prstGeom>
              <a:blipFill>
                <a:blip r:embed="rId2"/>
                <a:stretch>
                  <a:fillRect l="-440" t="-1538" b="-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26518" y="5290968"/>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26518" y="5290968"/>
                <a:ext cx="11530034" cy="943272"/>
              </a:xfrm>
              <a:prstGeom prst="rect">
                <a:avLst/>
              </a:prstGeom>
              <a:blipFill>
                <a:blip r:embed="rId3"/>
                <a:stretch>
                  <a:fillRect t="-154667" b="-232000"/>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8ACD9F1B-6E49-6946-9C00-6EB9DD5A0A1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61CBD37-BC24-1C42-B667-F3088A96EEB2}"/>
                  </a:ext>
                </a:extLst>
              </p:cNvPr>
              <p:cNvSpPr/>
              <p:nvPr/>
            </p:nvSpPr>
            <p:spPr>
              <a:xfrm>
                <a:off x="4804336" y="2784904"/>
                <a:ext cx="291509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panose="02040503050406030204" pitchFamily="18" charset="0"/>
                            </a:rPr>
                            <m:t>𝑁</m:t>
                          </m:r>
                        </m:e>
                        <m:sub>
                          <m:r>
                            <a:rPr lang="en-US" sz="2800" b="0" i="1" dirty="0" smtClean="0">
                              <a:solidFill>
                                <a:srgbClr val="000000"/>
                              </a:solidFill>
                              <a:latin typeface="Cambria Math" panose="02040503050406030204" pitchFamily="18" charset="0"/>
                            </a:rPr>
                            <m:t>𝐹</m:t>
                          </m:r>
                        </m:sub>
                      </m:sSub>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b="0" i="1" dirty="0" smtClean="0">
                              <a:solidFill>
                                <a:srgbClr val="000000"/>
                              </a:solidFill>
                              <a:latin typeface="Cambria Math" panose="02040503050406030204" pitchFamily="18" charset="0"/>
                              <a:ea typeface="Cambria Math" panose="02040503050406030204" pitchFamily="18" charset="0"/>
                            </a:rPr>
                          </m:ctrlPr>
                        </m:fPr>
                        <m:num>
                          <m:sSup>
                            <m:sSupPr>
                              <m:ctrlPr>
                                <a:rPr lang="en-US" sz="2800" b="0" i="1" dirty="0" smtClean="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𝑏</m:t>
                              </m:r>
                            </m:e>
                            <m:sup>
                              <m:r>
                                <a:rPr lang="en-US" sz="2800" b="0" i="1" dirty="0" smtClean="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𝜆</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i="1" dirty="0">
                              <a:solidFill>
                                <a:srgbClr val="000000"/>
                              </a:solidFill>
                              <a:latin typeface="Cambria Math" panose="02040503050406030204" pitchFamily="18" charset="0"/>
                              <a:ea typeface="Cambria Math" panose="02040503050406030204" pitchFamily="18" charset="0"/>
                            </a:rPr>
                          </m:ctrlPr>
                        </m:fPr>
                        <m:num>
                          <m:sSup>
                            <m:sSupPr>
                              <m:ctrlPr>
                                <a:rPr lang="en-US" sz="2800" i="1" dirty="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𝑘</m:t>
                              </m:r>
                              <m:r>
                                <a:rPr lang="en-US" sz="2800" i="1" dirty="0">
                                  <a:solidFill>
                                    <a:srgbClr val="000000"/>
                                  </a:solidFill>
                                  <a:latin typeface="Cambria Math" panose="02040503050406030204" pitchFamily="18" charset="0"/>
                                  <a:ea typeface="Cambria Math" panose="02040503050406030204" pitchFamily="18" charset="0"/>
                                </a:rPr>
                                <m:t>𝑏</m:t>
                              </m:r>
                            </m:e>
                            <m:sup>
                              <m:r>
                                <a:rPr lang="en-US" sz="2800" i="1" dirty="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2</m:t>
                          </m:r>
                          <m:r>
                            <a:rPr lang="en-US" sz="2800" b="0" i="1" dirty="0" smtClean="0">
                              <a:solidFill>
                                <a:srgbClr val="000000"/>
                              </a:solidFill>
                              <a:latin typeface="Cambria Math" panose="02040503050406030204" pitchFamily="18" charset="0"/>
                              <a:ea typeface="Cambria Math" panose="02040503050406030204" pitchFamily="18" charset="0"/>
                            </a:rPr>
                            <m:t>𝜋</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oMath>
                  </m:oMathPara>
                </a14:m>
                <a:endParaRPr lang="en-US" sz="2800" dirty="0"/>
              </a:p>
            </p:txBody>
          </p:sp>
        </mc:Choice>
        <mc:Fallback xmlns="">
          <p:sp>
            <p:nvSpPr>
              <p:cNvPr id="3" name="Rectangle 2">
                <a:extLst>
                  <a:ext uri="{FF2B5EF4-FFF2-40B4-BE49-F238E27FC236}">
                    <a16:creationId xmlns:a16="http://schemas.microsoft.com/office/drawing/2014/main" id="{361CBD37-BC24-1C42-B667-F3088A96EEB2}"/>
                  </a:ext>
                </a:extLst>
              </p:cNvPr>
              <p:cNvSpPr>
                <a:spLocks noRot="1" noChangeAspect="1" noMove="1" noResize="1" noEditPoints="1" noAdjustHandles="1" noChangeArrowheads="1" noChangeShapeType="1" noTextEdit="1"/>
              </p:cNvSpPr>
              <p:nvPr/>
            </p:nvSpPr>
            <p:spPr>
              <a:xfrm>
                <a:off x="4804336" y="2784904"/>
                <a:ext cx="2915093" cy="956929"/>
              </a:xfrm>
              <a:prstGeom prst="rect">
                <a:avLst/>
              </a:prstGeom>
              <a:blipFill>
                <a:blip r:embed="rId4"/>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59DDD-D350-AB44-A42D-3F1C317D7E86}"/>
                  </a:ext>
                </a:extLst>
              </p:cNvPr>
              <p:cNvSpPr/>
              <p:nvPr/>
            </p:nvSpPr>
            <p:spPr>
              <a:xfrm>
                <a:off x="609601" y="3886848"/>
                <a:ext cx="9324989" cy="1200329"/>
              </a:xfrm>
              <a:prstGeom prst="rect">
                <a:avLst/>
              </a:prstGeom>
            </p:spPr>
            <p:txBody>
              <a:bodyPr wrap="none">
                <a:spAutoFit/>
              </a:bodyPr>
              <a:lstStyle/>
              <a:p>
                <a:r>
                  <a:rPr lang="en-US" dirty="0">
                    <a:solidFill>
                      <a:srgbClr val="005C98"/>
                    </a:solidFill>
                  </a:rPr>
                  <a:t>The “far-field” condition is reached when the propagation distance </a:t>
                </a:r>
                <a14:m>
                  <m:oMath xmlns:m="http://schemas.openxmlformats.org/officeDocument/2006/math">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panose="02040503050406030204" pitchFamily="18" charset="0"/>
                          </a:rPr>
                          <m:t>𝑧</m:t>
                        </m:r>
                      </m:e>
                      <m:sup>
                        <m:r>
                          <a:rPr lang="en-US" i="1" dirty="0">
                            <a:solidFill>
                              <a:srgbClr val="000000"/>
                            </a:solidFill>
                            <a:latin typeface="Cambria Math" panose="02040503050406030204" pitchFamily="18" charset="0"/>
                          </a:rPr>
                          <m:t>∗</m:t>
                        </m:r>
                      </m:sup>
                    </m:sSup>
                  </m:oMath>
                </a14:m>
                <a:r>
                  <a:rPr lang="en-US" dirty="0">
                    <a:solidFill>
                      <a:srgbClr val="005C98"/>
                    </a:solidFill>
                  </a:rPr>
                  <a:t> is large enough that:</a:t>
                </a:r>
              </a:p>
              <a:p>
                <a:endParaRPr lang="en-US" dirty="0">
                  <a:solidFill>
                    <a:srgbClr val="005C98"/>
                  </a:solidFill>
                </a:endParaRPr>
              </a:p>
              <a:p>
                <a:endParaRPr lang="en-US" dirty="0">
                  <a:solidFill>
                    <a:srgbClr val="005C98"/>
                  </a:solidFill>
                </a:endParaRPr>
              </a:p>
              <a:p>
                <a:r>
                  <a:rPr lang="en-US" dirty="0">
                    <a:solidFill>
                      <a:srgbClr val="005C98"/>
                    </a:solidFill>
                  </a:rPr>
                  <a:t>In this condition:</a:t>
                </a:r>
                <a:endParaRPr lang="en-US" dirty="0"/>
              </a:p>
            </p:txBody>
          </p:sp>
        </mc:Choice>
        <mc:Fallback xmlns="">
          <p:sp>
            <p:nvSpPr>
              <p:cNvPr id="4" name="Rectangle 3">
                <a:extLst>
                  <a:ext uri="{FF2B5EF4-FFF2-40B4-BE49-F238E27FC236}">
                    <a16:creationId xmlns:a16="http://schemas.microsoft.com/office/drawing/2014/main" id="{00B59DDD-D350-AB44-A42D-3F1C317D7E86}"/>
                  </a:ext>
                </a:extLst>
              </p:cNvPr>
              <p:cNvSpPr>
                <a:spLocks noRot="1" noChangeAspect="1" noMove="1" noResize="1" noEditPoints="1" noAdjustHandles="1" noChangeArrowheads="1" noChangeShapeType="1" noTextEdit="1"/>
              </p:cNvSpPr>
              <p:nvPr/>
            </p:nvSpPr>
            <p:spPr>
              <a:xfrm>
                <a:off x="609601" y="3886848"/>
                <a:ext cx="9324989" cy="1200329"/>
              </a:xfrm>
              <a:prstGeom prst="rect">
                <a:avLst/>
              </a:prstGeom>
              <a:blipFill>
                <a:blip r:embed="rId5"/>
                <a:stretch>
                  <a:fillRect l="-54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7BE797-3E3B-8A49-8FC4-C48157839C85}"/>
                  </a:ext>
                </a:extLst>
              </p:cNvPr>
              <p:cNvSpPr/>
              <p:nvPr/>
            </p:nvSpPr>
            <p:spPr>
              <a:xfrm>
                <a:off x="9838513" y="3792015"/>
                <a:ext cx="140821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𝑁</m:t>
                          </m:r>
                        </m:e>
                        <m:sub>
                          <m:r>
                            <a:rPr lang="en-US" sz="2800" i="1" dirty="0">
                              <a:solidFill>
                                <a:srgbClr val="000000"/>
                              </a:solidFill>
                              <a:latin typeface="Cambria Math" panose="02040503050406030204" pitchFamily="18" charset="0"/>
                            </a:rPr>
                            <m:t>𝐹</m:t>
                          </m:r>
                        </m:sub>
                      </m:sSub>
                      <m:r>
                        <a:rPr lang="en-US" sz="2800" i="1" dirty="0" smtClean="0">
                          <a:solidFill>
                            <a:srgbClr val="000000"/>
                          </a:solidFill>
                          <a:latin typeface="Cambria Math" panose="02040503050406030204" pitchFamily="18" charset="0"/>
                          <a:ea typeface="Cambria Math" panose="02040503050406030204" pitchFamily="18" charset="0"/>
                        </a:rPr>
                        <m:t>≪</m:t>
                      </m:r>
                      <m:r>
                        <a:rPr lang="en-US" sz="2800" b="0" i="1" dirty="0" smtClean="0">
                          <a:solidFill>
                            <a:srgbClr val="000000"/>
                          </a:solidFill>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1" name="Rectangle 10">
                <a:extLst>
                  <a:ext uri="{FF2B5EF4-FFF2-40B4-BE49-F238E27FC236}">
                    <a16:creationId xmlns:a16="http://schemas.microsoft.com/office/drawing/2014/main" id="{7C7BE797-3E3B-8A49-8FC4-C48157839C85}"/>
                  </a:ext>
                </a:extLst>
              </p:cNvPr>
              <p:cNvSpPr>
                <a:spLocks noRot="1" noChangeAspect="1" noMove="1" noResize="1" noEditPoints="1" noAdjustHandles="1" noChangeArrowheads="1" noChangeShapeType="1" noTextEdit="1"/>
              </p:cNvSpPr>
              <p:nvPr/>
            </p:nvSpPr>
            <p:spPr>
              <a:xfrm>
                <a:off x="9838513" y="3792015"/>
                <a:ext cx="1408217"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B92A465-09E7-6D47-9B1E-61924CCEA98E}"/>
                  </a:ext>
                </a:extLst>
              </p:cNvPr>
              <p:cNvSpPr/>
              <p:nvPr/>
            </p:nvSpPr>
            <p:spPr>
              <a:xfrm>
                <a:off x="2492209" y="4360953"/>
                <a:ext cx="3434786" cy="726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3" name="Rectangle 12">
                <a:extLst>
                  <a:ext uri="{FF2B5EF4-FFF2-40B4-BE49-F238E27FC236}">
                    <a16:creationId xmlns:a16="http://schemas.microsoft.com/office/drawing/2014/main" id="{3B92A465-09E7-6D47-9B1E-61924CCEA98E}"/>
                  </a:ext>
                </a:extLst>
              </p:cNvPr>
              <p:cNvSpPr>
                <a:spLocks noRot="1" noChangeAspect="1" noMove="1" noResize="1" noEditPoints="1" noAdjustHandles="1" noChangeArrowheads="1" noChangeShapeType="1" noTextEdit="1"/>
              </p:cNvSpPr>
              <p:nvPr/>
            </p:nvSpPr>
            <p:spPr>
              <a:xfrm>
                <a:off x="2492209" y="4360953"/>
                <a:ext cx="3434786" cy="72622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8436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13</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184037"/>
                <a:ext cx="11530034" cy="4817729"/>
              </a:xfrm>
              <a:prstGeom prst="rect">
                <a:avLst/>
              </a:prstGeom>
              <a:noFill/>
            </p:spPr>
            <p:txBody>
              <a:bodyPr wrap="square" rtlCol="0">
                <a:spAutoFit/>
              </a:bodyPr>
              <a:lstStyle/>
              <a:p>
                <a:r>
                  <a:rPr lang="en-US" sz="2000" dirty="0">
                    <a:solidFill>
                      <a:srgbClr val="005C98"/>
                    </a:solidFill>
                  </a:rPr>
                  <a:t>A complex wavefield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e>
                    </m:d>
                  </m:oMath>
                </a14:m>
                <a:r>
                  <a:rPr lang="en-US" sz="2000" dirty="0">
                    <a:solidFill>
                      <a:srgbClr val="005C98"/>
                    </a:solidFill>
                  </a:rPr>
                  <a:t> can be represented in a computer by giving its values on a grid that must be finite and discrete. This numeric wavefield is defined in a finite domain that must be large enough to contain all points where the wavefront disturbance is significantly different from zero. The grid must also be dense enough to follow with enough detail all the variations of U. Both the conditions can be subjected to big limitations.</a:t>
                </a:r>
              </a:p>
              <a:p>
                <a:r>
                  <a:rPr lang="en-US" sz="2000" dirty="0">
                    <a:solidFill>
                      <a:srgbClr val="005C98"/>
                    </a:solidFill>
                  </a:rPr>
                  <a:t>The propagated wavefield can be calculated approximately by discretizing the integrals into sums:</a:t>
                </a:r>
              </a:p>
              <a:p>
                <a:endParaRPr lang="en-US" sz="2000" dirty="0">
                  <a:solidFill>
                    <a:srgbClr val="005C98"/>
                  </a:solidFill>
                </a:endParaRPr>
              </a:p>
              <a:p>
                <a:endParaRPr lang="en-US" sz="2000" dirty="0">
                  <a:solidFill>
                    <a:srgbClr val="005C98"/>
                  </a:solidFill>
                </a:endParaRPr>
              </a:p>
              <a:p>
                <a:pPr/>
                <a14:m>
                  <m:oMathPara xmlns:m="http://schemas.openxmlformats.org/officeDocument/2006/math">
                    <m:oMathParaPr>
                      <m:jc m:val="centerGroup"/>
                    </m:oMathParaPr>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𝑖𝑘</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𝑘𝑧</m:t>
                                  </m:r>
                                </m:e>
                                <m:sup>
                                  <m:r>
                                    <a:rPr lang="en-US" sz="2000" i="1" dirty="0">
                                      <a:latin typeface="Cambria Math" panose="02040503050406030204" pitchFamily="18" charset="0"/>
                                    </a:rPr>
                                    <m:t>∗</m:t>
                                  </m:r>
                                </m:sup>
                              </m:sSup>
                            </m:sup>
                          </m:sSup>
                        </m:num>
                        <m:den>
                          <m:r>
                            <a:rPr lang="en-US" sz="2000" i="1" dirty="0">
                              <a:latin typeface="Cambria Math" panose="02040503050406030204" pitchFamily="18" charset="0"/>
                              <a:ea typeface="Cambria Math" panose="02040503050406030204" pitchFamily="18" charset="0"/>
                            </a:rPr>
                            <m:t>2</m:t>
                          </m:r>
                          <m:r>
                            <a:rPr lang="en-US" sz="2000" i="1" dirty="0">
                              <a:latin typeface="Cambria Math" panose="02040503050406030204" pitchFamily="18" charset="0"/>
                              <a:ea typeface="Cambria Math" panose="02040503050406030204" pitchFamily="18" charset="0"/>
                            </a:rPr>
                            <m:t>𝜋</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nary>
                        <m:naryPr>
                          <m:chr m:val="∑"/>
                          <m:ctrlPr>
                            <a:rPr lang="en-US" sz="2000" i="1" dirty="0">
                              <a:latin typeface="Cambria Math" panose="02040503050406030204" pitchFamily="18" charset="0"/>
                            </a:rPr>
                          </m:ctrlPr>
                        </m:naryPr>
                        <m:sub>
                          <m:r>
                            <m:rPr>
                              <m:brk m:alnAt="23"/>
                            </m:rPr>
                            <a:rPr lang="en-US" sz="2000" b="0" i="1" dirty="0" smtClean="0">
                              <a:latin typeface="Cambria Math" panose="02040503050406030204" pitchFamily="18" charset="0"/>
                            </a:rPr>
                            <m:t>𝑖</m:t>
                          </m:r>
                          <m:r>
                            <a:rPr lang="en-US" sz="2000" b="0" i="1" dirty="0" smtClean="0">
                              <a:latin typeface="Cambria Math" panose="02040503050406030204" pitchFamily="18" charset="0"/>
                            </a:rPr>
                            <m:t>=0</m:t>
                          </m:r>
                        </m:sub>
                        <m:sup>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𝑁</m:t>
                              </m:r>
                            </m:e>
                            <m:sub>
                              <m:r>
                                <a:rPr lang="en-US" sz="2000" b="0" i="1" dirty="0" smtClean="0">
                                  <a:latin typeface="Cambria Math" panose="02040503050406030204" pitchFamily="18" charset="0"/>
                                </a:rPr>
                                <m:t>𝑥</m:t>
                              </m:r>
                            </m:sub>
                          </m:sSub>
                          <m:r>
                            <a:rPr lang="en-US" sz="2000" b="0" i="1" dirty="0" smtClean="0">
                              <a:latin typeface="Cambria Math" panose="02040503050406030204" pitchFamily="18" charset="0"/>
                            </a:rPr>
                            <m:t>−1</m:t>
                          </m:r>
                        </m:sup>
                        <m:e>
                          <m:nary>
                            <m:naryPr>
                              <m:chr m:val="∑"/>
                              <m:ctrlPr>
                                <a:rPr lang="en-US" sz="2000" i="1" dirty="0">
                                  <a:latin typeface="Cambria Math" panose="02040503050406030204" pitchFamily="18" charset="0"/>
                                </a:rPr>
                              </m:ctrlPr>
                            </m:naryPr>
                            <m:sub>
                              <m:r>
                                <m:rPr>
                                  <m:brk m:alnAt="15"/>
                                </m:rPr>
                                <a:rPr lang="en-US" sz="2000" b="0" i="1" dirty="0" smtClean="0">
                                  <a:latin typeface="Cambria Math" panose="02040503050406030204" pitchFamily="18" charset="0"/>
                                </a:rPr>
                                <m:t>𝑗</m:t>
                              </m:r>
                              <m:r>
                                <a:rPr lang="en-US" sz="2000" i="1" dirty="0">
                                  <a:latin typeface="Cambria Math" panose="02040503050406030204" pitchFamily="18" charset="0"/>
                                </a:rPr>
                                <m:t>=0</m:t>
                              </m:r>
                            </m:sub>
                            <m:sup>
                              <m:sSub>
                                <m:sSubPr>
                                  <m:ctrlPr>
                                    <a:rPr lang="en-US" sz="2000" i="1" dirty="0">
                                      <a:latin typeface="Cambria Math" panose="02040503050406030204" pitchFamily="18" charset="0"/>
                                    </a:rPr>
                                  </m:ctrlPr>
                                </m:sSubPr>
                                <m:e>
                                  <m:r>
                                    <a:rPr lang="en-US" sz="2000" i="1" dirty="0">
                                      <a:latin typeface="Cambria Math" panose="02040503050406030204" pitchFamily="18" charset="0"/>
                                    </a:rPr>
                                    <m:t>𝑁</m:t>
                                  </m:r>
                                </m:e>
                                <m:sub>
                                  <m:r>
                                    <a:rPr lang="en-US" sz="2000" b="0" i="1" dirty="0" smtClean="0">
                                      <a:latin typeface="Cambria Math" panose="02040503050406030204" pitchFamily="18" charset="0"/>
                                    </a:rPr>
                                    <m:t>𝑦</m:t>
                                  </m:r>
                                </m:sub>
                              </m:sSub>
                              <m:r>
                                <a:rPr lang="en-US" sz="2000" i="1" dirty="0">
                                  <a:latin typeface="Cambria Math" panose="02040503050406030204" pitchFamily="18" charset="0"/>
                                </a:rPr>
                                <m:t>−1</m:t>
                              </m:r>
                            </m:sup>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a:latin typeface="Cambria Math" panose="02040503050406030204" pitchFamily="18" charset="0"/>
                                    </a:rPr>
                                  </m:ctrlPr>
                                </m:dPr>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𝑗</m:t>
                                      </m:r>
                                    </m:sub>
                                    <m:sup>
                                      <m:r>
                                        <a:rPr lang="en-US" sz="2000" i="1">
                                          <a:latin typeface="Cambria Math" panose="02040503050406030204" pitchFamily="18" charset="0"/>
                                        </a:rPr>
                                        <m:t>′</m:t>
                                      </m:r>
                                    </m:sup>
                                  </m:sSubSup>
                                  <m:r>
                                    <a:rPr lang="en-US" sz="2000" i="1">
                                      <a:latin typeface="Cambria Math" panose="02040503050406030204" pitchFamily="18" charset="0"/>
                                    </a:rPr>
                                    <m:t>, </m:t>
                                  </m:r>
                                  <m:r>
                                    <a:rPr lang="en-US" sz="2000" i="1">
                                      <a:latin typeface="Cambria Math" panose="02040503050406030204" pitchFamily="18" charset="0"/>
                                    </a:rPr>
                                    <m:t>𝑧</m:t>
                                  </m:r>
                                  <m:r>
                                    <a:rPr lang="en-US" sz="2000" i="1">
                                      <a:latin typeface="Cambria Math" panose="02040503050406030204" pitchFamily="18" charset="0"/>
                                    </a:rPr>
                                    <m:t>=0</m:t>
                                  </m:r>
                                </m:e>
                              </m:d>
                              <m:sSup>
                                <m:sSupPr>
                                  <m:ctrlPr>
                                    <a:rPr lang="en-US" sz="2000" i="1" dirty="0">
                                      <a:latin typeface="Cambria Math" panose="02040503050406030204" pitchFamily="18" charset="0"/>
                                      <a:ea typeface="Cambria Math" panose="02040503050406030204" pitchFamily="18" charset="0"/>
                                    </a:rPr>
                                  </m:ctrlPr>
                                </m:sSupPr>
                                <m:e>
                                  <m:r>
                                    <a:rPr lang="en-US" sz="2000" i="1" dirty="0">
                                      <a:latin typeface="Cambria Math" panose="02040503050406030204" pitchFamily="18" charset="0"/>
                                    </a:rPr>
                                    <m:t>𝑒</m:t>
                                  </m:r>
                                </m:e>
                                <m:sup>
                                  <m:f>
                                    <m:fPr>
                                      <m:ctrlPr>
                                        <a:rPr lang="en-US" sz="2000" i="1" dirty="0">
                                          <a:latin typeface="Cambria Math" panose="02040503050406030204" pitchFamily="18" charset="0"/>
                                          <a:ea typeface="Cambria Math" panose="02040503050406030204" pitchFamily="18" charset="0"/>
                                        </a:rPr>
                                      </m:ctrlPr>
                                    </m:fPr>
                                    <m:num>
                                      <m:r>
                                        <a:rPr lang="en-US" sz="2000" i="1" dirty="0">
                                          <a:latin typeface="Cambria Math" panose="02040503050406030204" pitchFamily="18" charset="0"/>
                                          <a:ea typeface="Cambria Math" panose="02040503050406030204" pitchFamily="18" charset="0"/>
                                        </a:rPr>
                                        <m:t>𝑖</m:t>
                                      </m:r>
                                      <m:r>
                                        <a:rPr lang="en-US" sz="2000" i="1" dirty="0">
                                          <a:latin typeface="Cambria Math" panose="02040503050406030204" pitchFamily="18" charset="0"/>
                                        </a:rPr>
                                        <m:t>𝑘</m:t>
                                      </m:r>
                                    </m:num>
                                    <m:den>
                                      <m:r>
                                        <a:rPr lang="en-US" sz="2000" i="1" dirty="0">
                                          <a:latin typeface="Cambria Math" panose="02040503050406030204" pitchFamily="18" charset="0"/>
                                          <a:ea typeface="Cambria Math" panose="02040503050406030204" pitchFamily="18" charset="0"/>
                                        </a:rPr>
                                        <m:t>2</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𝑧</m:t>
                                          </m:r>
                                        </m:e>
                                        <m:sup>
                                          <m:r>
                                            <a:rPr lang="en-US" sz="2000" i="1" dirty="0">
                                              <a:latin typeface="Cambria Math" panose="02040503050406030204" pitchFamily="18" charset="0"/>
                                            </a:rPr>
                                            <m:t>∗</m:t>
                                          </m:r>
                                        </m:sup>
                                      </m:sSup>
                                    </m:den>
                                  </m:f>
                                  <m:d>
                                    <m:dPr>
                                      <m:begChr m:val="["/>
                                      <m:endChr m:val="]"/>
                                      <m:ctrlPr>
                                        <a:rPr lang="en-US" sz="2000" i="1" dirty="0">
                                          <a:latin typeface="Cambria Math" panose="02040503050406030204" pitchFamily="18" charset="0"/>
                                        </a:rPr>
                                      </m:ctrlPr>
                                    </m:dPr>
                                    <m:e>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𝑥</m:t>
                                                  </m:r>
                                                </m:e>
                                                <m:sub>
                                                  <m:r>
                                                    <a:rPr lang="en-US" sz="2000" i="1">
                                                      <a:latin typeface="Cambria Math" panose="02040503050406030204" pitchFamily="18" charset="0"/>
                                                    </a:rPr>
                                                    <m:t>𝑖</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d>
                                            <m:dPr>
                                              <m:ctrlPr>
                                                <a:rPr lang="en-US" sz="2000" i="1" dirty="0">
                                                  <a:latin typeface="Cambria Math" panose="02040503050406030204" pitchFamily="18" charset="0"/>
                                                </a:rPr>
                                              </m:ctrlPr>
                                            </m:dPr>
                                            <m:e>
                                              <m:r>
                                                <a:rPr lang="en-US" sz="2000" i="1" dirty="0">
                                                  <a:latin typeface="Cambria Math" panose="02040503050406030204" pitchFamily="18" charset="0"/>
                                                </a:rPr>
                                                <m:t>𝑦</m:t>
                                              </m:r>
                                              <m:r>
                                                <a:rPr lang="en-US" sz="2000" i="1" dirty="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sup>
                                          <m:r>
                                            <a:rPr lang="en-US" sz="2000" i="1" dirty="0">
                                              <a:latin typeface="Cambria Math" panose="02040503050406030204" pitchFamily="18" charset="0"/>
                                            </a:rPr>
                                            <m:t>2</m:t>
                                          </m:r>
                                        </m:sup>
                                      </m:sSup>
                                    </m:e>
                                  </m:d>
                                </m:sup>
                              </m:sSup>
                              <m:d>
                                <m:dPr>
                                  <m:ctrlPr>
                                    <a:rPr lang="en-US" sz="2000" i="1" dirty="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m:t>
                                          </m:r>
                                        </m:sup>
                                      </m:sSubSup>
                                      <m:r>
                                        <a:rPr lang="en-US" sz="2000" i="1">
                                          <a:latin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i="1">
                                          <a:latin typeface="Cambria Math" panose="02040503050406030204" pitchFamily="18" charset="0"/>
                                        </a:rPr>
                                        <m:t>′</m:t>
                                      </m:r>
                                    </m:sup>
                                  </m:sSubSup>
                                </m:e>
                              </m:d>
                              <m:d>
                                <m:dPr>
                                  <m:ctrlPr>
                                    <a:rPr lang="en-US" sz="2000" i="1" dirty="0" smtClean="0">
                                      <a:latin typeface="Cambria Math" panose="02040503050406030204" pitchFamily="18" charset="0"/>
                                    </a:rPr>
                                  </m:ctrlPr>
                                </m:dPr>
                                <m:e>
                                  <m:sSubSup>
                                    <m:sSubSupPr>
                                      <m:ctrlPr>
                                        <a:rPr lang="en-US" sz="2000" i="1">
                                          <a:latin typeface="Cambria Math" panose="02040503050406030204" pitchFamily="18" charset="0"/>
                                        </a:rPr>
                                      </m:ctrlPr>
                                    </m:sSubSupPr>
                                    <m:e>
                                      <m:sSubSup>
                                        <m:sSubSupPr>
                                          <m:ctrlPr>
                                            <a:rPr lang="en-US" sz="2000" i="1">
                                              <a:latin typeface="Cambria Math" panose="02040503050406030204" pitchFamily="18" charset="0"/>
                                            </a:rPr>
                                          </m:ctrlPr>
                                        </m:sSubSup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b="0" i="1" smtClean="0">
                                              <a:latin typeface="Cambria Math" panose="02040503050406030204" pitchFamily="18" charset="0"/>
                                            </a:rPr>
                                            <m:t>+1</m:t>
                                          </m:r>
                                        </m:sub>
                                        <m:sup>
                                          <m:r>
                                            <a:rPr lang="en-US" sz="2000" i="1">
                                              <a:latin typeface="Cambria Math" panose="02040503050406030204" pitchFamily="18" charset="0"/>
                                            </a:rPr>
                                            <m:t>′</m:t>
                                          </m:r>
                                        </m:sup>
                                      </m:sSubSup>
                                      <m:r>
                                        <a:rPr lang="en-US" sz="2000" b="0" i="1" smtClean="0">
                                          <a:latin typeface="Cambria Math" panose="02040503050406030204" pitchFamily="18" charset="0"/>
                                        </a:rPr>
                                        <m:t>−</m:t>
                                      </m:r>
                                      <m:r>
                                        <a:rPr lang="en-US" sz="2000" i="1">
                                          <a:latin typeface="Cambria Math" panose="02040503050406030204" pitchFamily="18" charset="0"/>
                                        </a:rPr>
                                        <m:t>𝑦</m:t>
                                      </m:r>
                                    </m:e>
                                    <m:sub>
                                      <m:r>
                                        <a:rPr lang="en-US" sz="2000" i="1">
                                          <a:latin typeface="Cambria Math" panose="02040503050406030204" pitchFamily="18" charset="0"/>
                                        </a:rPr>
                                        <m:t>𝑗</m:t>
                                      </m:r>
                                    </m:sub>
                                    <m:sup>
                                      <m:r>
                                        <a:rPr lang="en-US" sz="2000" i="1">
                                          <a:latin typeface="Cambria Math" panose="02040503050406030204" pitchFamily="18" charset="0"/>
                                        </a:rPr>
                                        <m:t>′</m:t>
                                      </m:r>
                                    </m:sup>
                                  </m:sSubSup>
                                </m:e>
                              </m:d>
                            </m:e>
                          </m:nary>
                        </m:e>
                      </m:nary>
                    </m:oMath>
                  </m:oMathPara>
                </a14:m>
                <a:endParaRPr lang="en-US" sz="2000" dirty="0">
                  <a:solidFill>
                    <a:srgbClr val="005C98"/>
                  </a:solidFill>
                </a:endParaRPr>
              </a:p>
              <a:p>
                <a:endParaRPr lang="en-US" sz="2000" dirty="0">
                  <a:solidFill>
                    <a:srgbClr val="005C98"/>
                  </a:solidFill>
                </a:endParaRPr>
              </a:p>
              <a:p>
                <a:r>
                  <a:rPr lang="en-US" sz="2000" dirty="0">
                    <a:solidFill>
                      <a:srgbClr val="005C98"/>
                    </a:solidFill>
                  </a:rPr>
                  <a:t>To calculate the disturbance in a grid in the detector plane, the numbers of operation would be </a:t>
                </a:r>
                <a14:m>
                  <m:oMath xmlns:m="http://schemas.openxmlformats.org/officeDocument/2006/math">
                    <m:sSup>
                      <m:sSupPr>
                        <m:ctrlPr>
                          <a:rPr lang="en-US" sz="2000" i="1" dirty="0">
                            <a:solidFill>
                              <a:srgbClr val="005C98"/>
                            </a:solidFill>
                            <a:latin typeface="Cambria Math" panose="02040503050406030204" pitchFamily="18" charset="0"/>
                          </a:rPr>
                        </m:ctrlPr>
                      </m:sSupPr>
                      <m:e>
                        <m:d>
                          <m:dPr>
                            <m:ctrlPr>
                              <a:rPr lang="en-US" sz="2000" i="1" dirty="0">
                                <a:solidFill>
                                  <a:srgbClr val="005C98"/>
                                </a:solidFill>
                                <a:latin typeface="Cambria Math" panose="02040503050406030204" pitchFamily="18" charset="0"/>
                              </a:rPr>
                            </m:ctrlPr>
                          </m:dPr>
                          <m:e>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𝑥</m:t>
                                </m:r>
                              </m:sub>
                            </m:sSub>
                            <m:sSub>
                              <m:sSubPr>
                                <m:ctrlPr>
                                  <a:rPr lang="en-US" sz="2000" i="1" dirty="0">
                                    <a:solidFill>
                                      <a:srgbClr val="005C98"/>
                                    </a:solidFill>
                                    <a:latin typeface="Cambria Math" panose="02040503050406030204" pitchFamily="18" charset="0"/>
                                  </a:rPr>
                                </m:ctrlPr>
                              </m:sSubPr>
                              <m:e>
                                <m:r>
                                  <a:rPr lang="en-US" sz="2000" i="1" dirty="0">
                                    <a:solidFill>
                                      <a:srgbClr val="005C98"/>
                                    </a:solidFill>
                                    <a:latin typeface="Cambria Math" panose="02040503050406030204" pitchFamily="18" charset="0"/>
                                  </a:rPr>
                                  <m:t>𝑁</m:t>
                                </m:r>
                              </m:e>
                              <m:sub>
                                <m:r>
                                  <a:rPr lang="en-US" sz="2000" i="1" dirty="0">
                                    <a:solidFill>
                                      <a:srgbClr val="005C98"/>
                                    </a:solidFill>
                                    <a:latin typeface="Cambria Math" panose="02040503050406030204" pitchFamily="18" charset="0"/>
                                  </a:rPr>
                                  <m:t>𝑦</m:t>
                                </m:r>
                              </m:sub>
                            </m:sSub>
                          </m:e>
                        </m:d>
                      </m:e>
                      <m:sup>
                        <m:r>
                          <a:rPr lang="en-US" sz="2000" i="1" dirty="0">
                            <a:solidFill>
                              <a:srgbClr val="005C98"/>
                            </a:solidFill>
                            <a:latin typeface="Cambria Math" panose="02040503050406030204" pitchFamily="18" charset="0"/>
                          </a:rPr>
                          <m:t>2</m:t>
                        </m:r>
                      </m:sup>
                    </m:sSup>
                  </m:oMath>
                </a14:m>
                <a:endParaRPr lang="en-US" sz="2000" dirty="0">
                  <a:solidFill>
                    <a:srgbClr val="005C98"/>
                  </a:solidFill>
                </a:endParaRPr>
              </a:p>
              <a:p>
                <a:endParaRPr lang="en-US" sz="2000" dirty="0">
                  <a:solidFill>
                    <a:srgbClr val="005C98"/>
                  </a:solidFill>
                </a:endParaRP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184037"/>
                <a:ext cx="11530034" cy="4817729"/>
              </a:xfrm>
              <a:prstGeom prst="rect">
                <a:avLst/>
              </a:prstGeom>
              <a:blipFill>
                <a:blip r:embed="rId2"/>
                <a:stretch>
                  <a:fillRect l="-440" t="-525" b="-1575"/>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0678054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0756CBF-9493-3544-952B-28C3A65B10A8}"/>
              </a:ext>
            </a:extLst>
          </p:cNvPr>
          <p:cNvPicPr>
            <a:picLocks noChangeAspect="1"/>
          </p:cNvPicPr>
          <p:nvPr/>
        </p:nvPicPr>
        <p:blipFill rotWithShape="1">
          <a:blip r:embed="rId2"/>
          <a:srcRect t="11217" b="3730"/>
          <a:stretch/>
        </p:blipFill>
        <p:spPr>
          <a:xfrm>
            <a:off x="365168" y="2417523"/>
            <a:ext cx="11826832" cy="3983278"/>
          </a:xfrm>
          <a:prstGeom prst="rect">
            <a:avLst/>
          </a:prstGeom>
        </p:spPr>
      </p:pic>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14</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Wavefront and Propagator discretization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9" name="TextBox 8">
            <a:extLst>
              <a:ext uri="{FF2B5EF4-FFF2-40B4-BE49-F238E27FC236}">
                <a16:creationId xmlns:a16="http://schemas.microsoft.com/office/drawing/2014/main" id="{FE39C049-02A1-E34C-AC55-15E594AA6F5F}"/>
              </a:ext>
            </a:extLst>
          </p:cNvPr>
          <p:cNvSpPr txBox="1"/>
          <p:nvPr/>
        </p:nvSpPr>
        <p:spPr>
          <a:xfrm>
            <a:off x="365168" y="940195"/>
            <a:ext cx="6135840" cy="1477328"/>
          </a:xfrm>
          <a:prstGeom prst="rect">
            <a:avLst/>
          </a:prstGeom>
          <a:noFill/>
        </p:spPr>
        <p:txBody>
          <a:bodyPr wrap="square" rtlCol="0">
            <a:spAutoFit/>
          </a:bodyPr>
          <a:lstStyle/>
          <a:p>
            <a:r>
              <a:rPr lang="en-US" dirty="0">
                <a:solidFill>
                  <a:srgbClr val="005C98"/>
                </a:solidFill>
              </a:rPr>
              <a:t>Effect of the discretization: Replicas</a:t>
            </a:r>
          </a:p>
          <a:p>
            <a:endParaRPr lang="en-US" dirty="0">
              <a:solidFill>
                <a:srgbClr val="005C98"/>
              </a:solidFill>
            </a:endParaRPr>
          </a:p>
          <a:p>
            <a:r>
              <a:rPr lang="en-US" dirty="0">
                <a:solidFill>
                  <a:srgbClr val="005C98"/>
                </a:solidFill>
              </a:rPr>
              <a:t>Replicas can be avoided by increasing the sampling or by isolating the main feature at the image plane, if the replica are well separated.</a:t>
            </a:r>
          </a:p>
        </p:txBody>
      </p:sp>
      <p:sp>
        <p:nvSpPr>
          <p:cNvPr id="11" name="TextBox 10">
            <a:extLst>
              <a:ext uri="{FF2B5EF4-FFF2-40B4-BE49-F238E27FC236}">
                <a16:creationId xmlns:a16="http://schemas.microsoft.com/office/drawing/2014/main" id="{13607248-7EB6-244C-8E24-A1F96B4CCF2D}"/>
              </a:ext>
            </a:extLst>
          </p:cNvPr>
          <p:cNvSpPr txBox="1"/>
          <p:nvPr/>
        </p:nvSpPr>
        <p:spPr>
          <a:xfrm>
            <a:off x="6793440" y="1008673"/>
            <a:ext cx="5233460" cy="1477328"/>
          </a:xfrm>
          <a:prstGeom prst="rect">
            <a:avLst/>
          </a:prstGeom>
          <a:noFill/>
        </p:spPr>
        <p:txBody>
          <a:bodyPr wrap="square" rtlCol="0">
            <a:spAutoFit/>
          </a:bodyPr>
          <a:lstStyle/>
          <a:p>
            <a:r>
              <a:rPr lang="en-US" dirty="0">
                <a:solidFill>
                  <a:srgbClr val="005C98"/>
                </a:solidFill>
              </a:rPr>
              <a:t>Effect of under-sampling: Aliasing</a:t>
            </a:r>
          </a:p>
          <a:p>
            <a:endParaRPr lang="en-US" dirty="0">
              <a:solidFill>
                <a:srgbClr val="005C98"/>
              </a:solidFill>
            </a:endParaRPr>
          </a:p>
          <a:p>
            <a:r>
              <a:rPr lang="en-US" dirty="0">
                <a:solidFill>
                  <a:srgbClr val="005C98"/>
                </a:solidFill>
              </a:rPr>
              <a:t>Under-sampling produces an overlapping of the replicas, thus completely distorting the expected result. This effect is called </a:t>
            </a:r>
            <a:r>
              <a:rPr lang="en-US" i="1" dirty="0">
                <a:solidFill>
                  <a:srgbClr val="005C98"/>
                </a:solidFill>
              </a:rPr>
              <a:t>aliasing.</a:t>
            </a:r>
            <a:endParaRPr lang="en-US" dirty="0">
              <a:solidFill>
                <a:srgbClr val="005C98"/>
              </a:solidFill>
            </a:endParaRPr>
          </a:p>
        </p:txBody>
      </p:sp>
    </p:spTree>
    <p:extLst>
      <p:ext uri="{BB962C8B-B14F-4D97-AF65-F5344CB8AC3E}">
        <p14:creationId xmlns:p14="http://schemas.microsoft.com/office/powerpoint/2010/main" val="142470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SRW PROPAGATORS</a:t>
            </a:r>
          </a:p>
        </p:txBody>
      </p:sp>
    </p:spTree>
    <p:extLst>
      <p:ext uri="{BB962C8B-B14F-4D97-AF65-F5344CB8AC3E}">
        <p14:creationId xmlns:p14="http://schemas.microsoft.com/office/powerpoint/2010/main" val="176648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16</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87558" y="983025"/>
                <a:ext cx="11704441" cy="1052148"/>
              </a:xfrm>
              <a:prstGeom prst="rect">
                <a:avLst/>
              </a:prstGeom>
              <a:noFill/>
            </p:spPr>
            <p:txBody>
              <a:bodyPr wrap="square" rtlCol="0">
                <a:spAutoFit/>
              </a:bodyPr>
              <a:lstStyle/>
              <a:p>
                <a:r>
                  <a:rPr lang="en-US" sz="2000" dirty="0">
                    <a:solidFill>
                      <a:srgbClr val="005C98"/>
                    </a:solidFill>
                  </a:rPr>
                  <a:t>Assume that the electric field before the propagation has quadratic terms in its phase, defined by the radii of the wavefront curvature in the horizontal and vertical planes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𝑥</m:t>
                        </m:r>
                      </m:sub>
                    </m:sSub>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𝑅</m:t>
                        </m:r>
                      </m:e>
                      <m:sub>
                        <m:r>
                          <a:rPr lang="en-US" sz="2000" b="0" i="1" smtClean="0">
                            <a:solidFill>
                              <a:schemeClr val="tx1"/>
                            </a:solidFill>
                            <a:latin typeface="Cambria Math" panose="02040503050406030204" pitchFamily="18" charset="0"/>
                          </a:rPr>
                          <m:t>𝑦</m:t>
                        </m:r>
                      </m:sub>
                    </m:sSub>
                  </m:oMath>
                </a14:m>
                <a:r>
                  <a:rPr lang="en-US" sz="2000" i="1" dirty="0">
                    <a:solidFill>
                      <a:schemeClr val="tx1"/>
                    </a:solidFill>
                  </a:rPr>
                  <a:t> </a:t>
                </a:r>
                <a:r>
                  <a:rPr lang="en-US" sz="2000" dirty="0">
                    <a:solidFill>
                      <a:srgbClr val="005C98"/>
                    </a:solidFill>
                  </a:rPr>
                  <a:t>and the transverse ordinates of the center point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 </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0</m:t>
                        </m:r>
                      </m:sub>
                    </m:sSub>
                  </m:oMath>
                </a14:m>
                <a:r>
                  <a:rPr lang="en-US" sz="2000" i="1" dirty="0">
                    <a:solidFill>
                      <a:srgbClr val="005C98"/>
                    </a:solidFill>
                  </a:rPr>
                  <a:t>)</a:t>
                </a:r>
                <a:r>
                  <a:rPr lang="en-US" sz="2000" dirty="0">
                    <a:solidFill>
                      <a:srgbClr val="005C98"/>
                    </a:solidFill>
                  </a:rPr>
                  <a:t> </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87558" y="983025"/>
                <a:ext cx="11704441" cy="1052148"/>
              </a:xfrm>
              <a:prstGeom prst="rect">
                <a:avLst/>
              </a:prstGeom>
              <a:blipFill>
                <a:blip r:embed="rId2"/>
                <a:stretch>
                  <a:fillRect l="-433" t="-2381" b="-8333"/>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DEA161F-65DA-D04C-9A99-D5D2DDA2542A}"/>
                  </a:ext>
                </a:extLst>
              </p:cNvPr>
              <p:cNvSpPr/>
              <p:nvPr/>
            </p:nvSpPr>
            <p:spPr>
              <a:xfrm>
                <a:off x="487557" y="1998688"/>
                <a:ext cx="8117542" cy="8791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a:latin typeface="Cambria Math" panose="02040503050406030204" pitchFamily="18" charset="0"/>
                            </a:rPr>
                          </m:ctrlPr>
                        </m:dPr>
                        <m:e>
                          <m:r>
                            <a:rPr lang="en-US" sz="2800" b="0" i="1" smtClean="0">
                              <a:latin typeface="Cambria Math" panose="02040503050406030204" pitchFamily="18" charset="0"/>
                            </a:rPr>
                            <m:t>𝑥</m:t>
                          </m:r>
                          <m:r>
                            <a:rPr lang="en-US" sz="2800" i="1">
                              <a:latin typeface="Cambria Math" panose="02040503050406030204" pitchFamily="18" charset="0"/>
                            </a:rPr>
                            <m:t>,</m:t>
                          </m:r>
                          <m:r>
                            <a:rPr lang="en-US" sz="2800" b="0" i="1" smtClean="0">
                              <a:latin typeface="Cambria Math" panose="02040503050406030204" pitchFamily="18" charset="0"/>
                            </a:rPr>
                            <m:t>𝑦</m:t>
                          </m:r>
                          <m:r>
                            <a:rPr lang="en-US" sz="2800" i="1">
                              <a:latin typeface="Cambria Math" panose="02040503050406030204" pitchFamily="18" charset="0"/>
                            </a:rPr>
                            <m:t>, </m:t>
                          </m:r>
                          <m:r>
                            <a:rPr lang="en-US" sz="2800" i="1">
                              <a:latin typeface="Cambria Math" panose="02040503050406030204" pitchFamily="18" charset="0"/>
                            </a:rPr>
                            <m:t>𝑧</m:t>
                          </m:r>
                          <m:r>
                            <a:rPr lang="en-US" sz="2800" i="1">
                              <a:latin typeface="Cambria Math" panose="02040503050406030204" pitchFamily="18" charset="0"/>
                            </a:rPr>
                            <m:t>=0</m:t>
                          </m:r>
                        </m:e>
                      </m:d>
                      <m:r>
                        <a:rPr lang="en-US" sz="2800" b="0" i="0" smtClean="0">
                          <a:latin typeface="Cambria Math" panose="02040503050406030204" pitchFamily="18" charset="0"/>
                        </a:rPr>
                        <m:t>=</m:t>
                      </m:r>
                      <m:r>
                        <a:rPr lang="en-US" sz="2800" i="1">
                          <a:latin typeface="Cambria Math" panose="02040503050406030204" pitchFamily="18" charset="0"/>
                        </a:rPr>
                        <m:t>𝐹</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𝑧</m:t>
                          </m:r>
                          <m:r>
                            <a:rPr lang="en-US" sz="2800" b="0" i="1" smtClean="0">
                              <a:latin typeface="Cambria Math" panose="02040503050406030204" pitchFamily="18" charset="0"/>
                            </a:rPr>
                            <m:t>=0</m:t>
                          </m:r>
                        </m:e>
                      </m:d>
                      <m:sSup>
                        <m:sSupPr>
                          <m:ctrlPr>
                            <a:rPr lang="en-US" sz="2800" i="1" smtClean="0">
                              <a:latin typeface="Cambria Math" panose="02040503050406030204" pitchFamily="18" charset="0"/>
                            </a:rPr>
                          </m:ctrlPr>
                        </m:sSupPr>
                        <m:e>
                          <m:r>
                            <a:rPr lang="en-US" sz="2800" i="1" smtClean="0">
                              <a:latin typeface="Cambria Math" panose="02040503050406030204" pitchFamily="18" charset="0"/>
                            </a:rPr>
                            <m:t>𝑒</m:t>
                          </m:r>
                        </m:e>
                        <m:sup>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𝑖𝑘</m:t>
                              </m:r>
                            </m:num>
                            <m:den>
                              <m:r>
                                <a:rPr lang="en-US" sz="2800" b="0" i="1" smtClean="0">
                                  <a:latin typeface="Cambria Math" panose="02040503050406030204" pitchFamily="18" charset="0"/>
                                </a:rPr>
                                <m:t>2</m:t>
                              </m:r>
                            </m:den>
                          </m:f>
                          <m:d>
                            <m:dPr>
                              <m:begChr m:val="["/>
                              <m:endChr m:val="]"/>
                              <m:ctrlPr>
                                <a:rPr lang="en-US" sz="2800" i="1" smtClean="0">
                                  <a:latin typeface="Cambria Math" panose="02040503050406030204" pitchFamily="18" charset="0"/>
                                </a:rPr>
                              </m:ctrlPr>
                            </m:dPr>
                            <m:e>
                              <m:f>
                                <m:fPr>
                                  <m:ctrlPr>
                                    <a:rPr lang="en-US" sz="2800" i="1" smtClean="0">
                                      <a:latin typeface="Cambria Math" panose="02040503050406030204" pitchFamily="18" charset="0"/>
                                    </a:rPr>
                                  </m:ctrlPr>
                                </m:fPr>
                                <m:num>
                                  <m:sSup>
                                    <m:sSupPr>
                                      <m:ctrlPr>
                                        <a:rPr lang="en-US" sz="2800" i="1" smtClean="0">
                                          <a:latin typeface="Cambria Math" panose="02040503050406030204" pitchFamily="18" charset="0"/>
                                        </a:rPr>
                                      </m:ctrlPr>
                                    </m:sSupPr>
                                    <m:e>
                                      <m:d>
                                        <m:dPr>
                                          <m:ctrlPr>
                                            <a:rPr lang="en-US" sz="280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𝑥</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0</m:t>
                                              </m:r>
                                            </m:sub>
                                          </m:sSub>
                                        </m:e>
                                      </m:d>
                                    </m:e>
                                    <m:sup>
                                      <m:r>
                                        <a:rPr lang="en-US" sz="2800" b="0" i="1" smtClean="0">
                                          <a:latin typeface="Cambria Math" panose="02040503050406030204" pitchFamily="18" charset="0"/>
                                        </a:rPr>
                                        <m:t>2</m:t>
                                      </m:r>
                                    </m:sup>
                                  </m:sSup>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𝑅</m:t>
                                      </m:r>
                                    </m:e>
                                    <m:sub>
                                      <m:r>
                                        <a:rPr lang="en-US" sz="2800" b="0" i="1" smtClean="0">
                                          <a:latin typeface="Cambria Math" panose="02040503050406030204" pitchFamily="18" charset="0"/>
                                        </a:rPr>
                                        <m:t>𝑦</m:t>
                                      </m:r>
                                    </m:sub>
                                  </m:sSub>
                                </m:den>
                              </m:f>
                            </m:e>
                          </m:d>
                        </m:sup>
                      </m:sSup>
                    </m:oMath>
                  </m:oMathPara>
                </a14:m>
                <a:endParaRPr lang="en-US" sz="2800" dirty="0"/>
              </a:p>
            </p:txBody>
          </p:sp>
        </mc:Choice>
        <mc:Fallback xmlns="">
          <p:sp>
            <p:nvSpPr>
              <p:cNvPr id="4" name="Rectangle 3">
                <a:extLst>
                  <a:ext uri="{FF2B5EF4-FFF2-40B4-BE49-F238E27FC236}">
                    <a16:creationId xmlns:a16="http://schemas.microsoft.com/office/drawing/2014/main" id="{0DEA161F-65DA-D04C-9A99-D5D2DDA2542A}"/>
                  </a:ext>
                </a:extLst>
              </p:cNvPr>
              <p:cNvSpPr>
                <a:spLocks noRot="1" noChangeAspect="1" noMove="1" noResize="1" noEditPoints="1" noAdjustHandles="1" noChangeArrowheads="1" noChangeShapeType="1" noTextEdit="1"/>
              </p:cNvSpPr>
              <p:nvPr/>
            </p:nvSpPr>
            <p:spPr>
              <a:xfrm>
                <a:off x="487557" y="1998688"/>
                <a:ext cx="8117542" cy="879151"/>
              </a:xfrm>
              <a:prstGeom prst="rect">
                <a:avLst/>
              </a:prstGeom>
              <a:blipFill>
                <a:blip r:embed="rId3"/>
                <a:stretch>
                  <a:fillRect b="-126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7F32E90-283A-3E4E-BAEE-29174F1C4B38}"/>
                  </a:ext>
                </a:extLst>
              </p:cNvPr>
              <p:cNvSpPr/>
              <p:nvPr/>
            </p:nvSpPr>
            <p:spPr>
              <a:xfrm>
                <a:off x="482904" y="3746088"/>
                <a:ext cx="11539343" cy="218918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r>
                        <a:rPr lang="en-US" sz="2200" b="0" i="1" smtClean="0">
                          <a:latin typeface="Cambria Math" panose="02040503050406030204" pitchFamily="18" charset="0"/>
                        </a:rPr>
                        <m:t>=</m:t>
                      </m:r>
                    </m:oMath>
                  </m:oMathPara>
                </a14:m>
                <a:endParaRPr lang="en-US" sz="2200" b="0" dirty="0"/>
              </a:p>
              <a:p>
                <a:endParaRPr lang="en-US" sz="2200" b="0" dirty="0"/>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                         = </m:t>
                      </m:r>
                      <m:r>
                        <a:rPr lang="en-US" sz="2800" i="1">
                          <a:latin typeface="Cambria Math" panose="02040503050406030204" pitchFamily="18" charset="0"/>
                        </a:rPr>
                        <m:t>𝐹</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m:t>
                          </m:r>
                          <m:r>
                            <a:rPr lang="en-US" sz="2800" i="1">
                              <a:latin typeface="Cambria Math" panose="02040503050406030204" pitchFamily="18" charset="0"/>
                            </a:rPr>
                            <m:t>𝑧</m:t>
                          </m:r>
                          <m:r>
                            <a:rPr lang="en-US" sz="2800" i="1">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f>
                            <m:fPr>
                              <m:ctrlPr>
                                <a:rPr lang="en-US" sz="2800" i="1">
                                  <a:latin typeface="Cambria Math" panose="02040503050406030204" pitchFamily="18" charset="0"/>
                                </a:rPr>
                              </m:ctrlPr>
                            </m:fPr>
                            <m:num>
                              <m:r>
                                <a:rPr lang="en-US" sz="2800" b="0" i="1" smtClean="0">
                                  <a:latin typeface="Cambria Math" panose="02040503050406030204" pitchFamily="18" charset="0"/>
                                </a:rPr>
                                <m:t>𝑖</m:t>
                              </m:r>
                              <m:r>
                                <a:rPr lang="en-US" sz="2800" i="1">
                                  <a:latin typeface="Cambria Math" panose="02040503050406030204" pitchFamily="18" charset="0"/>
                                </a:rPr>
                                <m:t>𝑘</m:t>
                              </m:r>
                            </m:num>
                            <m:den>
                              <m:r>
                                <a:rPr lang="en-US" sz="2800" i="1">
                                  <a:latin typeface="Cambria Math" panose="02040503050406030204" pitchFamily="18" charset="0"/>
                                </a:rPr>
                                <m:t>2</m:t>
                              </m:r>
                            </m:den>
                          </m:f>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i="1">
                                  <a:latin typeface="Cambria Math" panose="02040503050406030204" pitchFamily="18" charset="0"/>
                                </a:rPr>
                                <m:t>+</m:t>
                              </m:r>
                              <m:f>
                                <m:fPr>
                                  <m:ctrlPr>
                                    <a:rPr lang="en-US" sz="2800" i="1">
                                      <a:latin typeface="Cambria Math" panose="02040503050406030204" pitchFamily="18" charset="0"/>
                                    </a:rPr>
                                  </m:ctrlPr>
                                </m:fPr>
                                <m:num>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𝑦</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0</m:t>
                                              </m:r>
                                            </m:sub>
                                          </m:sSub>
                                        </m:e>
                                      </m:d>
                                    </m:e>
                                    <m:sup>
                                      <m:r>
                                        <a:rPr lang="en-US" sz="2800" i="1">
                                          <a:latin typeface="Cambria Math" panose="02040503050406030204" pitchFamily="18" charset="0"/>
                                        </a:rPr>
                                        <m:t>2</m:t>
                                      </m:r>
                                    </m:sup>
                                  </m:sSup>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b="0" i="1" smtClean="0">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e>
                          </m:d>
                        </m:sup>
                      </m:sSup>
                    </m:oMath>
                  </m:oMathPara>
                </a14:m>
                <a:endParaRPr lang="en-US" sz="2800" b="0" dirty="0"/>
              </a:p>
            </p:txBody>
          </p:sp>
        </mc:Choice>
        <mc:Fallback xmlns="">
          <p:sp>
            <p:nvSpPr>
              <p:cNvPr id="8" name="Rectangle 7">
                <a:extLst>
                  <a:ext uri="{FF2B5EF4-FFF2-40B4-BE49-F238E27FC236}">
                    <a16:creationId xmlns:a16="http://schemas.microsoft.com/office/drawing/2014/main" id="{F7F32E90-283A-3E4E-BAEE-29174F1C4B38}"/>
                  </a:ext>
                </a:extLst>
              </p:cNvPr>
              <p:cNvSpPr>
                <a:spLocks noRot="1" noChangeAspect="1" noMove="1" noResize="1" noEditPoints="1" noAdjustHandles="1" noChangeArrowheads="1" noChangeShapeType="1" noTextEdit="1"/>
              </p:cNvSpPr>
              <p:nvPr/>
            </p:nvSpPr>
            <p:spPr>
              <a:xfrm>
                <a:off x="482904" y="3746088"/>
                <a:ext cx="11539343" cy="2189189"/>
              </a:xfrm>
              <a:prstGeom prst="rect">
                <a:avLst/>
              </a:prstGeom>
              <a:blipFill>
                <a:blip r:embed="rId4"/>
                <a:stretch>
                  <a:fillRect l="-659" t="-50867" b="-393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ED3267B-9348-514B-902E-4C10CE625616}"/>
              </a:ext>
            </a:extLst>
          </p:cNvPr>
          <p:cNvSpPr txBox="1"/>
          <p:nvPr/>
        </p:nvSpPr>
        <p:spPr>
          <a:xfrm>
            <a:off x="487557" y="3279249"/>
            <a:ext cx="4317207" cy="400110"/>
          </a:xfrm>
          <a:prstGeom prst="rect">
            <a:avLst/>
          </a:prstGeom>
          <a:noFill/>
        </p:spPr>
        <p:txBody>
          <a:bodyPr wrap="none" rtlCol="0">
            <a:spAutoFit/>
          </a:bodyPr>
          <a:lstStyle/>
          <a:p>
            <a:r>
              <a:rPr lang="en-US" sz="2000" dirty="0">
                <a:solidFill>
                  <a:srgbClr val="005C98"/>
                </a:solidFill>
              </a:rPr>
              <a:t>The propagated wavefield becomes:</a:t>
            </a:r>
          </a:p>
        </p:txBody>
      </p:sp>
    </p:spTree>
    <p:extLst>
      <p:ext uri="{BB962C8B-B14F-4D97-AF65-F5344CB8AC3E}">
        <p14:creationId xmlns:p14="http://schemas.microsoft.com/office/powerpoint/2010/main" val="785832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17</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p:sp>
        <p:nvSpPr>
          <p:cNvPr id="5" name="TextBox 4">
            <a:extLst>
              <a:ext uri="{FF2B5EF4-FFF2-40B4-BE49-F238E27FC236}">
                <a16:creationId xmlns:a16="http://schemas.microsoft.com/office/drawing/2014/main" id="{0011104C-EB50-D74A-9199-69540AE7DAE2}"/>
              </a:ext>
            </a:extLst>
          </p:cNvPr>
          <p:cNvSpPr txBox="1"/>
          <p:nvPr/>
        </p:nvSpPr>
        <p:spPr>
          <a:xfrm>
            <a:off x="487557" y="1364082"/>
            <a:ext cx="11704441" cy="400110"/>
          </a:xfrm>
          <a:prstGeom prst="rect">
            <a:avLst/>
          </a:prstGeom>
          <a:noFill/>
        </p:spPr>
        <p:txBody>
          <a:bodyPr wrap="square" rtlCol="0">
            <a:spAutoFit/>
          </a:bodyPr>
          <a:lstStyle/>
          <a:p>
            <a:r>
              <a:rPr lang="en-US" sz="2000" dirty="0">
                <a:solidFill>
                  <a:srgbClr val="005C98"/>
                </a:solidFill>
              </a:rPr>
              <a:t>Where:</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8DC4469-D2DF-644A-A61E-F72D28C23F20}"/>
                  </a:ext>
                </a:extLst>
              </p:cNvPr>
              <p:cNvSpPr/>
              <p:nvPr/>
            </p:nvSpPr>
            <p:spPr>
              <a:xfrm>
                <a:off x="487557" y="1564137"/>
                <a:ext cx="11505394" cy="858312"/>
              </a:xfrm>
              <a:prstGeom prst="rect">
                <a:avLst/>
              </a:prstGeom>
            </p:spPr>
            <p:txBody>
              <a:bodyPr wrap="none">
                <a:spAutoFit/>
              </a:bodyPr>
              <a:lstStyle/>
              <a:p>
                <a14:m>
                  <m:oMath xmlns:m="http://schemas.openxmlformats.org/officeDocument/2006/math">
                    <m:r>
                      <a:rPr lang="en-US" sz="2200" i="1" smtClean="0">
                        <a:latin typeface="Cambria Math" panose="02040503050406030204" pitchFamily="18" charset="0"/>
                      </a:rPr>
                      <m:t>𝐹</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r>
                          <a:rPr lang="en-US" sz="2200" i="1">
                            <a:latin typeface="Cambria Math" panose="02040503050406030204" pitchFamily="18" charset="0"/>
                          </a:rPr>
                          <m:t>𝑦</m:t>
                        </m:r>
                        <m:r>
                          <a:rPr lang="en-US" sz="2200" i="1">
                            <a:latin typeface="Cambria Math" panose="02040503050406030204" pitchFamily="18" charset="0"/>
                          </a:rPr>
                          <m:t>,</m:t>
                        </m:r>
                        <m:r>
                          <a:rPr lang="en-US" sz="2200" i="1">
                            <a:latin typeface="Cambria Math" panose="02040503050406030204" pitchFamily="18" charset="0"/>
                          </a:rPr>
                          <m:t>𝑧</m:t>
                        </m:r>
                        <m:r>
                          <a:rPr lang="en-US" sz="2200" i="1">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oMath>
                </a14:m>
                <a:r>
                  <a:rPr lang="en-US" sz="2200" dirty="0"/>
                  <a:t> =</a:t>
                </a:r>
                <a:r>
                  <a:rPr lang="en-US" sz="2200" dirty="0">
                    <a:ea typeface="Cambria Math" panose="02040503050406030204" pitchFamily="18" charset="0"/>
                  </a:rPr>
                  <a:t> </a:t>
                </a:r>
                <a14:m>
                  <m:oMath xmlns:m="http://schemas.openxmlformats.org/officeDocument/2006/math">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i="1" dirty="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𝑧</m:t>
                            </m:r>
                            <m:r>
                              <a:rPr lang="en-US" sz="2200" i="1">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d>
                              <m:dPr>
                                <m:begChr m:val="["/>
                                <m:endChr m:val="]"/>
                                <m:ctrlPr>
                                  <a:rPr lang="en-US" sz="2200" i="1" dirty="0">
                                    <a:latin typeface="Cambria Math" panose="02040503050406030204" pitchFamily="18" charset="0"/>
                                  </a:rPr>
                                </m:ctrlPr>
                              </m:dPr>
                              <m:e>
                                <m:f>
                                  <m:fPr>
                                    <m:ctrlPr>
                                      <a:rPr lang="en-US" sz="2200" b="0" i="1" dirty="0"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smtClean="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b="0" i="1" smtClean="0">
                                                <a:latin typeface="Cambria Math" panose="02040503050406030204" pitchFamily="18" charset="0"/>
                                              </a:rPr>
                                              <m:t>𝑥</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r>
                                  <a:rPr lang="en-US" sz="2200" i="1">
                                    <a:latin typeface="Cambria Math" panose="02040503050406030204" pitchFamily="18" charset="0"/>
                                  </a:rPr>
                                  <m:t>+</m:t>
                                </m:r>
                                <m:f>
                                  <m:fPr>
                                    <m:ctrlPr>
                                      <a:rPr lang="en-US" sz="2200" i="1" dirty="0">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b="0" i="1" smtClean="0">
                                                <a:latin typeface="Cambria Math" panose="02040503050406030204" pitchFamily="18" charset="0"/>
                                              </a:rPr>
                                              <m:t>𝑦</m:t>
                                            </m:r>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sSub>
                                              <m:sSubPr>
                                                <m:ctrlPr>
                                                  <a:rPr lang="en-US" sz="2200" i="1">
                                                    <a:latin typeface="Cambria Math" panose="02040503050406030204" pitchFamily="18" charset="0"/>
                                                  </a:rPr>
                                                </m:ctrlPr>
                                              </m:sSubPr>
                                              <m:e>
                                                <m:r>
                                                  <a:rPr lang="en-US" sz="2200" b="0" i="1" smtClean="0">
                                                    <a:latin typeface="Cambria Math" panose="02040503050406030204" pitchFamily="18" charset="0"/>
                                                  </a:rPr>
                                                  <m:t>𝑦</m:t>
                                                </m:r>
                                              </m:e>
                                              <m:sub>
                                                <m:r>
                                                  <a:rPr lang="en-US" sz="2200" i="1">
                                                    <a:latin typeface="Cambria Math" panose="02040503050406030204" pitchFamily="18" charset="0"/>
                                                  </a:rPr>
                                                  <m:t>0</m:t>
                                                </m:r>
                                              </m:sub>
                                            </m:sSub>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b="0" i="1" smtClean="0">
                                                    <a:latin typeface="Cambria Math" panose="02040503050406030204" pitchFamily="18" charset="0"/>
                                                  </a:rPr>
                                                  <m:t>𝑦</m:t>
                                                </m:r>
                                              </m:sub>
                                            </m:sSub>
                                            <m:r>
                                              <a:rPr lang="en-US" sz="2200" i="1">
                                                <a:latin typeface="Cambria Math" panose="02040503050406030204" pitchFamily="18" charset="0"/>
                                              </a:rPr>
                                              <m:t>+</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b="0" i="1" smtClean="0">
                                                <a:latin typeface="Cambria Math" panose="02040503050406030204" pitchFamily="18" charset="0"/>
                                              </a:rPr>
                                              <m:t>𝑦</m:t>
                                            </m:r>
                                          </m:e>
                                          <m:sup>
                                            <m:r>
                                              <a:rPr lang="en-US" sz="2200" i="1">
                                                <a:latin typeface="Cambria Math" panose="02040503050406030204" pitchFamily="18" charset="0"/>
                                              </a:rPr>
                                              <m:t>′</m:t>
                                            </m:r>
                                          </m:sup>
                                        </m:sSup>
                                      </m:e>
                                    </m:d>
                                  </m:e>
                                  <m:sup>
                                    <m:r>
                                      <a:rPr lang="en-US" sz="2200" i="1">
                                        <a:latin typeface="Cambria Math" panose="02040503050406030204" pitchFamily="18" charset="0"/>
                                      </a:rPr>
                                      <m:t>2</m:t>
                                    </m:r>
                                  </m:sup>
                                </m:sSup>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a14:m>
                <a:endParaRPr lang="en-US" sz="2200" dirty="0"/>
              </a:p>
            </p:txBody>
          </p:sp>
        </mc:Choice>
        <mc:Fallback xmlns="">
          <p:sp>
            <p:nvSpPr>
              <p:cNvPr id="7" name="Rectangle 6">
                <a:extLst>
                  <a:ext uri="{FF2B5EF4-FFF2-40B4-BE49-F238E27FC236}">
                    <a16:creationId xmlns:a16="http://schemas.microsoft.com/office/drawing/2014/main" id="{08DC4469-D2DF-644A-A61E-F72D28C23F20}"/>
                  </a:ext>
                </a:extLst>
              </p:cNvPr>
              <p:cNvSpPr>
                <a:spLocks noRot="1" noChangeAspect="1" noMove="1" noResize="1" noEditPoints="1" noAdjustHandles="1" noChangeArrowheads="1" noChangeShapeType="1" noTextEdit="1"/>
              </p:cNvSpPr>
              <p:nvPr/>
            </p:nvSpPr>
            <p:spPr>
              <a:xfrm>
                <a:off x="487557" y="1564137"/>
                <a:ext cx="11505394" cy="858312"/>
              </a:xfrm>
              <a:prstGeom prst="rect">
                <a:avLst/>
              </a:prstGeom>
              <a:blipFill>
                <a:blip r:embed="rId2"/>
                <a:stretch>
                  <a:fillRect t="-36232" b="-107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1086DF5-B73D-EB48-941F-F4B1C76F8890}"/>
                  </a:ext>
                </a:extLst>
              </p:cNvPr>
              <p:cNvSpPr/>
              <p:nvPr/>
            </p:nvSpPr>
            <p:spPr>
              <a:xfrm>
                <a:off x="487556" y="2683426"/>
                <a:ext cx="11384653" cy="2911053"/>
              </a:xfrm>
              <a:prstGeom prst="rect">
                <a:avLst/>
              </a:prstGeom>
            </p:spPr>
            <p:txBody>
              <a:bodyPr wrap="square">
                <a:spAutoFit/>
              </a:bodyPr>
              <a:lstStyle/>
              <a:p>
                <a:r>
                  <a:rPr lang="en-US" sz="2000" dirty="0">
                    <a:solidFill>
                      <a:srgbClr val="005C98"/>
                    </a:solidFill>
                    <a:latin typeface="+mn-lt"/>
                  </a:rPr>
                  <a:t>Like the expression of </a:t>
                </a:r>
                <a14:m>
                  <m:oMath xmlns:m="http://schemas.openxmlformats.org/officeDocument/2006/math">
                    <m:sSub>
                      <m:sSubPr>
                        <m:ctrlPr>
                          <a:rPr lang="en-US" sz="2000" i="1" dirty="0" smtClean="0">
                            <a:solidFill>
                              <a:schemeClr val="tx1"/>
                            </a:solidFill>
                            <a:latin typeface="Cambria Math" panose="02040503050406030204" pitchFamily="18" charset="0"/>
                          </a:rPr>
                        </m:ctrlPr>
                      </m:sSubPr>
                      <m:e>
                        <m:r>
                          <a:rPr lang="en-US" sz="2000" i="1" dirty="0">
                            <a:solidFill>
                              <a:schemeClr val="tx1"/>
                            </a:solidFill>
                            <a:latin typeface="Cambria Math" panose="02040503050406030204" pitchFamily="18" charset="0"/>
                          </a:rPr>
                          <m:t>𝑢</m:t>
                        </m:r>
                      </m:e>
                      <m:sub>
                        <m:r>
                          <a:rPr lang="en-US" sz="2000" i="1" dirty="0">
                            <a:solidFill>
                              <a:schemeClr val="tx1"/>
                            </a:solidFill>
                            <a:latin typeface="Cambria Math" panose="02040503050406030204" pitchFamily="18" charset="0"/>
                            <a:ea typeface="Cambria Math" panose="02040503050406030204" pitchFamily="18" charset="0"/>
                          </a:rPr>
                          <m:t>𝜔</m:t>
                        </m:r>
                      </m:sub>
                    </m:sSub>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𝑦</m:t>
                        </m:r>
                        <m:r>
                          <a:rPr lang="en-US" sz="2000" i="1" dirty="0">
                            <a:solidFill>
                              <a:schemeClr val="tx1"/>
                            </a:solidFill>
                            <a:latin typeface="Cambria Math" panose="02040503050406030204" pitchFamily="18" charset="0"/>
                          </a:rPr>
                          <m:t>, </m:t>
                        </m:r>
                        <m:r>
                          <a:rPr lang="en-US" sz="2000" i="1" dirty="0">
                            <a:solidFill>
                              <a:schemeClr val="tx1"/>
                            </a:solidFill>
                            <a:latin typeface="Cambria Math" panose="02040503050406030204" pitchFamily="18" charset="0"/>
                          </a:rPr>
                          <m:t>𝑧</m:t>
                        </m:r>
                        <m:r>
                          <a:rPr lang="en-US" sz="2000" i="1" dirty="0">
                            <a:solidFill>
                              <a:schemeClr val="tx1"/>
                            </a:solidFill>
                            <a:latin typeface="Cambria Math" panose="02040503050406030204" pitchFamily="18" charset="0"/>
                          </a:rPr>
                          <m:t>=</m:t>
                        </m:r>
                        <m:sSup>
                          <m:sSupPr>
                            <m:ctrlPr>
                              <a:rPr lang="en-US" sz="2000" i="1" dirty="0">
                                <a:solidFill>
                                  <a:schemeClr val="tx1"/>
                                </a:solidFill>
                                <a:latin typeface="Cambria Math" panose="02040503050406030204" pitchFamily="18" charset="0"/>
                              </a:rPr>
                            </m:ctrlPr>
                          </m:sSupPr>
                          <m:e>
                            <m:r>
                              <a:rPr lang="en-US" sz="2000" i="1" dirty="0">
                                <a:solidFill>
                                  <a:schemeClr val="tx1"/>
                                </a:solidFill>
                                <a:latin typeface="Cambria Math" panose="02040503050406030204" pitchFamily="18" charset="0"/>
                              </a:rPr>
                              <m:t>𝑧</m:t>
                            </m:r>
                          </m:e>
                          <m:sup>
                            <m:r>
                              <a:rPr lang="en-US" sz="2000" i="1" dirty="0">
                                <a:solidFill>
                                  <a:schemeClr val="tx1"/>
                                </a:solidFill>
                                <a:latin typeface="Cambria Math" panose="02040503050406030204" pitchFamily="18" charset="0"/>
                              </a:rPr>
                              <m:t>∗</m:t>
                            </m:r>
                          </m:sup>
                        </m:sSup>
                      </m:e>
                    </m:d>
                  </m:oMath>
                </a14:m>
                <a:r>
                  <a:rPr lang="en-US" sz="2000" dirty="0">
                    <a:solidFill>
                      <a:srgbClr val="005C98"/>
                    </a:solidFill>
                    <a:latin typeface="+mn-lt"/>
                  </a:rPr>
                  <a:t>, this is a convolution-type integral, though it applies to the function </a:t>
                </a:r>
                <a14:m>
                  <m:oMath xmlns:m="http://schemas.openxmlformats.org/officeDocument/2006/math">
                    <m:r>
                      <a:rPr lang="en-US" sz="2000" i="1" dirty="0" smtClean="0">
                        <a:solidFill>
                          <a:schemeClr val="tx1"/>
                        </a:solidFill>
                        <a:latin typeface="Cambria Math" panose="02040503050406030204" pitchFamily="18" charset="0"/>
                      </a:rPr>
                      <m:t>𝐹</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𝑥</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𝑦</m:t>
                            </m:r>
                          </m:e>
                          <m:sup>
                            <m:r>
                              <a:rPr lang="en-US" sz="2000" i="1">
                                <a:solidFill>
                                  <a:schemeClr val="tx1"/>
                                </a:solidFill>
                                <a:latin typeface="Cambria Math" panose="02040503050406030204" pitchFamily="18" charset="0"/>
                              </a:rPr>
                              <m:t>′</m:t>
                            </m:r>
                          </m:sup>
                        </m:sSup>
                        <m:r>
                          <a:rPr lang="en-US" sz="2000" i="1">
                            <a:solidFill>
                              <a:schemeClr val="tx1"/>
                            </a:solidFill>
                            <a:latin typeface="Cambria Math" panose="02040503050406030204" pitchFamily="18" charset="0"/>
                          </a:rPr>
                          <m:t>, </m:t>
                        </m:r>
                        <m:r>
                          <a:rPr lang="en-US" sz="2000" i="1">
                            <a:solidFill>
                              <a:schemeClr val="tx1"/>
                            </a:solidFill>
                            <a:latin typeface="Cambria Math" panose="02040503050406030204" pitchFamily="18" charset="0"/>
                          </a:rPr>
                          <m:t>𝑧</m:t>
                        </m:r>
                        <m:r>
                          <a:rPr lang="en-US" sz="2000" i="1">
                            <a:solidFill>
                              <a:schemeClr val="tx1"/>
                            </a:solidFill>
                            <a:latin typeface="Cambria Math" panose="02040503050406030204" pitchFamily="18" charset="0"/>
                          </a:rPr>
                          <m:t>=0</m:t>
                        </m:r>
                      </m:e>
                    </m:d>
                    <m:r>
                      <a:rPr lang="en-US" sz="2000" i="1">
                        <a:solidFill>
                          <a:schemeClr val="tx1"/>
                        </a:solidFill>
                        <a:latin typeface="Cambria Math" panose="02040503050406030204" pitchFamily="18" charset="0"/>
                      </a:rPr>
                      <m:t> </m:t>
                    </m:r>
                  </m:oMath>
                </a14:m>
                <a:r>
                  <a:rPr lang="en-US" sz="2000" dirty="0">
                    <a:solidFill>
                      <a:schemeClr val="tx1"/>
                    </a:solidFill>
                    <a:latin typeface="+mn-lt"/>
                  </a:rPr>
                  <a:t> </a:t>
                </a:r>
                <a:r>
                  <a:rPr lang="en-US" sz="2000" dirty="0">
                    <a:solidFill>
                      <a:srgbClr val="005C98"/>
                    </a:solidFill>
                    <a:latin typeface="+mn-lt"/>
                  </a:rPr>
                  <a:t>that can be considered as the initial electric field after the “subtraction” of its quadratic phase terms. </a:t>
                </a:r>
                <a14:m>
                  <m:oMath xmlns:m="http://schemas.openxmlformats.org/officeDocument/2006/math">
                    <m:r>
                      <a:rPr lang="en-US" sz="2000" i="1">
                        <a:latin typeface="Cambria Math" panose="02040503050406030204" pitchFamily="18" charset="0"/>
                      </a:rPr>
                      <m:t>𝐹</m:t>
                    </m:r>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𝑧</m:t>
                        </m:r>
                        <m:r>
                          <a:rPr lang="en-US" sz="2000" i="1">
                            <a:latin typeface="Cambria Math" panose="02040503050406030204" pitchFamily="18" charset="0"/>
                          </a:rPr>
                          <m:t>=</m:t>
                        </m:r>
                        <m:sSup>
                          <m:sSupPr>
                            <m:ctrlPr>
                              <a:rPr lang="en-US" sz="2000" i="1" dirty="0">
                                <a:solidFill>
                                  <a:srgbClr val="000000"/>
                                </a:solidFill>
                                <a:latin typeface="Cambria Math" panose="02040503050406030204" pitchFamily="18" charset="0"/>
                              </a:rPr>
                            </m:ctrlPr>
                          </m:sSupPr>
                          <m:e>
                            <m:r>
                              <a:rPr lang="en-US" sz="2000" i="1" dirty="0">
                                <a:solidFill>
                                  <a:srgbClr val="000000"/>
                                </a:solidFill>
                                <a:latin typeface="Cambria Math" panose="02040503050406030204" pitchFamily="18" charset="0"/>
                              </a:rPr>
                              <m:t>𝑧</m:t>
                            </m:r>
                          </m:e>
                          <m:sup>
                            <m:r>
                              <a:rPr lang="en-US" sz="2000" i="1" dirty="0">
                                <a:solidFill>
                                  <a:srgbClr val="000000"/>
                                </a:solidFill>
                                <a:latin typeface="Cambria Math" panose="02040503050406030204" pitchFamily="18" charset="0"/>
                              </a:rPr>
                              <m:t>∗</m:t>
                            </m:r>
                          </m:sup>
                        </m:sSup>
                      </m:e>
                    </m:d>
                  </m:oMath>
                </a14:m>
                <a:r>
                  <a:rPr lang="en-US" sz="2000" dirty="0">
                    <a:solidFill>
                      <a:srgbClr val="005C98"/>
                    </a:solidFill>
                    <a:latin typeface="+mn-lt"/>
                  </a:rPr>
                  <a:t> can be considered as a propagated electric field with its (evolved) quadratic terms subtracted.</a:t>
                </a:r>
              </a:p>
              <a:p>
                <a:endParaRPr lang="en-US" sz="2000" dirty="0">
                  <a:solidFill>
                    <a:srgbClr val="005C98"/>
                  </a:solidFill>
                  <a:latin typeface="+mn-lt"/>
                </a:endParaRPr>
              </a:p>
              <a:p>
                <a:endParaRPr lang="en-US" sz="2000" dirty="0">
                  <a:solidFill>
                    <a:srgbClr val="005C98"/>
                  </a:solidFill>
                  <a:latin typeface="+mn-lt"/>
                </a:endParaRPr>
              </a:p>
              <a:p>
                <a:endParaRPr lang="en-US" sz="2000" dirty="0">
                  <a:solidFill>
                    <a:srgbClr val="005C98"/>
                  </a:solidFill>
                  <a:latin typeface="+mn-lt"/>
                </a:endParaRPr>
              </a:p>
              <a:p>
                <a:r>
                  <a:rPr lang="en-US" sz="2000" dirty="0">
                    <a:solidFill>
                      <a:srgbClr val="005C98"/>
                    </a:solidFill>
                    <a:latin typeface="+mn-lt"/>
                  </a:rPr>
                  <a:t>The kernel of the integral is:</a:t>
                </a:r>
              </a:p>
              <a:p>
                <a:endParaRPr lang="en-US" sz="2000" dirty="0">
                  <a:solidFill>
                    <a:srgbClr val="005C98"/>
                  </a:solidFill>
                  <a:latin typeface="+mn-lt"/>
                </a:endParaRPr>
              </a:p>
            </p:txBody>
          </p:sp>
        </mc:Choice>
        <mc:Fallback xmlns="">
          <p:sp>
            <p:nvSpPr>
              <p:cNvPr id="8" name="Rectangle 7">
                <a:extLst>
                  <a:ext uri="{FF2B5EF4-FFF2-40B4-BE49-F238E27FC236}">
                    <a16:creationId xmlns:a16="http://schemas.microsoft.com/office/drawing/2014/main" id="{51086DF5-B73D-EB48-941F-F4B1C76F8890}"/>
                  </a:ext>
                </a:extLst>
              </p:cNvPr>
              <p:cNvSpPr>
                <a:spLocks noRot="1" noChangeAspect="1" noMove="1" noResize="1" noEditPoints="1" noAdjustHandles="1" noChangeArrowheads="1" noChangeShapeType="1" noTextEdit="1"/>
              </p:cNvSpPr>
              <p:nvPr/>
            </p:nvSpPr>
            <p:spPr>
              <a:xfrm>
                <a:off x="487556" y="2683426"/>
                <a:ext cx="11384653" cy="2911053"/>
              </a:xfrm>
              <a:prstGeom prst="rect">
                <a:avLst/>
              </a:prstGeom>
              <a:blipFill>
                <a:blip r:embed="rId3"/>
                <a:stretch>
                  <a:fillRect l="-445" t="-866" r="-7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398ED94-7728-BE46-92BE-D13688BF5E0A}"/>
                  </a:ext>
                </a:extLst>
              </p:cNvPr>
              <p:cNvSpPr/>
              <p:nvPr/>
            </p:nvSpPr>
            <p:spPr>
              <a:xfrm>
                <a:off x="3585902" y="4422198"/>
                <a:ext cx="7562261" cy="102547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Cambria Math" panose="02040503050406030204" pitchFamily="18" charset="0"/>
                        </a:rPr>
                        <m:t>𝐾</m:t>
                      </m:r>
                      <m:d>
                        <m:dPr>
                          <m:ctrlPr>
                            <a:rPr lang="en-US" sz="2800" b="0" i="1" dirty="0" smtClean="0">
                              <a:latin typeface="Cambria Math" panose="02040503050406030204" pitchFamily="18" charset="0"/>
                              <a:ea typeface="Cambria Math" panose="02040503050406030204" pitchFamily="18" charset="0"/>
                            </a:rPr>
                          </m:ctrlPr>
                        </m:dPr>
                        <m:e>
                          <m:r>
                            <a:rPr lang="en-US" sz="2800" b="0" i="1" dirty="0" smtClean="0">
                              <a:latin typeface="Cambria Math" panose="02040503050406030204" pitchFamily="18" charset="0"/>
                              <a:ea typeface="Cambria Math" panose="02040503050406030204" pitchFamily="18" charset="0"/>
                            </a:rPr>
                            <m:t>𝑥</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𝑦</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𝑧</m:t>
                          </m:r>
                          <m:r>
                            <a:rPr lang="en-US" sz="2800" b="0" i="1" dirty="0" smtClean="0">
                              <a:latin typeface="Cambria Math" panose="02040503050406030204" pitchFamily="18" charset="0"/>
                              <a:ea typeface="Cambria Math" panose="02040503050406030204" pitchFamily="18" charset="0"/>
                            </a:rPr>
                            <m:t>, </m:t>
                          </m:r>
                          <m:r>
                            <a:rPr lang="en-US" sz="2800" b="0" i="1" dirty="0" smtClean="0">
                              <a:latin typeface="Cambria Math" panose="02040503050406030204" pitchFamily="18" charset="0"/>
                              <a:ea typeface="Cambria Math" panose="02040503050406030204" pitchFamily="18" charset="0"/>
                            </a:rPr>
                            <m:t>𝑘</m:t>
                          </m:r>
                          <m:r>
                            <a:rPr lang="en-US" sz="2800" i="1" dirty="0" smtClean="0">
                              <a:solidFill>
                                <a:srgbClr val="000000"/>
                              </a:solidFill>
                              <a:latin typeface="Cambria Math" panose="02040503050406030204" pitchFamily="18" charset="0"/>
                            </a:rPr>
                            <m:t> </m:t>
                          </m:r>
                        </m:e>
                      </m:d>
                      <m:r>
                        <a:rPr lang="en-US" sz="2800" b="0" i="1" dirty="0" smtClean="0">
                          <a:latin typeface="Cambria Math" panose="02040503050406030204" pitchFamily="18" charset="0"/>
                          <a:ea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r>
                            <a:rPr lang="en-US" sz="2800" b="0" i="1" dirty="0" smtClean="0">
                              <a:latin typeface="Cambria Math" panose="02040503050406030204" pitchFamily="18" charset="0"/>
                            </a:rPr>
                            <m:t>𝑧</m:t>
                          </m:r>
                        </m:den>
                      </m:f>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num>
                            <m:den>
                              <m:r>
                                <a:rPr lang="en-US" sz="2800" i="1" dirty="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rPr>
                                <m:t>𝑧</m:t>
                              </m:r>
                            </m:den>
                          </m:f>
                          <m:d>
                            <m:dPr>
                              <m:begChr m:val="["/>
                              <m:endChr m:val="]"/>
                              <m:ctrlPr>
                                <a:rPr lang="en-US" sz="2800" i="1" dirty="0">
                                  <a:latin typeface="Cambria Math" panose="02040503050406030204" pitchFamily="18" charset="0"/>
                                </a:rPr>
                              </m:ctrlPr>
                            </m:dPr>
                            <m:e>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𝑥</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𝑥</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r>
                                    <a:rPr lang="en-US" sz="2800" i="1">
                                      <a:latin typeface="Cambria Math" panose="02040503050406030204" pitchFamily="18" charset="0"/>
                                    </a:rPr>
                                    <m:t>+</m:t>
                                  </m:r>
                                  <m:r>
                                    <a:rPr lang="en-US" sz="2800" b="0" i="1" dirty="0" smtClean="0">
                                      <a:latin typeface="Cambria Math" panose="02040503050406030204" pitchFamily="18" charset="0"/>
                                    </a:rPr>
                                    <m:t>𝑧</m:t>
                                  </m:r>
                                </m:num>
                                <m:den>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𝑦</m:t>
                                      </m:r>
                                    </m:sub>
                                  </m:sSub>
                                </m:den>
                              </m:f>
                              <m:sSup>
                                <m:sSupPr>
                                  <m:ctrlPr>
                                    <a:rPr lang="en-US" sz="2800" i="1">
                                      <a:latin typeface="Cambria Math" panose="02040503050406030204" pitchFamily="18" charset="0"/>
                                    </a:rPr>
                                  </m:ctrlPr>
                                </m:sSupPr>
                                <m:e>
                                  <m:r>
                                    <a:rPr lang="en-US" sz="2800" b="0" i="1" smtClean="0">
                                      <a:latin typeface="Cambria Math" panose="02040503050406030204" pitchFamily="18" charset="0"/>
                                    </a:rPr>
                                    <m:t>𝑦</m:t>
                                  </m:r>
                                </m:e>
                                <m:sup>
                                  <m:r>
                                    <a:rPr lang="en-US" sz="2800" i="1">
                                      <a:latin typeface="Cambria Math" panose="02040503050406030204" pitchFamily="18" charset="0"/>
                                    </a:rPr>
                                    <m:t>2</m:t>
                                  </m:r>
                                </m:sup>
                              </m:sSup>
                            </m:e>
                          </m:d>
                        </m:sup>
                      </m:sSup>
                    </m:oMath>
                  </m:oMathPara>
                </a14:m>
                <a:endParaRPr lang="en-US" sz="2800" dirty="0"/>
              </a:p>
            </p:txBody>
          </p:sp>
        </mc:Choice>
        <mc:Fallback xmlns="">
          <p:sp>
            <p:nvSpPr>
              <p:cNvPr id="9" name="Rectangle 8">
                <a:extLst>
                  <a:ext uri="{FF2B5EF4-FFF2-40B4-BE49-F238E27FC236}">
                    <a16:creationId xmlns:a16="http://schemas.microsoft.com/office/drawing/2014/main" id="{4398ED94-7728-BE46-92BE-D13688BF5E0A}"/>
                  </a:ext>
                </a:extLst>
              </p:cNvPr>
              <p:cNvSpPr>
                <a:spLocks noRot="1" noChangeAspect="1" noMove="1" noResize="1" noEditPoints="1" noAdjustHandles="1" noChangeArrowheads="1" noChangeShapeType="1" noTextEdit="1"/>
              </p:cNvSpPr>
              <p:nvPr/>
            </p:nvSpPr>
            <p:spPr>
              <a:xfrm>
                <a:off x="3585902" y="4422198"/>
                <a:ext cx="7562261" cy="1025474"/>
              </a:xfrm>
              <a:prstGeom prst="rect">
                <a:avLst/>
              </a:prstGeom>
              <a:blipFill>
                <a:blip r:embed="rId4"/>
                <a:stretch>
                  <a:fillRect b="-6173"/>
                </a:stretch>
              </a:blipFill>
            </p:spPr>
            <p:txBody>
              <a:bodyPr/>
              <a:lstStyle/>
              <a:p>
                <a:r>
                  <a:rPr lang="en-US">
                    <a:noFill/>
                  </a:rPr>
                  <a:t> </a:t>
                </a:r>
              </a:p>
            </p:txBody>
          </p:sp>
        </mc:Fallback>
      </mc:AlternateContent>
    </p:spTree>
    <p:extLst>
      <p:ext uri="{BB962C8B-B14F-4D97-AF65-F5344CB8AC3E}">
        <p14:creationId xmlns:p14="http://schemas.microsoft.com/office/powerpoint/2010/main" val="125115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Number of Points in the Propagation Plane</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pic>
        <p:nvPicPr>
          <p:cNvPr id="3" name="Picture 2">
            <a:extLst>
              <a:ext uri="{FF2B5EF4-FFF2-40B4-BE49-F238E27FC236}">
                <a16:creationId xmlns:a16="http://schemas.microsoft.com/office/drawing/2014/main" id="{89C63479-96A6-0C4D-BD01-B97FAE0DA8E0}"/>
              </a:ext>
            </a:extLst>
          </p:cNvPr>
          <p:cNvPicPr>
            <a:picLocks noChangeAspect="1"/>
          </p:cNvPicPr>
          <p:nvPr/>
        </p:nvPicPr>
        <p:blipFill>
          <a:blip r:embed="rId3"/>
          <a:stretch>
            <a:fillRect/>
          </a:stretch>
        </p:blipFill>
        <p:spPr>
          <a:xfrm>
            <a:off x="3292992" y="1563487"/>
            <a:ext cx="8750300" cy="4292600"/>
          </a:xfrm>
          <a:prstGeom prst="rect">
            <a:avLst/>
          </a:prstGeom>
        </p:spPr>
      </p:pic>
      <p:sp>
        <p:nvSpPr>
          <p:cNvPr id="5" name="Rectangle 4">
            <a:extLst>
              <a:ext uri="{FF2B5EF4-FFF2-40B4-BE49-F238E27FC236}">
                <a16:creationId xmlns:a16="http://schemas.microsoft.com/office/drawing/2014/main" id="{096DF845-F03A-BD4C-9B8F-D92E93CF308B}"/>
              </a:ext>
            </a:extLst>
          </p:cNvPr>
          <p:cNvSpPr/>
          <p:nvPr/>
        </p:nvSpPr>
        <p:spPr>
          <a:xfrm>
            <a:off x="7264335" y="5920798"/>
            <a:ext cx="4974543"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8B540F-346D-3749-BE27-9ABF27BB9C99}"/>
                  </a:ext>
                </a:extLst>
              </p:cNvPr>
              <p:cNvSpPr txBox="1"/>
              <p:nvPr/>
            </p:nvSpPr>
            <p:spPr>
              <a:xfrm>
                <a:off x="4166482" y="1344887"/>
                <a:ext cx="2835969"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𝑝𝑜𝑖𝑛𝑡𝑠</m:t>
                          </m:r>
                        </m:sub>
                      </m:sSub>
                      <m:r>
                        <a:rPr lang="en-US" sz="3200" i="1">
                          <a:latin typeface="Cambria Math" panose="02040503050406030204" pitchFamily="18" charset="0"/>
                          <a:ea typeface="Cambria Math" panose="02040503050406030204" pitchFamily="18" charset="0"/>
                        </a:rPr>
                        <m:t>≥</m:t>
                      </m:r>
                      <m:f>
                        <m:fPr>
                          <m:ctrlPr>
                            <a:rPr lang="en-US" sz="3200" i="1" smtClean="0">
                              <a:latin typeface="Cambria Math" panose="02040503050406030204" pitchFamily="18" charset="0"/>
                              <a:ea typeface="Cambria Math" panose="02040503050406030204" pitchFamily="18" charset="0"/>
                            </a:rPr>
                          </m:ctrlPr>
                        </m:fPr>
                        <m:num>
                          <m:sSup>
                            <m:sSupPr>
                              <m:ctrlPr>
                                <a:rPr lang="en-US" sz="3200" i="1" smtClean="0">
                                  <a:latin typeface="Cambria Math" panose="02040503050406030204" pitchFamily="18" charset="0"/>
                                  <a:ea typeface="Cambria Math" panose="02040503050406030204" pitchFamily="18" charset="0"/>
                                </a:rPr>
                              </m:ctrlPr>
                            </m:sSupPr>
                            <m:e>
                              <m:r>
                                <m:rPr>
                                  <m:sty m:val="p"/>
                                </m:rPr>
                                <a:rPr lang="el-GR" sz="3200" i="1">
                                  <a:latin typeface="Cambria Math" panose="02040503050406030204" pitchFamily="18" charset="0"/>
                                  <a:ea typeface="Cambria Math" panose="02040503050406030204" pitchFamily="18" charset="0"/>
                                </a:rPr>
                                <m:t>Δ</m:t>
                              </m:r>
                              <m:r>
                                <a:rPr lang="en-US" sz="3200" i="1">
                                  <a:latin typeface="Cambria Math" panose="02040503050406030204" pitchFamily="18" charset="0"/>
                                  <a:ea typeface="Cambria Math" panose="02040503050406030204" pitchFamily="18" charset="0"/>
                                </a:rPr>
                                <m:t>𝜃</m:t>
                              </m:r>
                            </m:e>
                            <m:sup>
                              <m:r>
                                <a:rPr lang="en-US" sz="3200" b="0" i="1" smtClean="0">
                                  <a:latin typeface="Cambria Math" panose="02040503050406030204" pitchFamily="18" charset="0"/>
                                  <a:ea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𝑅</m:t>
                          </m:r>
                        </m:num>
                        <m:den>
                          <m:r>
                            <a:rPr lang="en-US" sz="3200" i="1" smtClean="0">
                              <a:latin typeface="Cambria Math" panose="02040503050406030204" pitchFamily="18" charset="0"/>
                              <a:ea typeface="Cambria Math" panose="02040503050406030204" pitchFamily="18" charset="0"/>
                            </a:rPr>
                            <m:t>𝜆</m:t>
                          </m:r>
                        </m:den>
                      </m:f>
                    </m:oMath>
                  </m:oMathPara>
                </a14:m>
                <a:endParaRPr lang="en-US" sz="3200" dirty="0"/>
              </a:p>
            </p:txBody>
          </p:sp>
        </mc:Choice>
        <mc:Fallback xmlns="">
          <p:sp>
            <p:nvSpPr>
              <p:cNvPr id="2" name="TextBox 1">
                <a:extLst>
                  <a:ext uri="{FF2B5EF4-FFF2-40B4-BE49-F238E27FC236}">
                    <a16:creationId xmlns:a16="http://schemas.microsoft.com/office/drawing/2014/main" id="{8E8B540F-346D-3749-BE27-9ABF27BB9C99}"/>
                  </a:ext>
                </a:extLst>
              </p:cNvPr>
              <p:cNvSpPr txBox="1">
                <a:spLocks noRot="1" noChangeAspect="1" noMove="1" noResize="1" noEditPoints="1" noAdjustHandles="1" noChangeArrowheads="1" noChangeShapeType="1" noTextEdit="1"/>
              </p:cNvSpPr>
              <p:nvPr/>
            </p:nvSpPr>
            <p:spPr>
              <a:xfrm>
                <a:off x="4166482" y="1344887"/>
                <a:ext cx="2835969" cy="988156"/>
              </a:xfrm>
              <a:prstGeom prst="rect">
                <a:avLst/>
              </a:prstGeom>
              <a:blipFill>
                <a:blip r:embed="rId4"/>
                <a:stretch>
                  <a:fillRect l="-1786" r="-1786" b="-113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E431F3-77B7-0C41-86C8-F8D25D3B3DBC}"/>
              </a:ext>
            </a:extLst>
          </p:cNvPr>
          <p:cNvSpPr txBox="1"/>
          <p:nvPr/>
        </p:nvSpPr>
        <p:spPr>
          <a:xfrm>
            <a:off x="535360" y="1797602"/>
            <a:ext cx="3631122" cy="400110"/>
          </a:xfrm>
          <a:prstGeom prst="rect">
            <a:avLst/>
          </a:prstGeom>
          <a:noFill/>
        </p:spPr>
        <p:txBody>
          <a:bodyPr wrap="none" rtlCol="0">
            <a:spAutoFit/>
          </a:bodyPr>
          <a:lstStyle/>
          <a:p>
            <a:r>
              <a:rPr lang="en-US" sz="2000" dirty="0">
                <a:solidFill>
                  <a:srgbClr val="005C98"/>
                </a:solidFill>
              </a:rPr>
              <a:t>For each transversal direction:</a:t>
            </a:r>
          </a:p>
        </p:txBody>
      </p:sp>
    </p:spTree>
    <p:extLst>
      <p:ext uri="{BB962C8B-B14F-4D97-AF65-F5344CB8AC3E}">
        <p14:creationId xmlns:p14="http://schemas.microsoft.com/office/powerpoint/2010/main" val="37821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Effects of Optics Elements</a:t>
            </a:r>
          </a:p>
        </p:txBody>
      </p:sp>
      <p:sp>
        <p:nvSpPr>
          <p:cNvPr id="5" name="TextBox 4">
            <a:extLst>
              <a:ext uri="{FF2B5EF4-FFF2-40B4-BE49-F238E27FC236}">
                <a16:creationId xmlns:a16="http://schemas.microsoft.com/office/drawing/2014/main" id="{0011104C-EB50-D74A-9199-69540AE7DAE2}"/>
              </a:ext>
            </a:extLst>
          </p:cNvPr>
          <p:cNvSpPr txBox="1"/>
          <p:nvPr/>
        </p:nvSpPr>
        <p:spPr>
          <a:xfrm>
            <a:off x="332114" y="1101006"/>
            <a:ext cx="11694786" cy="1015663"/>
          </a:xfrm>
          <a:prstGeom prst="rect">
            <a:avLst/>
          </a:prstGeom>
          <a:noFill/>
        </p:spPr>
        <p:txBody>
          <a:bodyPr wrap="square" rtlCol="0">
            <a:spAutoFit/>
          </a:bodyPr>
          <a:lstStyle/>
          <a:p>
            <a:r>
              <a:rPr lang="en-US" sz="2000" dirty="0">
                <a:solidFill>
                  <a:srgbClr val="005C98"/>
                </a:solidFill>
              </a:rPr>
              <a:t>SRW uses a matrix expression of the propagator acting on all the transverse components of the Electric Field. For a "thin" optical element we can write the kernel function by using a complex transmission matrix function:</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496866" y="6105929"/>
            <a:ext cx="11530034"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Berman, L., Chu, Y. S., </a:t>
            </a:r>
            <a:r>
              <a:rPr lang="en-US" sz="1400" i="1" dirty="0" err="1">
                <a:solidFill>
                  <a:srgbClr val="112375"/>
                </a:solidFill>
                <a:latin typeface="Times" pitchFamily="2" charset="0"/>
              </a:rPr>
              <a:t>Fluerasu</a:t>
            </a:r>
            <a:r>
              <a:rPr lang="en-US" sz="1400" i="1" dirty="0">
                <a:solidFill>
                  <a:srgbClr val="112375"/>
                </a:solidFill>
                <a:latin typeface="Times" pitchFamily="2" charset="0"/>
              </a:rPr>
              <a:t>, A., Hubert, S., </a:t>
            </a:r>
            <a:r>
              <a:rPr lang="en-US" sz="1400" i="1" dirty="0" err="1">
                <a:solidFill>
                  <a:srgbClr val="112375"/>
                </a:solidFill>
                <a:latin typeface="Times" pitchFamily="2" charset="0"/>
              </a:rPr>
              <a:t>Idir</a:t>
            </a:r>
            <a:r>
              <a:rPr lang="en-US" sz="1400" i="1" dirty="0">
                <a:solidFill>
                  <a:srgbClr val="112375"/>
                </a:solidFill>
                <a:latin typeface="Times" pitchFamily="2" charset="0"/>
              </a:rPr>
              <a:t>, M., </a:t>
            </a:r>
            <a:r>
              <a:rPr lang="en-US" sz="1400" i="1" dirty="0" err="1">
                <a:solidFill>
                  <a:srgbClr val="112375"/>
                </a:solidFill>
                <a:latin typeface="Times" pitchFamily="2" charset="0"/>
              </a:rPr>
              <a:t>Kaznatcheev</a:t>
            </a:r>
            <a:r>
              <a:rPr lang="en-US" sz="1400" i="1" dirty="0">
                <a:solidFill>
                  <a:srgbClr val="112375"/>
                </a:solidFill>
                <a:latin typeface="Times" pitchFamily="2" charset="0"/>
              </a:rPr>
              <a:t>, K., Shapiro, D. Shen, Q. and </a:t>
            </a:r>
            <a:r>
              <a:rPr lang="en-US" sz="1400" i="1" dirty="0" err="1">
                <a:solidFill>
                  <a:srgbClr val="112375"/>
                </a:solidFill>
                <a:latin typeface="Times" pitchFamily="2" charset="0"/>
              </a:rPr>
              <a:t>Baltser</a:t>
            </a:r>
            <a:r>
              <a:rPr lang="en-US" sz="1400" i="1" dirty="0">
                <a:solidFill>
                  <a:srgbClr val="112375"/>
                </a:solidFill>
                <a:latin typeface="Times" pitchFamily="2" charset="0"/>
              </a:rPr>
              <a:t>, J., Proc. SPIE, 8141:814107 (2011)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418FCEC-6996-C143-94B3-C83172F90B43}"/>
                  </a:ext>
                </a:extLst>
              </p:cNvPr>
              <p:cNvSpPr txBox="1"/>
              <p:nvPr/>
            </p:nvSpPr>
            <p:spPr>
              <a:xfrm>
                <a:off x="332114" y="2103682"/>
                <a:ext cx="9491060" cy="5887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ea typeface="Cambria Math" panose="02040503050406030204" pitchFamily="18" charset="0"/>
                        </a:rPr>
                        <m:t>𝑲</m:t>
                      </m:r>
                      <m:d>
                        <m:dPr>
                          <m:ctrlPr>
                            <a:rPr lang="en-US" sz="2800" i="1" dirty="0">
                              <a:latin typeface="Cambria Math" panose="02040503050406030204" pitchFamily="18" charset="0"/>
                              <a:ea typeface="Cambria Math" panose="02040503050406030204" pitchFamily="18" charset="0"/>
                            </a:rPr>
                          </m:ctrlPr>
                        </m:dPr>
                        <m:e>
                          <m:sSub>
                            <m:sSubPr>
                              <m:ctrlPr>
                                <a:rPr lang="en-US" sz="2800" i="1" dirty="0" smtClean="0">
                                  <a:latin typeface="Cambria Math" panose="02040503050406030204" pitchFamily="18" charset="0"/>
                                  <a:ea typeface="Cambria Math" panose="02040503050406030204" pitchFamily="18" charset="0"/>
                                </a:rPr>
                              </m:ctrlPr>
                            </m:sSubPr>
                            <m:e>
                              <m:r>
                                <a:rPr lang="en-US" sz="2800" b="0" i="1" dirty="0" smtClean="0">
                                  <a:latin typeface="Cambria Math" panose="02040503050406030204" pitchFamily="18" charset="0"/>
                                  <a:ea typeface="Cambria Math" panose="02040503050406030204" pitchFamily="18" charset="0"/>
                                </a:rPr>
                                <m:t>𝑥</m:t>
                              </m:r>
                            </m:e>
                            <m:sub>
                              <m:r>
                                <a:rPr lang="en-US" sz="2800" b="0" i="1" dirty="0" smtClean="0">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rPr>
                            <m:t>,</m:t>
                          </m:r>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i="1">
                              <a:latin typeface="Cambria Math" panose="02040503050406030204" pitchFamily="18" charset="0"/>
                            </a:rPr>
                            <m:t>,</m:t>
                          </m:r>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r>
                                <a:rPr lang="en-US" sz="2800" b="0" i="1" dirty="0" smtClean="0">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r>
                                <a:rPr lang="en-US" sz="2800" b="0" i="1" smtClean="0">
                                  <a:latin typeface="Cambria Math" panose="02040503050406030204" pitchFamily="18" charset="0"/>
                                </a:rPr>
                                <m:t>−1</m:t>
                              </m:r>
                            </m:sub>
                          </m:sSub>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𝑘</m:t>
                          </m:r>
                        </m:e>
                      </m:d>
                      <m:r>
                        <a:rPr lang="en-US" sz="2800" b="0" i="1" dirty="0" smtClean="0">
                          <a:solidFill>
                            <a:srgbClr val="000000"/>
                          </a:solidFill>
                          <a:latin typeface="Cambria Math" panose="02040503050406030204" pitchFamily="18" charset="0"/>
                          <a:ea typeface="Cambria Math" panose="02040503050406030204" pitchFamily="18" charset="0"/>
                        </a:rPr>
                        <m:t>≈</m:t>
                      </m:r>
                      <m:r>
                        <a:rPr lang="en-US" sz="2800" b="1" i="1" dirty="0">
                          <a:latin typeface="Cambria Math" panose="02040503050406030204" pitchFamily="18" charset="0"/>
                          <a:ea typeface="Cambria Math" panose="02040503050406030204" pitchFamily="18" charset="0"/>
                        </a:rPr>
                        <m:t>𝑻</m:t>
                      </m:r>
                      <m:d>
                        <m:dPr>
                          <m:ctrlPr>
                            <a:rPr lang="en-US" sz="2800" i="1" dirty="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r>
                            <a:rPr lang="en-US" sz="2800" i="1">
                              <a:latin typeface="Cambria Math" panose="02040503050406030204" pitchFamily="18" charset="0"/>
                            </a:rPr>
                            <m:t>,</m:t>
                          </m:r>
                          <m:r>
                            <a:rPr lang="en-US" sz="2800" i="1" dirty="0" smtClean="0">
                              <a:solidFill>
                                <a:srgbClr val="000000"/>
                              </a:solidFill>
                              <a:latin typeface="Cambria Math" panose="02040503050406030204" pitchFamily="18" charset="0"/>
                            </a:rPr>
                            <m:t> </m:t>
                          </m:r>
                          <m:r>
                            <a:rPr lang="en-US" sz="2800" i="1" dirty="0">
                              <a:latin typeface="Cambria Math" panose="02040503050406030204" pitchFamily="18" charset="0"/>
                              <a:ea typeface="Cambria Math" panose="02040503050406030204" pitchFamily="18" charset="0"/>
                            </a:rPr>
                            <m:t>𝑘</m:t>
                          </m:r>
                        </m:e>
                      </m:d>
                      <m:r>
                        <a:rPr lang="en-US" sz="2800" i="1" dirty="0" smtClean="0">
                          <a:latin typeface="Cambria Math" panose="02040503050406030204" pitchFamily="18" charset="0"/>
                          <a:ea typeface="Cambria Math" panose="02040503050406030204" pitchFamily="18" charset="0"/>
                        </a:rPr>
                        <m:t>𝛿</m:t>
                      </m:r>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r>
                                <a:rPr lang="en-US" sz="2800" i="1" dirty="0">
                                  <a:latin typeface="Cambria Math" panose="02040503050406030204" pitchFamily="18" charset="0"/>
                                  <a:ea typeface="Cambria Math" panose="02040503050406030204" pitchFamily="18" charset="0"/>
                                </a:rPr>
                                <m:t>−1</m:t>
                              </m:r>
                            </m:sub>
                          </m:sSub>
                          <m:r>
                            <a:rPr lang="en-US" sz="2800" i="1" dirty="0">
                              <a:latin typeface="Cambria Math" panose="02040503050406030204" pitchFamily="18" charset="0"/>
                            </a:rPr>
                            <m:t>−</m:t>
                          </m:r>
                          <m:sSub>
                            <m:sSubPr>
                              <m:ctrlPr>
                                <a:rPr lang="en-US" sz="2800" i="1" dirty="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𝑥</m:t>
                              </m:r>
                            </m:e>
                            <m:sub>
                              <m:r>
                                <a:rPr lang="en-US" sz="2800" i="1" dirty="0">
                                  <a:latin typeface="Cambria Math" panose="02040503050406030204" pitchFamily="18" charset="0"/>
                                  <a:ea typeface="Cambria Math" panose="02040503050406030204" pitchFamily="18" charset="0"/>
                                </a:rPr>
                                <m:t>𝑗</m:t>
                              </m:r>
                            </m:sub>
                          </m:sSub>
                        </m:e>
                      </m:d>
                      <m:r>
                        <a:rPr lang="en-US" sz="2800" i="1" dirty="0">
                          <a:latin typeface="Cambria Math" panose="02040503050406030204" pitchFamily="18" charset="0"/>
                          <a:ea typeface="Cambria Math" panose="02040503050406030204" pitchFamily="18" charset="0"/>
                        </a:rPr>
                        <m:t>𝛿</m:t>
                      </m:r>
                      <m:d>
                        <m:dPr>
                          <m:ctrlPr>
                            <a:rPr lang="en-US" sz="2800" i="1" dirty="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r>
                                <a:rPr lang="en-US" sz="2800" i="1">
                                  <a:latin typeface="Cambria Math" panose="02040503050406030204" pitchFamily="18" charset="0"/>
                                </a:rPr>
                                <m:t>−1</m:t>
                              </m:r>
                            </m:sub>
                          </m:sSub>
                          <m:r>
                            <a:rPr lang="en-US" sz="2800" i="1" dirty="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e>
                      </m:d>
                    </m:oMath>
                  </m:oMathPara>
                </a14:m>
                <a:endParaRPr lang="en-US" sz="2800" b="1" dirty="0"/>
              </a:p>
            </p:txBody>
          </p:sp>
        </mc:Choice>
        <mc:Fallback xmlns="">
          <p:sp>
            <p:nvSpPr>
              <p:cNvPr id="13" name="TextBox 12">
                <a:extLst>
                  <a:ext uri="{FF2B5EF4-FFF2-40B4-BE49-F238E27FC236}">
                    <a16:creationId xmlns:a16="http://schemas.microsoft.com/office/drawing/2014/main" id="{1418FCEC-6996-C143-94B3-C83172F90B43}"/>
                  </a:ext>
                </a:extLst>
              </p:cNvPr>
              <p:cNvSpPr txBox="1">
                <a:spLocks noRot="1" noChangeAspect="1" noMove="1" noResize="1" noEditPoints="1" noAdjustHandles="1" noChangeArrowheads="1" noChangeShapeType="1" noTextEdit="1"/>
              </p:cNvSpPr>
              <p:nvPr/>
            </p:nvSpPr>
            <p:spPr>
              <a:xfrm>
                <a:off x="332114" y="2103682"/>
                <a:ext cx="9491060" cy="588751"/>
              </a:xfrm>
              <a:prstGeom prst="rect">
                <a:avLst/>
              </a:prstGeom>
              <a:blipFill>
                <a:blip r:embed="rId2"/>
                <a:stretch>
                  <a:fillRect b="-85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F559F55-9FD5-D142-B00E-DEDF145AA877}"/>
                  </a:ext>
                </a:extLst>
              </p:cNvPr>
              <p:cNvSpPr/>
              <p:nvPr/>
            </p:nvSpPr>
            <p:spPr>
              <a:xfrm>
                <a:off x="332114" y="2811860"/>
                <a:ext cx="11694786" cy="1040349"/>
              </a:xfrm>
              <a:prstGeom prst="rect">
                <a:avLst/>
              </a:prstGeom>
            </p:spPr>
            <p:txBody>
              <a:bodyPr wrap="square">
                <a:spAutoFit/>
              </a:bodyPr>
              <a:lstStyle/>
              <a:p>
                <a:r>
                  <a:rPr lang="en-US" sz="2000" dirty="0">
                    <a:solidFill>
                      <a:srgbClr val="005C98"/>
                    </a:solidFill>
                  </a:rPr>
                  <a:t>Where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oMath>
                </a14:m>
                <a:r>
                  <a:rPr lang="en-US" sz="2000" dirty="0">
                    <a:solidFill>
                      <a:srgbClr val="005C98"/>
                    </a:solidFill>
                  </a:rPr>
                  <a:t> are transverse coordinate in a plane after the optical element 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r>
                          <a:rPr lang="en-US" sz="2000" i="1">
                            <a:latin typeface="Cambria Math" panose="02040503050406030204" pitchFamily="18" charset="0"/>
                          </a:rPr>
                          <m:t>−1</m:t>
                        </m:r>
                      </m:sub>
                    </m:sSub>
                  </m:oMath>
                </a14:m>
                <a:r>
                  <a:rPr lang="en-US" sz="2000" dirty="0">
                    <a:solidFill>
                      <a:srgbClr val="005C98"/>
                    </a:solidFill>
                  </a:rPr>
                  <a:t> in a plane before. For an optical element with some extent along optical axis, like a grazing incidence mirror, the kernel function can be written as:</a:t>
                </a:r>
                <a:endParaRPr lang="en-US" sz="2000" dirty="0"/>
              </a:p>
            </p:txBody>
          </p:sp>
        </mc:Choice>
        <mc:Fallback xmlns="">
          <p:sp>
            <p:nvSpPr>
              <p:cNvPr id="16" name="Rectangle 15">
                <a:extLst>
                  <a:ext uri="{FF2B5EF4-FFF2-40B4-BE49-F238E27FC236}">
                    <a16:creationId xmlns:a16="http://schemas.microsoft.com/office/drawing/2014/main" id="{BF559F55-9FD5-D142-B00E-DEDF145AA877}"/>
                  </a:ext>
                </a:extLst>
              </p:cNvPr>
              <p:cNvSpPr>
                <a:spLocks noRot="1" noChangeAspect="1" noMove="1" noResize="1" noEditPoints="1" noAdjustHandles="1" noChangeArrowheads="1" noChangeShapeType="1" noTextEdit="1"/>
              </p:cNvSpPr>
              <p:nvPr/>
            </p:nvSpPr>
            <p:spPr>
              <a:xfrm>
                <a:off x="332114" y="2811860"/>
                <a:ext cx="11694786" cy="1040349"/>
              </a:xfrm>
              <a:prstGeom prst="rect">
                <a:avLst/>
              </a:prstGeom>
              <a:blipFill>
                <a:blip r:embed="rId3"/>
                <a:stretch>
                  <a:fillRect l="-434" t="-2410" b="-9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6F4556FF-4B74-1947-A5DF-019786D22D91}"/>
                  </a:ext>
                </a:extLst>
              </p:cNvPr>
              <p:cNvSpPr/>
              <p:nvPr/>
            </p:nvSpPr>
            <p:spPr>
              <a:xfrm>
                <a:off x="253677" y="3871454"/>
                <a:ext cx="11773223" cy="6220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300" b="1" i="1" dirty="0" smtClean="0">
                          <a:latin typeface="Cambria Math" panose="02040503050406030204" pitchFamily="18" charset="0"/>
                          <a:ea typeface="Cambria Math" panose="02040503050406030204" pitchFamily="18" charset="0"/>
                        </a:rPr>
                        <m:t>𝑲</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a:latin typeface="Cambria Math" panose="02040503050406030204" pitchFamily="18" charset="0"/>
                            </a:rPr>
                            <m:t>,</m:t>
                          </m:r>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r>
                                <a:rPr lang="en-US" sz="2300" i="1">
                                  <a:latin typeface="Cambria Math" panose="02040503050406030204" pitchFamily="18" charset="0"/>
                                </a:rPr>
                                <m:t>−1</m:t>
                              </m:r>
                            </m:sub>
                          </m:sSub>
                          <m:r>
                            <a:rPr lang="en-US" sz="2300" i="1" dirty="0">
                              <a:solidFill>
                                <a:srgbClr val="000000"/>
                              </a:solidFill>
                              <a:latin typeface="Cambria Math" panose="02040503050406030204" pitchFamily="18" charset="0"/>
                            </a:rPr>
                            <m:t>, </m:t>
                          </m:r>
                          <m:r>
                            <a:rPr lang="en-US" sz="2300" i="1" dirty="0">
                              <a:solidFill>
                                <a:srgbClr val="000000"/>
                              </a:solidFill>
                              <a:latin typeface="Cambria Math" panose="02040503050406030204" pitchFamily="18" charset="0"/>
                            </a:rPr>
                            <m:t>𝑘</m:t>
                          </m:r>
                        </m:e>
                      </m:d>
                      <m:r>
                        <a:rPr lang="en-US" sz="2300" i="1" dirty="0">
                          <a:solidFill>
                            <a:srgbClr val="000000"/>
                          </a:solidFill>
                          <a:latin typeface="Cambria Math" panose="02040503050406030204" pitchFamily="18" charset="0"/>
                          <a:ea typeface="Cambria Math" panose="02040503050406030204" pitchFamily="18" charset="0"/>
                        </a:rPr>
                        <m:t>≈</m:t>
                      </m:r>
                      <m:r>
                        <a:rPr lang="en-US" sz="2300" b="1" i="1" dirty="0" smtClean="0">
                          <a:solidFill>
                            <a:srgbClr val="000000"/>
                          </a:solidFill>
                          <a:latin typeface="Cambria Math" panose="02040503050406030204" pitchFamily="18" charset="0"/>
                          <a:ea typeface="Cambria Math" panose="02040503050406030204" pitchFamily="18" charset="0"/>
                        </a:rPr>
                        <m:t>𝑮</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dirty="0">
                              <a:solidFill>
                                <a:srgbClr val="000000"/>
                              </a:solidFill>
                              <a:latin typeface="Cambria Math" panose="02040503050406030204" pitchFamily="18" charset="0"/>
                            </a:rPr>
                            <m:t>,</m:t>
                          </m:r>
                          <m:r>
                            <a:rPr lang="en-US" sz="2300" i="1" dirty="0">
                              <a:latin typeface="Cambria Math" panose="02040503050406030204" pitchFamily="18" charset="0"/>
                              <a:ea typeface="Cambria Math" panose="02040503050406030204" pitchFamily="18" charset="0"/>
                            </a:rPr>
                            <m:t>𝑘</m:t>
                          </m:r>
                        </m:e>
                      </m:d>
                      <m:sSup>
                        <m:sSupPr>
                          <m:ctrlPr>
                            <a:rPr lang="en-US" sz="2300" i="1" dirty="0" smtClean="0">
                              <a:latin typeface="Cambria Math" panose="02040503050406030204" pitchFamily="18" charset="0"/>
                              <a:ea typeface="Cambria Math" panose="02040503050406030204" pitchFamily="18" charset="0"/>
                            </a:rPr>
                          </m:ctrlPr>
                        </m:sSupPr>
                        <m:e>
                          <m:r>
                            <a:rPr lang="en-US" sz="2300" i="1" dirty="0" smtClean="0">
                              <a:latin typeface="Cambria Math" panose="02040503050406030204" pitchFamily="18" charset="0"/>
                              <a:ea typeface="Cambria Math" panose="02040503050406030204" pitchFamily="18" charset="0"/>
                            </a:rPr>
                            <m:t>𝑒</m:t>
                          </m:r>
                        </m:e>
                        <m:sup>
                          <m:r>
                            <a:rPr lang="en-US" sz="2300" i="1" dirty="0" smtClean="0">
                              <a:latin typeface="Cambria Math" panose="02040503050406030204" pitchFamily="18" charset="0"/>
                              <a:ea typeface="Cambria Math" panose="02040503050406030204" pitchFamily="18" charset="0"/>
                            </a:rPr>
                            <m:t>𝑖</m:t>
                          </m:r>
                          <m:r>
                            <a:rPr lang="en-US" sz="2300" b="0" i="1" dirty="0" smtClean="0">
                              <a:latin typeface="Cambria Math" panose="02040503050406030204" pitchFamily="18" charset="0"/>
                              <a:ea typeface="Cambria Math" panose="02040503050406030204" pitchFamily="18" charset="0"/>
                            </a:rPr>
                            <m:t>𝑘</m:t>
                          </m:r>
                          <m:r>
                            <a:rPr lang="el-GR" sz="2300" b="0" i="1" dirty="0" smtClean="0">
                              <a:latin typeface="Cambria Math" panose="02040503050406030204" pitchFamily="18" charset="0"/>
                              <a:ea typeface="Cambria Math" panose="02040503050406030204" pitchFamily="18" charset="0"/>
                            </a:rPr>
                            <m:t>𝛬</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r>
                                <a:rPr lang="en-US" sz="2300" i="1" dirty="0">
                                  <a:solidFill>
                                    <a:srgbClr val="000000"/>
                                  </a:solidFill>
                                  <a:latin typeface="Cambria Math" panose="02040503050406030204" pitchFamily="18" charset="0"/>
                                </a:rPr>
                                <m:t>,</m:t>
                              </m:r>
                              <m:r>
                                <a:rPr lang="en-US" sz="2300" i="1" dirty="0">
                                  <a:latin typeface="Cambria Math" panose="02040503050406030204" pitchFamily="18" charset="0"/>
                                  <a:ea typeface="Cambria Math" panose="02040503050406030204" pitchFamily="18" charset="0"/>
                                </a:rPr>
                                <m:t>𝑘</m:t>
                              </m:r>
                            </m:e>
                          </m:d>
                        </m:sup>
                      </m:sSup>
                      <m:r>
                        <a:rPr lang="en-US" sz="2300" i="1" dirty="0">
                          <a:latin typeface="Cambria Math" panose="02040503050406030204" pitchFamily="18" charset="0"/>
                          <a:ea typeface="Cambria Math" panose="02040503050406030204" pitchFamily="18" charset="0"/>
                        </a:rPr>
                        <m:t>𝛿</m:t>
                      </m:r>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r>
                            <a:rPr lang="en-US" sz="2300" i="1" dirty="0">
                              <a:latin typeface="Cambria Math" panose="02040503050406030204" pitchFamily="18" charset="0"/>
                            </a:rPr>
                            <m:t>−</m:t>
                          </m:r>
                          <m:sSub>
                            <m:sSubPr>
                              <m:ctrlPr>
                                <a:rPr lang="en-US" sz="2300" i="1" dirty="0" smtClean="0">
                                  <a:latin typeface="Cambria Math" panose="02040503050406030204" pitchFamily="18" charset="0"/>
                                  <a:ea typeface="Cambria Math" panose="02040503050406030204" pitchFamily="18" charset="0"/>
                                </a:rPr>
                              </m:ctrlPr>
                            </m:sSubPr>
                            <m:e>
                              <m:acc>
                                <m:accPr>
                                  <m:chr m:val="̃"/>
                                  <m:ctrlPr>
                                    <a:rPr lang="en-US" sz="2300" i="1" dirty="0">
                                      <a:latin typeface="Cambria Math" panose="02040503050406030204" pitchFamily="18" charset="0"/>
                                      <a:ea typeface="Cambria Math" panose="02040503050406030204" pitchFamily="18" charset="0"/>
                                    </a:rPr>
                                  </m:ctrlPr>
                                </m:accPr>
                                <m:e>
                                  <m:r>
                                    <a:rPr lang="en-US" sz="2300" b="0" i="1" dirty="0">
                                      <a:latin typeface="Cambria Math" panose="02040503050406030204" pitchFamily="18" charset="0"/>
                                      <a:ea typeface="Cambria Math" panose="02040503050406030204" pitchFamily="18" charset="0"/>
                                    </a:rPr>
                                    <m:t>𝑥</m:t>
                                  </m:r>
                                </m:e>
                              </m:acc>
                            </m:e>
                            <m:sub>
                              <m:r>
                                <a:rPr lang="en-US" sz="2300" b="0" i="1" dirty="0" smtClean="0">
                                  <a:latin typeface="Cambria Math" panose="02040503050406030204" pitchFamily="18" charset="0"/>
                                  <a:ea typeface="Cambria Math" panose="02040503050406030204" pitchFamily="18" charset="0"/>
                                </a:rPr>
                                <m:t>𝑗</m:t>
                              </m:r>
                              <m:r>
                                <a:rPr lang="en-US" sz="2300" b="0" i="1" dirty="0" smtClean="0">
                                  <a:latin typeface="Cambria Math" panose="02040503050406030204" pitchFamily="18" charset="0"/>
                                  <a:ea typeface="Cambria Math" panose="02040503050406030204" pitchFamily="18" charset="0"/>
                                </a:rPr>
                                <m:t>−1</m:t>
                              </m:r>
                            </m:sub>
                          </m:sSub>
                          <m:d>
                            <m:dPr>
                              <m:ctrlPr>
                                <a:rPr lang="en-US" sz="2300" i="1" dirty="0" smtClean="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e>
                          </m:d>
                        </m:e>
                      </m:d>
                      <m:r>
                        <a:rPr lang="en-US" sz="2300" i="1" dirty="0">
                          <a:latin typeface="Cambria Math" panose="02040503050406030204" pitchFamily="18" charset="0"/>
                          <a:ea typeface="Cambria Math" panose="02040503050406030204" pitchFamily="18" charset="0"/>
                        </a:rPr>
                        <m:t>𝛿</m:t>
                      </m:r>
                      <m:d>
                        <m:dPr>
                          <m:ctrlPr>
                            <a:rPr lang="en-US" sz="2300" i="1" dirty="0">
                              <a:latin typeface="Cambria Math" panose="02040503050406030204" pitchFamily="18" charset="0"/>
                              <a:ea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r>
                                <a:rPr lang="en-US" sz="2300" i="1">
                                  <a:latin typeface="Cambria Math" panose="02040503050406030204" pitchFamily="18" charset="0"/>
                                </a:rPr>
                                <m:t>−1</m:t>
                              </m:r>
                            </m:sub>
                          </m:sSub>
                          <m:r>
                            <a:rPr lang="en-US" sz="2300" i="1" dirty="0">
                              <a:latin typeface="Cambria Math" panose="02040503050406030204" pitchFamily="18" charset="0"/>
                            </a:rPr>
                            <m:t>−</m:t>
                          </m:r>
                          <m:sSub>
                            <m:sSubPr>
                              <m:ctrlPr>
                                <a:rPr lang="en-US" sz="2300" i="1" dirty="0">
                                  <a:latin typeface="Cambria Math" panose="02040503050406030204" pitchFamily="18" charset="0"/>
                                  <a:ea typeface="Cambria Math" panose="02040503050406030204" pitchFamily="18" charset="0"/>
                                </a:rPr>
                              </m:ctrlPr>
                            </m:sSubPr>
                            <m:e>
                              <m:acc>
                                <m:accPr>
                                  <m:chr m:val="̃"/>
                                  <m:ctrlPr>
                                    <a:rPr lang="en-US" sz="2300" i="1" dirty="0">
                                      <a:latin typeface="Cambria Math" panose="02040503050406030204" pitchFamily="18" charset="0"/>
                                      <a:ea typeface="Cambria Math" panose="02040503050406030204" pitchFamily="18" charset="0"/>
                                    </a:rPr>
                                  </m:ctrlPr>
                                </m:accPr>
                                <m:e>
                                  <m:r>
                                    <a:rPr lang="en-US" sz="2300" b="0" i="1" dirty="0" smtClean="0">
                                      <a:latin typeface="Cambria Math" panose="02040503050406030204" pitchFamily="18" charset="0"/>
                                      <a:ea typeface="Cambria Math" panose="02040503050406030204" pitchFamily="18" charset="0"/>
                                    </a:rPr>
                                    <m:t>𝑦</m:t>
                                  </m:r>
                                </m:e>
                              </m:acc>
                            </m:e>
                            <m:sub>
                              <m:r>
                                <a:rPr lang="en-US" sz="2300" i="1" dirty="0">
                                  <a:latin typeface="Cambria Math" panose="02040503050406030204" pitchFamily="18" charset="0"/>
                                  <a:ea typeface="Cambria Math" panose="02040503050406030204" pitchFamily="18" charset="0"/>
                                </a:rPr>
                                <m:t>𝑗</m:t>
                              </m:r>
                              <m:r>
                                <a:rPr lang="en-US" sz="2300" i="1" dirty="0">
                                  <a:latin typeface="Cambria Math" panose="02040503050406030204" pitchFamily="18" charset="0"/>
                                  <a:ea typeface="Cambria Math" panose="02040503050406030204" pitchFamily="18" charset="0"/>
                                </a:rPr>
                                <m:t>−1</m:t>
                              </m:r>
                            </m:sub>
                          </m:sSub>
                          <m:d>
                            <m:dPr>
                              <m:ctrlPr>
                                <a:rPr lang="en-US" sz="2300" i="1" dirty="0">
                                  <a:latin typeface="Cambria Math" panose="02040503050406030204" pitchFamily="18" charset="0"/>
                                  <a:ea typeface="Cambria Math" panose="02040503050406030204" pitchFamily="18" charset="0"/>
                                </a:rPr>
                              </m:ctrlPr>
                            </m:dPr>
                            <m:e>
                              <m:sSub>
                                <m:sSubPr>
                                  <m:ctrlPr>
                                    <a:rPr lang="en-US" sz="2300" i="1" dirty="0">
                                      <a:latin typeface="Cambria Math" panose="02040503050406030204" pitchFamily="18" charset="0"/>
                                      <a:ea typeface="Cambria Math" panose="02040503050406030204" pitchFamily="18" charset="0"/>
                                    </a:rPr>
                                  </m:ctrlPr>
                                </m:sSubPr>
                                <m:e>
                                  <m:r>
                                    <a:rPr lang="en-US" sz="2300" i="1" dirty="0">
                                      <a:latin typeface="Cambria Math" panose="02040503050406030204" pitchFamily="18" charset="0"/>
                                      <a:ea typeface="Cambria Math" panose="02040503050406030204" pitchFamily="18" charset="0"/>
                                    </a:rPr>
                                    <m:t>𝑥</m:t>
                                  </m:r>
                                </m:e>
                                <m:sub>
                                  <m:r>
                                    <a:rPr lang="en-US" sz="2300" i="1" dirty="0">
                                      <a:latin typeface="Cambria Math" panose="02040503050406030204" pitchFamily="18" charset="0"/>
                                      <a:ea typeface="Cambria Math" panose="02040503050406030204" pitchFamily="18" charset="0"/>
                                    </a:rPr>
                                    <m:t>𝑗</m:t>
                                  </m:r>
                                </m:sub>
                              </m:sSub>
                              <m:r>
                                <a:rPr lang="en-US" sz="2300" i="1">
                                  <a:latin typeface="Cambria Math" panose="02040503050406030204" pitchFamily="18" charset="0"/>
                                </a:rPr>
                                <m:t>,</m:t>
                              </m:r>
                              <m:sSub>
                                <m:sSubPr>
                                  <m:ctrlPr>
                                    <a:rPr lang="en-US" sz="2300" i="1">
                                      <a:latin typeface="Cambria Math" panose="02040503050406030204" pitchFamily="18" charset="0"/>
                                    </a:rPr>
                                  </m:ctrlPr>
                                </m:sSubPr>
                                <m:e>
                                  <m:r>
                                    <a:rPr lang="en-US" sz="2300" i="1">
                                      <a:latin typeface="Cambria Math" panose="02040503050406030204" pitchFamily="18" charset="0"/>
                                    </a:rPr>
                                    <m:t>𝑦</m:t>
                                  </m:r>
                                </m:e>
                                <m:sub>
                                  <m:r>
                                    <a:rPr lang="en-US" sz="2300" i="1">
                                      <a:latin typeface="Cambria Math" panose="02040503050406030204" pitchFamily="18" charset="0"/>
                                    </a:rPr>
                                    <m:t>𝑗</m:t>
                                  </m:r>
                                </m:sub>
                              </m:sSub>
                            </m:e>
                          </m:d>
                        </m:e>
                      </m:d>
                    </m:oMath>
                  </m:oMathPara>
                </a14:m>
                <a:endParaRPr lang="en-US" sz="2300" dirty="0"/>
              </a:p>
            </p:txBody>
          </p:sp>
        </mc:Choice>
        <mc:Fallback xmlns="">
          <p:sp>
            <p:nvSpPr>
              <p:cNvPr id="17" name="Rectangle 16">
                <a:extLst>
                  <a:ext uri="{FF2B5EF4-FFF2-40B4-BE49-F238E27FC236}">
                    <a16:creationId xmlns:a16="http://schemas.microsoft.com/office/drawing/2014/main" id="{6F4556FF-4B74-1947-A5DF-019786D22D91}"/>
                  </a:ext>
                </a:extLst>
              </p:cNvPr>
              <p:cNvSpPr>
                <a:spLocks noRot="1" noChangeAspect="1" noMove="1" noResize="1" noEditPoints="1" noAdjustHandles="1" noChangeArrowheads="1" noChangeShapeType="1" noTextEdit="1"/>
              </p:cNvSpPr>
              <p:nvPr/>
            </p:nvSpPr>
            <p:spPr>
              <a:xfrm>
                <a:off x="253677" y="3871454"/>
                <a:ext cx="11773223" cy="62203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1CF1AF-2807-DC4E-84D6-C7D21EF0391F}"/>
                  </a:ext>
                </a:extLst>
              </p:cNvPr>
              <p:cNvSpPr txBox="1"/>
              <p:nvPr/>
            </p:nvSpPr>
            <p:spPr>
              <a:xfrm>
                <a:off x="332114" y="4595472"/>
                <a:ext cx="11511072" cy="1499257"/>
              </a:xfrm>
              <a:prstGeom prst="rect">
                <a:avLst/>
              </a:prstGeom>
              <a:noFill/>
            </p:spPr>
            <p:txBody>
              <a:bodyPr wrap="square" rtlCol="0">
                <a:spAutoFit/>
              </a:bodyPr>
              <a:lstStyle/>
              <a:p>
                <a:r>
                  <a:rPr lang="en-US" sz="2000" dirty="0">
                    <a:solidFill>
                      <a:srgbClr val="005C98"/>
                    </a:solidFill>
                  </a:rPr>
                  <a:t>Where </a:t>
                </a:r>
                <a14:m>
                  <m:oMath xmlns:m="http://schemas.openxmlformats.org/officeDocument/2006/math">
                    <m:r>
                      <a:rPr lang="en-US" sz="2000" b="1" i="1" dirty="0">
                        <a:solidFill>
                          <a:srgbClr val="000000"/>
                        </a:solidFill>
                        <a:latin typeface="Cambria Math" panose="02040503050406030204" pitchFamily="18" charset="0"/>
                        <a:ea typeface="Cambria Math" panose="02040503050406030204" pitchFamily="18" charset="0"/>
                      </a:rPr>
                      <m:t>𝑮</m:t>
                    </m:r>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𝑘</m:t>
                        </m:r>
                      </m:e>
                    </m:d>
                  </m:oMath>
                </a14:m>
                <a:r>
                  <a:rPr lang="en-US" sz="2000" dirty="0">
                    <a:solidFill>
                      <a:srgbClr val="005C98"/>
                    </a:solidFill>
                  </a:rPr>
                  <a:t> is a matrix function defining local transformations of the wavefield (e.g. reflection from a mirror surface),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𝑥</m:t>
                            </m:r>
                          </m:e>
                        </m:acc>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e>
                    </m:d>
                    <m:r>
                      <a:rPr lang="en-US" sz="2000" i="1">
                        <a:latin typeface="Cambria Math" panose="02040503050406030204" pitchFamily="18" charset="0"/>
                      </a:rPr>
                      <m:t> </m:t>
                    </m:r>
                  </m:oMath>
                </a14:m>
                <a:r>
                  <a:rPr lang="en-US" sz="2000" dirty="0">
                    <a:solidFill>
                      <a:srgbClr val="005C98"/>
                    </a:solidFill>
                  </a:rPr>
                  <a:t>and </a:t>
                </a:r>
                <a14:m>
                  <m:oMath xmlns:m="http://schemas.openxmlformats.org/officeDocument/2006/math">
                    <m:sSub>
                      <m:sSubPr>
                        <m:ctrlPr>
                          <a:rPr lang="en-US" sz="2000" i="1" dirty="0">
                            <a:latin typeface="Cambria Math" panose="02040503050406030204" pitchFamily="18" charset="0"/>
                            <a:ea typeface="Cambria Math" panose="02040503050406030204" pitchFamily="18" charset="0"/>
                          </a:rPr>
                        </m:ctrlPr>
                      </m:sSubPr>
                      <m:e>
                        <m:acc>
                          <m:accPr>
                            <m:chr m:val="̃"/>
                            <m:ctrlPr>
                              <a:rPr lang="en-US" sz="2000" i="1" dirty="0">
                                <a:latin typeface="Cambria Math" panose="02040503050406030204" pitchFamily="18" charset="0"/>
                                <a:ea typeface="Cambria Math" panose="02040503050406030204" pitchFamily="18" charset="0"/>
                              </a:rPr>
                            </m:ctrlPr>
                          </m:accPr>
                          <m:e>
                            <m:r>
                              <a:rPr lang="en-US" sz="2000" i="1" dirty="0">
                                <a:latin typeface="Cambria Math" panose="02040503050406030204" pitchFamily="18" charset="0"/>
                                <a:ea typeface="Cambria Math" panose="02040503050406030204" pitchFamily="18" charset="0"/>
                              </a:rPr>
                              <m:t>𝑦</m:t>
                            </m:r>
                          </m:e>
                        </m:acc>
                      </m:e>
                      <m:sub>
                        <m:r>
                          <a:rPr lang="en-US" sz="2000" i="1" dirty="0">
                            <a:latin typeface="Cambria Math" panose="02040503050406030204" pitchFamily="18" charset="0"/>
                            <a:ea typeface="Cambria Math" panose="02040503050406030204" pitchFamily="18" charset="0"/>
                          </a:rPr>
                          <m:t>𝑗</m:t>
                        </m:r>
                        <m:r>
                          <a:rPr lang="en-US" sz="2000" i="1" dirty="0">
                            <a:latin typeface="Cambria Math" panose="02040503050406030204" pitchFamily="18" charset="0"/>
                            <a:ea typeface="Cambria Math" panose="02040503050406030204" pitchFamily="18" charset="0"/>
                          </a:rPr>
                          <m:t>−1</m:t>
                        </m:r>
                      </m:sub>
                    </m:sSub>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e>
                    </m:d>
                  </m:oMath>
                </a14:m>
                <a:r>
                  <a:rPr lang="en-US" sz="2000" dirty="0">
                    <a:solidFill>
                      <a:srgbClr val="005C98"/>
                    </a:solidFill>
                  </a:rPr>
                  <a:t> are functions defining the transformation of coordinates for points in the transverse plane before and after the optical element, </a:t>
                </a:r>
                <a14:m>
                  <m:oMath xmlns:m="http://schemas.openxmlformats.org/officeDocument/2006/math">
                    <m:r>
                      <a:rPr lang="el-GR" sz="2000" i="1" dirty="0">
                        <a:latin typeface="Cambria Math" panose="02040503050406030204" pitchFamily="18" charset="0"/>
                        <a:ea typeface="Cambria Math" panose="02040503050406030204" pitchFamily="18" charset="0"/>
                      </a:rPr>
                      <m:t>𝛬</m:t>
                    </m:r>
                    <m:d>
                      <m:dPr>
                        <m:ctrlPr>
                          <a:rPr lang="en-US" sz="2000" i="1" dirty="0">
                            <a:latin typeface="Cambria Math" panose="02040503050406030204" pitchFamily="18" charset="0"/>
                            <a:ea typeface="Cambria Math" panose="02040503050406030204" pitchFamily="18" charset="0"/>
                          </a:rPr>
                        </m:ctrlPr>
                      </m:dPr>
                      <m:e>
                        <m:sSub>
                          <m:sSubPr>
                            <m:ctrlPr>
                              <a:rPr lang="en-US" sz="2000" i="1" dirty="0">
                                <a:latin typeface="Cambria Math" panose="02040503050406030204" pitchFamily="18" charset="0"/>
                                <a:ea typeface="Cambria Math" panose="02040503050406030204" pitchFamily="18" charset="0"/>
                              </a:rPr>
                            </m:ctrlPr>
                          </m:sSubPr>
                          <m:e>
                            <m:r>
                              <a:rPr lang="en-US" sz="2000" i="1" dirty="0">
                                <a:latin typeface="Cambria Math" panose="02040503050406030204" pitchFamily="18" charset="0"/>
                                <a:ea typeface="Cambria Math" panose="02040503050406030204" pitchFamily="18" charset="0"/>
                              </a:rPr>
                              <m:t>𝑥</m:t>
                            </m:r>
                          </m:e>
                          <m:sub>
                            <m:r>
                              <a:rPr lang="en-US" sz="2000" i="1" dirty="0">
                                <a:latin typeface="Cambria Math" panose="02040503050406030204" pitchFamily="18" charset="0"/>
                                <a:ea typeface="Cambria Math" panose="02040503050406030204" pitchFamily="18" charset="0"/>
                              </a:rPr>
                              <m:t>𝑗</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𝑗</m:t>
                            </m:r>
                          </m:sub>
                        </m:sSub>
                        <m:r>
                          <a:rPr lang="en-US" sz="2000" i="1" dirty="0">
                            <a:solidFill>
                              <a:srgbClr val="000000"/>
                            </a:solidFill>
                            <a:latin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𝑘</m:t>
                        </m:r>
                      </m:e>
                    </m:d>
                  </m:oMath>
                </a14:m>
                <a:r>
                  <a:rPr lang="en-US" sz="2000" dirty="0">
                    <a:solidFill>
                      <a:srgbClr val="005C98"/>
                    </a:solidFill>
                  </a:rPr>
                  <a:t> is a function defining the corresponding optical path difference.</a:t>
                </a:r>
              </a:p>
            </p:txBody>
          </p:sp>
        </mc:Choice>
        <mc:Fallback xmlns="">
          <p:sp>
            <p:nvSpPr>
              <p:cNvPr id="18" name="TextBox 17">
                <a:extLst>
                  <a:ext uri="{FF2B5EF4-FFF2-40B4-BE49-F238E27FC236}">
                    <a16:creationId xmlns:a16="http://schemas.microsoft.com/office/drawing/2014/main" id="{011CF1AF-2807-DC4E-84D6-C7D21EF0391F}"/>
                  </a:ext>
                </a:extLst>
              </p:cNvPr>
              <p:cNvSpPr txBox="1">
                <a:spLocks noRot="1" noChangeAspect="1" noMove="1" noResize="1" noEditPoints="1" noAdjustHandles="1" noChangeArrowheads="1" noChangeShapeType="1" noTextEdit="1"/>
              </p:cNvSpPr>
              <p:nvPr/>
            </p:nvSpPr>
            <p:spPr>
              <a:xfrm>
                <a:off x="332114" y="4595472"/>
                <a:ext cx="11511072" cy="1499257"/>
              </a:xfrm>
              <a:prstGeom prst="rect">
                <a:avLst/>
              </a:prstGeom>
              <a:blipFill>
                <a:blip r:embed="rId5"/>
                <a:stretch>
                  <a:fillRect l="-441" b="-3361"/>
                </a:stretch>
              </a:blipFill>
            </p:spPr>
            <p:txBody>
              <a:bodyPr/>
              <a:lstStyle/>
              <a:p>
                <a:r>
                  <a:rPr lang="en-US">
                    <a:noFill/>
                  </a:rPr>
                  <a:t> </a:t>
                </a:r>
              </a:p>
            </p:txBody>
          </p:sp>
        </mc:Fallback>
      </mc:AlternateContent>
    </p:spTree>
    <p:extLst>
      <p:ext uri="{BB962C8B-B14F-4D97-AF65-F5344CB8AC3E}">
        <p14:creationId xmlns:p14="http://schemas.microsoft.com/office/powerpoint/2010/main" val="479814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Outline</a:t>
            </a:r>
          </a:p>
        </p:txBody>
      </p:sp>
      <p:sp>
        <p:nvSpPr>
          <p:cNvPr id="9" name="Content Placeholder 8"/>
          <p:cNvSpPr>
            <a:spLocks noGrp="1"/>
          </p:cNvSpPr>
          <p:nvPr>
            <p:ph idx="1"/>
          </p:nvPr>
        </p:nvSpPr>
        <p:spPr>
          <a:xfrm>
            <a:off x="772159" y="1008674"/>
            <a:ext cx="10920181" cy="5186208"/>
          </a:xfrm>
        </p:spPr>
        <p:txBody>
          <a:bodyPr/>
          <a:lstStyle/>
          <a:p>
            <a:r>
              <a:rPr lang="en-US" dirty="0"/>
              <a:t>Introduction to Wavefront Propagation</a:t>
            </a:r>
          </a:p>
          <a:p>
            <a:r>
              <a:rPr lang="en-US" dirty="0"/>
              <a:t>SRW Propagators</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0" name="Footer Placeholder 4"/>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3614076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Standard Propagator</a:t>
            </a:r>
          </a:p>
        </p:txBody>
      </p:sp>
      <p:sp>
        <p:nvSpPr>
          <p:cNvPr id="4" name="Footer Placeholder 4">
            <a:extLst>
              <a:ext uri="{FF2B5EF4-FFF2-40B4-BE49-F238E27FC236}">
                <a16:creationId xmlns:a16="http://schemas.microsoft.com/office/drawing/2014/main" id="{713046D9-B346-5C45-9C2E-40769A8A1A97}"/>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7" name="Rectangle 6">
            <a:extLst>
              <a:ext uri="{FF2B5EF4-FFF2-40B4-BE49-F238E27FC236}">
                <a16:creationId xmlns:a16="http://schemas.microsoft.com/office/drawing/2014/main" id="{83CBA9C0-0E0E-A14B-A04F-9BB5EDF18617}"/>
              </a:ext>
            </a:extLst>
          </p:cNvPr>
          <p:cNvSpPr/>
          <p:nvPr/>
        </p:nvSpPr>
        <p:spPr>
          <a:xfrm>
            <a:off x="609601" y="2981938"/>
            <a:ext cx="9317123" cy="2793842"/>
          </a:xfrm>
          <a:prstGeom prst="rect">
            <a:avLst/>
          </a:prstGeom>
        </p:spPr>
        <p:txBody>
          <a:bodyPr wrap="square">
            <a:spAutoFit/>
          </a:bodyPr>
          <a:lstStyle/>
          <a:p>
            <a:pPr marL="285750" indent="-285750">
              <a:lnSpc>
                <a:spcPct val="150000"/>
              </a:lnSpc>
              <a:buFontTx/>
              <a:buChar char="-"/>
            </a:pPr>
            <a:r>
              <a:rPr lang="en-US" altLang="en-US" sz="2400" dirty="0">
                <a:solidFill>
                  <a:srgbClr val="005C98"/>
                </a:solidFill>
                <a:latin typeface="+mn-lt"/>
              </a:rPr>
              <a:t>propagation over a drift space with gentle (de)magnification</a:t>
            </a:r>
          </a:p>
          <a:p>
            <a:pPr marL="285750" indent="-285750">
              <a:lnSpc>
                <a:spcPct val="150000"/>
              </a:lnSpc>
              <a:buFontTx/>
              <a:buChar char="-"/>
            </a:pPr>
            <a:r>
              <a:rPr lang="en-US" altLang="en-US" sz="2400" dirty="0">
                <a:solidFill>
                  <a:srgbClr val="005C98"/>
                </a:solidFill>
                <a:latin typeface="+mn-lt"/>
              </a:rPr>
              <a:t>before slits, ideal lenses and smooth phase elements</a:t>
            </a:r>
          </a:p>
          <a:p>
            <a:pPr marL="285750" indent="-285750">
              <a:lnSpc>
                <a:spcPct val="150000"/>
              </a:lnSpc>
              <a:buFontTx/>
              <a:buChar char="-"/>
            </a:pPr>
            <a:r>
              <a:rPr lang="en-US" altLang="en-US" sz="2400" dirty="0">
                <a:solidFill>
                  <a:srgbClr val="005C98"/>
                </a:solidFill>
                <a:latin typeface="+mn-lt"/>
              </a:rPr>
              <a:t>preserves number of pixel and ranges</a:t>
            </a:r>
          </a:p>
          <a:p>
            <a:pPr marL="285750" indent="-285750">
              <a:lnSpc>
                <a:spcPct val="150000"/>
              </a:lnSpc>
              <a:buFontTx/>
              <a:buChar char="-"/>
            </a:pPr>
            <a:r>
              <a:rPr lang="en-US" altLang="en-US" sz="2400" dirty="0">
                <a:solidFill>
                  <a:srgbClr val="005C98"/>
                </a:solidFill>
                <a:latin typeface="+mn-lt"/>
              </a:rPr>
              <a:t>given proper sampling, can be used for focusing</a:t>
            </a:r>
          </a:p>
          <a:p>
            <a:pPr marL="285750" indent="-285750">
              <a:lnSpc>
                <a:spcPct val="150000"/>
              </a:lnSpc>
              <a:buFontTx/>
              <a:buChar char="-"/>
            </a:pPr>
            <a:r>
              <a:rPr lang="en-US" altLang="en-US" sz="2400" dirty="0">
                <a:solidFill>
                  <a:srgbClr val="005C98"/>
                </a:solidFill>
                <a:latin typeface="+mn-lt"/>
              </a:rPr>
              <a:t>works for strongly astigmatic systems</a:t>
            </a:r>
            <a:endParaRPr lang="en-US" sz="2400" dirty="0">
              <a:solidFill>
                <a:srgbClr val="005C98"/>
              </a:solidFill>
              <a:latin typeface="+mn-lt"/>
            </a:endParaRPr>
          </a:p>
        </p:txBody>
      </p:sp>
      <p:sp>
        <p:nvSpPr>
          <p:cNvPr id="8" name="TextBox 7">
            <a:extLst>
              <a:ext uri="{FF2B5EF4-FFF2-40B4-BE49-F238E27FC236}">
                <a16:creationId xmlns:a16="http://schemas.microsoft.com/office/drawing/2014/main" id="{DA61D594-E557-EE4B-9E43-CDD70834B400}"/>
              </a:ext>
            </a:extLst>
          </p:cNvPr>
          <p:cNvSpPr txBox="1"/>
          <p:nvPr/>
        </p:nvSpPr>
        <p:spPr>
          <a:xfrm>
            <a:off x="609601" y="1015410"/>
            <a:ext cx="3145413" cy="400110"/>
          </a:xfrm>
          <a:prstGeom prst="rect">
            <a:avLst/>
          </a:prstGeom>
          <a:noFill/>
        </p:spPr>
        <p:txBody>
          <a:bodyPr wrap="none" rtlCol="0">
            <a:spAutoFit/>
          </a:bodyPr>
          <a:lstStyle/>
          <a:p>
            <a:r>
              <a:rPr lang="en-US" sz="2000" dirty="0">
                <a:solidFill>
                  <a:srgbClr val="005C98"/>
                </a:solidFill>
              </a:rPr>
              <a:t>Is the Fresnel Propagator:</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2AF044E-219F-4D4E-8136-06B262510A8E}"/>
                  </a:ext>
                </a:extLst>
              </p:cNvPr>
              <p:cNvSpPr/>
              <p:nvPr/>
            </p:nvSpPr>
            <p:spPr>
              <a:xfrm>
                <a:off x="780311" y="1519325"/>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xmlns="">
          <p:sp>
            <p:nvSpPr>
              <p:cNvPr id="13" name="Rectangle 12">
                <a:extLst>
                  <a:ext uri="{FF2B5EF4-FFF2-40B4-BE49-F238E27FC236}">
                    <a16:creationId xmlns:a16="http://schemas.microsoft.com/office/drawing/2014/main" id="{F2AF044E-219F-4D4E-8136-06B262510A8E}"/>
                  </a:ext>
                </a:extLst>
              </p:cNvPr>
              <p:cNvSpPr>
                <a:spLocks noRot="1" noChangeAspect="1" noMove="1" noResize="1" noEditPoints="1" noAdjustHandles="1" noChangeArrowheads="1" noChangeShapeType="1" noTextEdit="1"/>
              </p:cNvSpPr>
              <p:nvPr/>
            </p:nvSpPr>
            <p:spPr>
              <a:xfrm>
                <a:off x="780311" y="1519325"/>
                <a:ext cx="10920434" cy="943272"/>
              </a:xfrm>
              <a:prstGeom prst="rect">
                <a:avLst/>
              </a:prstGeom>
              <a:blipFill>
                <a:blip r:embed="rId3"/>
                <a:stretch>
                  <a:fillRect t="-158108" b="-235135"/>
                </a:stretch>
              </a:blipFill>
            </p:spPr>
            <p:txBody>
              <a:bodyPr/>
              <a:lstStyle/>
              <a:p>
                <a:r>
                  <a:rPr lang="en-US">
                    <a:noFill/>
                  </a:rPr>
                  <a:t> </a:t>
                </a:r>
              </a:p>
            </p:txBody>
          </p:sp>
        </mc:Fallback>
      </mc:AlternateContent>
    </p:spTree>
    <p:extLst>
      <p:ext uri="{BB962C8B-B14F-4D97-AF65-F5344CB8AC3E}">
        <p14:creationId xmlns:p14="http://schemas.microsoft.com/office/powerpoint/2010/main" val="2280020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Quadratic Term/Quadratic Term Special Propagator</a:t>
            </a:r>
          </a:p>
        </p:txBody>
      </p:sp>
      <p:sp>
        <p:nvSpPr>
          <p:cNvPr id="4" name="Footer Placeholder 4">
            <a:extLst>
              <a:ext uri="{FF2B5EF4-FFF2-40B4-BE49-F238E27FC236}">
                <a16:creationId xmlns:a16="http://schemas.microsoft.com/office/drawing/2014/main" id="{EA66C053-6937-D247-A34B-4DF8E45B52A0}"/>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graphicFrame>
        <p:nvGraphicFramePr>
          <p:cNvPr id="2" name="Table 1">
            <a:extLst>
              <a:ext uri="{FF2B5EF4-FFF2-40B4-BE49-F238E27FC236}">
                <a16:creationId xmlns:a16="http://schemas.microsoft.com/office/drawing/2014/main" id="{89C6DB2B-57BF-0C4F-BDF5-F3F46B494FDB}"/>
              </a:ext>
            </a:extLst>
          </p:cNvPr>
          <p:cNvGraphicFramePr>
            <a:graphicFrameLocks noGrp="1"/>
          </p:cNvGraphicFramePr>
          <p:nvPr>
            <p:extLst>
              <p:ext uri="{D42A27DB-BD31-4B8C-83A1-F6EECF244321}">
                <p14:modId xmlns:p14="http://schemas.microsoft.com/office/powerpoint/2010/main" val="786621916"/>
              </p:ext>
            </p:extLst>
          </p:nvPr>
        </p:nvGraphicFramePr>
        <p:xfrm>
          <a:off x="503338" y="2542784"/>
          <a:ext cx="11376394" cy="3817267"/>
        </p:xfrm>
        <a:graphic>
          <a:graphicData uri="http://schemas.openxmlformats.org/drawingml/2006/table">
            <a:tbl>
              <a:tblPr firstRow="1" bandRow="1">
                <a:tableStyleId>{85BE263C-DBD7-4A20-BB59-AAB30ACAA65A}</a:tableStyleId>
              </a:tblPr>
              <a:tblGrid>
                <a:gridCol w="5688197">
                  <a:extLst>
                    <a:ext uri="{9D8B030D-6E8A-4147-A177-3AD203B41FA5}">
                      <a16:colId xmlns:a16="http://schemas.microsoft.com/office/drawing/2014/main" val="2011906144"/>
                    </a:ext>
                  </a:extLst>
                </a:gridCol>
                <a:gridCol w="5688197">
                  <a:extLst>
                    <a:ext uri="{9D8B030D-6E8A-4147-A177-3AD203B41FA5}">
                      <a16:colId xmlns:a16="http://schemas.microsoft.com/office/drawing/2014/main" val="2640299584"/>
                    </a:ext>
                  </a:extLst>
                </a:gridCol>
              </a:tblGrid>
              <a:tr h="406804">
                <a:tc>
                  <a:txBody>
                    <a:bodyPr/>
                    <a:lstStyle/>
                    <a:p>
                      <a:pPr algn="ctr"/>
                      <a:r>
                        <a:rPr lang="en-US" sz="1500" dirty="0"/>
                        <a:t>Quadratic Term</a:t>
                      </a:r>
                    </a:p>
                  </a:txBody>
                  <a:tcPr/>
                </a:tc>
                <a:tc>
                  <a:txBody>
                    <a:bodyPr/>
                    <a:lstStyle/>
                    <a:p>
                      <a:pPr algn="ctr"/>
                      <a:r>
                        <a:rPr lang="en-US" sz="1500" dirty="0"/>
                        <a:t>Quadratic Term Special</a:t>
                      </a:r>
                    </a:p>
                  </a:txBody>
                  <a:tcPr/>
                </a:tc>
                <a:extLst>
                  <a:ext uri="{0D108BD9-81ED-4DB2-BD59-A6C34878D82A}">
                    <a16:rowId xmlns:a16="http://schemas.microsoft.com/office/drawing/2014/main" val="1057531542"/>
                  </a:ext>
                </a:extLst>
              </a:tr>
              <a:tr h="3410463">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over a drift space in general</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before complex optical elements (e.g. curved mirrors).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can be used for or from focusing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works for strongly astigmatic systems. </a:t>
                      </a:r>
                    </a:p>
                    <a:p>
                      <a:pPr marL="285750" indent="-285750" algn="l" defTabSz="457200" rtl="0" eaLnBrk="1" latinLnBrk="0" hangingPunct="1">
                        <a:lnSpc>
                          <a:spcPct val="100000"/>
                        </a:lnSpc>
                        <a:buFontTx/>
                        <a:buChar char="-"/>
                      </a:pPr>
                      <a:endParaRPr kumimoji="0" lang="en-US" sz="1800" b="0" i="0" u="none" strike="noStrike" kern="1200" cap="none" normalizeH="0" baseline="0" dirty="0">
                        <a:ln>
                          <a:noFill/>
                        </a:ln>
                        <a:solidFill>
                          <a:srgbClr val="005C98"/>
                        </a:solidFill>
                        <a:effectLst/>
                        <a:latin typeface="+mn-lt"/>
                        <a:ea typeface="+mn-ea"/>
                        <a:cs typeface="+mn-cs"/>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u="none" strike="noStrike" kern="1200" cap="none" normalizeH="0" baseline="0" dirty="0">
                          <a:ln>
                            <a:noFill/>
                          </a:ln>
                          <a:solidFill>
                            <a:srgbClr val="005C98"/>
                          </a:solidFill>
                          <a:effectLst/>
                        </a:rPr>
                        <a:t>different calculation of 𝑅𝑥 and 𝑅𝑦 and processing near the waist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over a drift-spaces in general</a:t>
                      </a:r>
                    </a:p>
                    <a:p>
                      <a:pPr marL="285750" marR="0" lvl="0" indent="-285750" algn="l" defTabSz="457200" rtl="0" eaLnBrk="1" fontAlgn="auto" latinLnBrk="0" hangingPunct="1">
                        <a:lnSpc>
                          <a:spcPct val="100000"/>
                        </a:lnSpc>
                        <a:spcBef>
                          <a:spcPts val="0"/>
                        </a:spcBef>
                        <a:spcAft>
                          <a:spcPts val="0"/>
                        </a:spcAft>
                        <a:buClrTx/>
                        <a:buSzTx/>
                        <a:buFontTx/>
                        <a:buChar char="-"/>
                        <a:tabLst/>
                        <a:defRPr/>
                      </a:pPr>
                      <a:r>
                        <a:rPr kumimoji="0" lang="en-US" sz="1800" u="none" strike="noStrike" kern="1200" cap="none" normalizeH="0" baseline="0" dirty="0">
                          <a:ln>
                            <a:noFill/>
                          </a:ln>
                          <a:solidFill>
                            <a:srgbClr val="005C98"/>
                          </a:solidFill>
                          <a:effectLst/>
                        </a:rPr>
                        <a:t>specially adequate when (strongly astigmatic) wavefront is being focused or emerging from very small slits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strong diffracting elements (gratings)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can be used for or from focusing </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works for strongly astigmatic systems. </a:t>
                      </a:r>
                      <a:endParaRPr kumimoji="0" lang="en-US" sz="1800" b="0" i="0" u="none" strike="noStrike" kern="1200" cap="none" normalizeH="0" baseline="0" dirty="0">
                        <a:ln>
                          <a:noFill/>
                        </a:ln>
                        <a:solidFill>
                          <a:srgbClr val="005C98"/>
                        </a:solidFill>
                        <a:effectLst/>
                        <a:latin typeface="+mn-lt"/>
                        <a:ea typeface="+mn-ea"/>
                        <a:cs typeface="+mn-cs"/>
                      </a:endParaRPr>
                    </a:p>
                  </a:txBody>
                  <a:tcPr/>
                </a:tc>
                <a:extLst>
                  <a:ext uri="{0D108BD9-81ED-4DB2-BD59-A6C34878D82A}">
                    <a16:rowId xmlns:a16="http://schemas.microsoft.com/office/drawing/2014/main" val="3349950391"/>
                  </a:ext>
                </a:extLst>
              </a:tr>
            </a:tbl>
          </a:graphicData>
        </a:graphic>
      </p:graphicFrame>
      <p:sp>
        <p:nvSpPr>
          <p:cNvPr id="3" name="TextBox 2">
            <a:extLst>
              <a:ext uri="{FF2B5EF4-FFF2-40B4-BE49-F238E27FC236}">
                <a16:creationId xmlns:a16="http://schemas.microsoft.com/office/drawing/2014/main" id="{A7E4AF0A-B5A1-BE47-8E72-B1C0A6011D66}"/>
              </a:ext>
            </a:extLst>
          </p:cNvPr>
          <p:cNvSpPr txBox="1"/>
          <p:nvPr/>
        </p:nvSpPr>
        <p:spPr>
          <a:xfrm>
            <a:off x="503338" y="662529"/>
            <a:ext cx="8340745" cy="369332"/>
          </a:xfrm>
          <a:prstGeom prst="rect">
            <a:avLst/>
          </a:prstGeom>
          <a:noFill/>
        </p:spPr>
        <p:txBody>
          <a:bodyPr wrap="none" rtlCol="0">
            <a:spAutoFit/>
          </a:bodyPr>
          <a:lstStyle/>
          <a:p>
            <a:r>
              <a:rPr lang="en-US" dirty="0"/>
              <a:t>Is the Fresnel propagator with analytical treatment of the quadratic phase terms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DF791A4-C084-B34A-B5FD-4571F3874A0A}"/>
                  </a:ext>
                </a:extLst>
              </p:cNvPr>
              <p:cNvSpPr/>
              <p:nvPr/>
            </p:nvSpPr>
            <p:spPr>
              <a:xfrm>
                <a:off x="503338" y="1211532"/>
                <a:ext cx="11539343" cy="106381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200" i="1" dirty="0" smtClean="0">
                              <a:solidFill>
                                <a:srgbClr val="000000"/>
                              </a:solidFill>
                              <a:latin typeface="Cambria Math" panose="02040503050406030204" pitchFamily="18" charset="0"/>
                            </a:rPr>
                          </m:ctrlPr>
                        </m:sSubPr>
                        <m:e>
                          <m:r>
                            <a:rPr lang="en-US" sz="2200" i="1" dirty="0">
                              <a:solidFill>
                                <a:srgbClr val="000000"/>
                              </a:solidFill>
                              <a:latin typeface="Cambria Math" panose="02040503050406030204" pitchFamily="18" charset="0"/>
                            </a:rPr>
                            <m:t>𝑢</m:t>
                          </m:r>
                        </m:e>
                        <m:sub>
                          <m:r>
                            <a:rPr lang="en-US" sz="2200" i="1" dirty="0">
                              <a:solidFill>
                                <a:srgbClr val="000000"/>
                              </a:solidFill>
                              <a:latin typeface="Cambria Math" panose="02040503050406030204" pitchFamily="18" charset="0"/>
                              <a:ea typeface="Cambria Math" panose="02040503050406030204" pitchFamily="18" charset="0"/>
                            </a:rPr>
                            <m:t>𝜔</m:t>
                          </m:r>
                        </m:sub>
                      </m:sSub>
                      <m:d>
                        <m:dPr>
                          <m:ctrlPr>
                            <a:rPr lang="en-US" sz="2200" i="1" dirty="0">
                              <a:solidFill>
                                <a:srgbClr val="000000"/>
                              </a:solidFill>
                              <a:latin typeface="Cambria Math" panose="02040503050406030204" pitchFamily="18" charset="0"/>
                            </a:rPr>
                          </m:ctrlPr>
                        </m:dPr>
                        <m:e>
                          <m:r>
                            <a:rPr lang="en-US" sz="2200" i="1" dirty="0">
                              <a:solidFill>
                                <a:srgbClr val="000000"/>
                              </a:solidFill>
                              <a:latin typeface="Cambria Math" panose="02040503050406030204" pitchFamily="18" charset="0"/>
                            </a:rPr>
                            <m:t>𝑥</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𝑦</m:t>
                          </m:r>
                          <m:r>
                            <a:rPr lang="en-US" sz="2200" i="1" dirty="0">
                              <a:solidFill>
                                <a:srgbClr val="000000"/>
                              </a:solidFill>
                              <a:latin typeface="Cambria Math" panose="02040503050406030204" pitchFamily="18" charset="0"/>
                            </a:rPr>
                            <m:t>, </m:t>
                          </m:r>
                          <m:r>
                            <a:rPr lang="en-US" sz="2200" i="1" dirty="0">
                              <a:solidFill>
                                <a:srgbClr val="000000"/>
                              </a:solidFill>
                              <a:latin typeface="Cambria Math" panose="02040503050406030204" pitchFamily="18" charset="0"/>
                            </a:rPr>
                            <m:t>𝑧</m:t>
                          </m:r>
                          <m:r>
                            <a:rPr lang="en-US" sz="2200" i="1" dirty="0">
                              <a:solidFill>
                                <a:srgbClr val="000000"/>
                              </a:solidFill>
                              <a:latin typeface="Cambria Math" panose="02040503050406030204" pitchFamily="18" charset="0"/>
                            </a:rPr>
                            <m:t>=</m:t>
                          </m:r>
                          <m:sSup>
                            <m:sSupPr>
                              <m:ctrlPr>
                                <a:rPr lang="en-US" sz="2200" i="1" dirty="0">
                                  <a:solidFill>
                                    <a:srgbClr val="000000"/>
                                  </a:solidFill>
                                  <a:latin typeface="Cambria Math" panose="02040503050406030204" pitchFamily="18" charset="0"/>
                                </a:rPr>
                              </m:ctrlPr>
                            </m:sSupPr>
                            <m:e>
                              <m:r>
                                <a:rPr lang="en-US" sz="2200" i="1" dirty="0">
                                  <a:solidFill>
                                    <a:srgbClr val="000000"/>
                                  </a:solidFill>
                                  <a:latin typeface="Cambria Math" panose="02040503050406030204" pitchFamily="18" charset="0"/>
                                </a:rPr>
                                <m:t>𝑧</m:t>
                              </m:r>
                            </m:e>
                            <m:sup>
                              <m:r>
                                <a:rPr lang="en-US" sz="2200" i="1" dirty="0">
                                  <a:solidFill>
                                    <a:srgbClr val="000000"/>
                                  </a:solidFill>
                                  <a:latin typeface="Cambria Math" panose="02040503050406030204" pitchFamily="18" charset="0"/>
                                </a:rPr>
                                <m:t>∗</m:t>
                              </m:r>
                            </m:sup>
                          </m:sSup>
                        </m:e>
                      </m:d>
                      <m:r>
                        <a:rPr lang="en-US" sz="2200" i="1" dirty="0">
                          <a:solidFill>
                            <a:srgbClr val="000000"/>
                          </a:solidFill>
                          <a:latin typeface="Cambria Math" panose="02040503050406030204" pitchFamily="18" charset="0"/>
                        </a:rPr>
                        <m:t>=</m:t>
                      </m:r>
                      <m:r>
                        <a:rPr lang="en-US" sz="2200" i="1" dirty="0">
                          <a:latin typeface="Cambria Math" panose="02040503050406030204" pitchFamily="18" charset="0"/>
                          <a:ea typeface="Cambria Math" panose="02040503050406030204" pitchFamily="18" charset="0"/>
                        </a:rPr>
                        <m:t>−</m:t>
                      </m:r>
                      <m:f>
                        <m:fPr>
                          <m:ctrlPr>
                            <a:rPr lang="en-US" sz="2200" i="1" dirty="0">
                              <a:latin typeface="Cambria Math" panose="02040503050406030204" pitchFamily="18" charset="0"/>
                              <a:ea typeface="Cambria Math" panose="02040503050406030204" pitchFamily="18" charset="0"/>
                            </a:rPr>
                          </m:ctrlPr>
                        </m:fPr>
                        <m:num>
                          <m:r>
                            <a:rPr lang="en-US" sz="2200" i="1" dirty="0">
                              <a:latin typeface="Cambria Math" panose="02040503050406030204" pitchFamily="18" charset="0"/>
                              <a:ea typeface="Cambria Math" panose="02040503050406030204" pitchFamily="18" charset="0"/>
                            </a:rPr>
                            <m:t>𝑖𝑘</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𝑒</m:t>
                              </m:r>
                            </m:e>
                            <m:sup>
                              <m:r>
                                <a:rPr lang="en-US" sz="2200" i="1" dirty="0">
                                  <a:latin typeface="Cambria Math" panose="02040503050406030204" pitchFamily="18" charset="0"/>
                                </a:rPr>
                                <m:t>𝑖</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𝑘𝑧</m:t>
                                  </m:r>
                                </m:e>
                                <m:sup>
                                  <m:r>
                                    <a:rPr lang="en-US" sz="2200" i="1" dirty="0">
                                      <a:latin typeface="Cambria Math" panose="02040503050406030204" pitchFamily="18" charset="0"/>
                                    </a:rPr>
                                    <m:t>∗</m:t>
                                  </m:r>
                                </m:sup>
                              </m:sSup>
                            </m:sup>
                          </m:sSup>
                        </m:num>
                        <m:den>
                          <m:r>
                            <a:rPr lang="en-US" sz="2200" i="1" dirty="0">
                              <a:latin typeface="Cambria Math" panose="02040503050406030204" pitchFamily="18" charset="0"/>
                              <a:ea typeface="Cambria Math" panose="02040503050406030204" pitchFamily="18" charset="0"/>
                            </a:rPr>
                            <m:t>2</m:t>
                          </m:r>
                          <m:r>
                            <a:rPr lang="en-US" sz="2200" i="1" dirty="0">
                              <a:latin typeface="Cambria Math" panose="02040503050406030204" pitchFamily="18" charset="0"/>
                              <a:ea typeface="Cambria Math" panose="02040503050406030204" pitchFamily="18" charset="0"/>
                            </a:rPr>
                            <m:t>𝜋</m:t>
                          </m:r>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nary>
                        <m:naryPr>
                          <m:chr m:val="∬"/>
                          <m:ctrlPr>
                            <a:rPr lang="en-US" sz="2200" i="1">
                              <a:latin typeface="Cambria Math" panose="02040503050406030204" pitchFamily="18" charset="0"/>
                              <a:ea typeface="Cambria Math" panose="02040503050406030204" pitchFamily="18" charset="0"/>
                            </a:rPr>
                          </m:ctrlPr>
                        </m:naryPr>
                        <m:sub>
                          <m:r>
                            <m:rPr>
                              <m:brk m:alnAt="23"/>
                            </m:rPr>
                            <a:rPr lang="en-US" sz="2200" i="1">
                              <a:latin typeface="Cambria Math" panose="02040503050406030204" pitchFamily="18" charset="0"/>
                              <a:ea typeface="Cambria Math" panose="02040503050406030204" pitchFamily="18" charset="0"/>
                            </a:rPr>
                            <m:t>−</m:t>
                          </m:r>
                          <m:r>
                            <a:rPr lang="en-US" sz="2200" i="1">
                              <a:latin typeface="Cambria Math" panose="02040503050406030204" pitchFamily="18" charset="0"/>
                              <a:ea typeface="Cambria Math" panose="02040503050406030204" pitchFamily="18" charset="0"/>
                            </a:rPr>
                            <m:t>∞</m:t>
                          </m:r>
                        </m:sub>
                        <m:sup>
                          <m:r>
                            <a:rPr lang="en-US" sz="2200" i="1">
                              <a:latin typeface="Cambria Math" panose="02040503050406030204" pitchFamily="18" charset="0"/>
                              <a:ea typeface="Cambria Math" panose="02040503050406030204" pitchFamily="18" charset="0"/>
                            </a:rPr>
                            <m:t>+∞</m:t>
                          </m:r>
                        </m:sup>
                        <m:e>
                          <m:r>
                            <a:rPr lang="en-US" sz="2200" b="0" i="1" dirty="0" smtClean="0">
                              <a:solidFill>
                                <a:srgbClr val="000000"/>
                              </a:solidFill>
                              <a:latin typeface="Cambria Math" panose="02040503050406030204" pitchFamily="18" charset="0"/>
                            </a:rPr>
                            <m:t>𝐹</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b="0" i="1" smtClean="0">
                                  <a:latin typeface="Cambria Math" panose="02040503050406030204" pitchFamily="18" charset="0"/>
                                </a:rPr>
                                <m:t>, </m:t>
                              </m:r>
                              <m:r>
                                <a:rPr lang="en-US" sz="2200" b="0" i="1" smtClean="0">
                                  <a:latin typeface="Cambria Math" panose="02040503050406030204" pitchFamily="18" charset="0"/>
                                </a:rPr>
                                <m:t>𝑧</m:t>
                              </m:r>
                              <m:r>
                                <a:rPr lang="en-US" sz="2200" b="0" i="1" smtClean="0">
                                  <a:latin typeface="Cambria Math" panose="02040503050406030204" pitchFamily="18" charset="0"/>
                                </a:rPr>
                                <m:t>=0</m:t>
                              </m:r>
                            </m:e>
                          </m:d>
                          <m:sSup>
                            <m:sSupPr>
                              <m:ctrlPr>
                                <a:rPr lang="en-US" sz="2200" i="1" dirty="0">
                                  <a:latin typeface="Cambria Math" panose="02040503050406030204" pitchFamily="18" charset="0"/>
                                  <a:ea typeface="Cambria Math" panose="02040503050406030204" pitchFamily="18" charset="0"/>
                                </a:rPr>
                              </m:ctrlPr>
                            </m:sSupPr>
                            <m:e>
                              <m:r>
                                <a:rPr lang="en-US" sz="2200" i="1" dirty="0">
                                  <a:latin typeface="Cambria Math" panose="02040503050406030204" pitchFamily="18" charset="0"/>
                                </a:rPr>
                                <m:t>𝑒</m:t>
                              </m:r>
                            </m:e>
                            <m:sup>
                              <m:f>
                                <m:fPr>
                                  <m:ctrlPr>
                                    <a:rPr lang="en-US" sz="2200" i="1" dirty="0">
                                      <a:latin typeface="Cambria Math" panose="02040503050406030204" pitchFamily="18" charset="0"/>
                                      <a:ea typeface="Cambria Math" panose="02040503050406030204" pitchFamily="18" charset="0"/>
                                    </a:rPr>
                                  </m:ctrlPr>
                                </m:fPr>
                                <m:num>
                                  <m:r>
                                    <a:rPr lang="en-US" sz="2200" b="0" i="1" dirty="0" smtClean="0">
                                      <a:latin typeface="Cambria Math" panose="02040503050406030204" pitchFamily="18" charset="0"/>
                                      <a:ea typeface="Cambria Math" panose="02040503050406030204" pitchFamily="18" charset="0"/>
                                    </a:rPr>
                                    <m:t>𝑖</m:t>
                                  </m:r>
                                  <m:r>
                                    <a:rPr lang="en-US" sz="2200" i="1" dirty="0">
                                      <a:latin typeface="Cambria Math" panose="02040503050406030204" pitchFamily="18" charset="0"/>
                                    </a:rPr>
                                    <m:t>𝑘</m:t>
                                  </m:r>
                                </m:num>
                                <m:den>
                                  <m:r>
                                    <a:rPr lang="en-US" sz="2200" i="1" dirty="0">
                                      <a:latin typeface="Cambria Math" panose="02040503050406030204" pitchFamily="18" charset="0"/>
                                      <a:ea typeface="Cambria Math" panose="02040503050406030204" pitchFamily="18" charset="0"/>
                                    </a:rPr>
                                    <m:t>2</m:t>
                                  </m:r>
                                </m:den>
                              </m:f>
                              <m:d>
                                <m:dPr>
                                  <m:begChr m:val="["/>
                                  <m:endChr m:val="]"/>
                                  <m:ctrlPr>
                                    <a:rPr lang="en-US" sz="2200" i="1" dirty="0"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𝑥</m:t>
                                          </m:r>
                                        </m:sub>
                                      </m:sSub>
                                    </m:den>
                                  </m:f>
                                  <m:r>
                                    <a:rPr lang="en-US" sz="2200" i="1">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0</m:t>
                                                  </m:r>
                                                </m:sub>
                                              </m:sSub>
                                            </m:e>
                                          </m:d>
                                        </m:e>
                                        <m:sup>
                                          <m:r>
                                            <a:rPr lang="en-US" sz="2200" i="1">
                                              <a:latin typeface="Cambria Math" panose="02040503050406030204" pitchFamily="18" charset="0"/>
                                            </a:rPr>
                                            <m:t>2</m:t>
                                          </m:r>
                                        </m:sup>
                                      </m:sSup>
                                    </m:num>
                                    <m:den>
                                      <m:sSub>
                                        <m:sSubPr>
                                          <m:ctrlPr>
                                            <a:rPr lang="en-US" sz="2200" i="1">
                                              <a:latin typeface="Cambria Math" panose="02040503050406030204" pitchFamily="18" charset="0"/>
                                            </a:rPr>
                                          </m:ctrlPr>
                                        </m:sSubPr>
                                        <m:e>
                                          <m:r>
                                            <a:rPr lang="en-US" sz="2200" i="1">
                                              <a:latin typeface="Cambria Math" panose="02040503050406030204" pitchFamily="18" charset="0"/>
                                            </a:rPr>
                                            <m:t>𝑅</m:t>
                                          </m:r>
                                        </m:e>
                                        <m:sub>
                                          <m:r>
                                            <a:rPr lang="en-US" sz="2200" i="1">
                                              <a:latin typeface="Cambria Math" panose="02040503050406030204" pitchFamily="18" charset="0"/>
                                            </a:rPr>
                                            <m:t>𝑦</m:t>
                                          </m:r>
                                        </m:sub>
                                      </m:sSub>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𝑥</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r>
                                        <a:rPr lang="en-US" sz="2200" i="1" dirty="0">
                                          <a:latin typeface="Cambria Math" panose="02040503050406030204" pitchFamily="18" charset="0"/>
                                        </a:rPr>
                                        <m:t>+</m:t>
                                      </m:r>
                                      <m:sSup>
                                        <m:sSupPr>
                                          <m:ctrlPr>
                                            <a:rPr lang="en-US" sz="2200" i="1" dirty="0">
                                              <a:latin typeface="Cambria Math" panose="02040503050406030204" pitchFamily="18" charset="0"/>
                                            </a:rPr>
                                          </m:ctrlPr>
                                        </m:sSupPr>
                                        <m:e>
                                          <m:d>
                                            <m:dPr>
                                              <m:ctrlPr>
                                                <a:rPr lang="en-US" sz="2200" i="1" dirty="0">
                                                  <a:latin typeface="Cambria Math" panose="02040503050406030204" pitchFamily="18" charset="0"/>
                                                </a:rPr>
                                              </m:ctrlPr>
                                            </m:dPr>
                                            <m:e>
                                              <m:r>
                                                <a:rPr lang="en-US" sz="2200" i="1" dirty="0">
                                                  <a:latin typeface="Cambria Math" panose="02040503050406030204" pitchFamily="18" charset="0"/>
                                                </a:rPr>
                                                <m:t>𝑦</m:t>
                                              </m:r>
                                              <m:r>
                                                <a:rPr lang="en-US" sz="2200" i="1" dirty="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d>
                                        </m:e>
                                        <m:sup>
                                          <m:r>
                                            <a:rPr lang="en-US" sz="2200" i="1" dirty="0">
                                              <a:latin typeface="Cambria Math" panose="02040503050406030204" pitchFamily="18" charset="0"/>
                                            </a:rPr>
                                            <m:t>2</m:t>
                                          </m:r>
                                        </m:sup>
                                      </m:sSup>
                                    </m:num>
                                    <m:den>
                                      <m:sSup>
                                        <m:sSupPr>
                                          <m:ctrlPr>
                                            <a:rPr lang="en-US" sz="2200" i="1" dirty="0">
                                              <a:latin typeface="Cambria Math" panose="02040503050406030204" pitchFamily="18" charset="0"/>
                                            </a:rPr>
                                          </m:ctrlPr>
                                        </m:sSupPr>
                                        <m:e>
                                          <m:r>
                                            <a:rPr lang="en-US" sz="2200" i="1" dirty="0">
                                              <a:latin typeface="Cambria Math" panose="02040503050406030204" pitchFamily="18" charset="0"/>
                                            </a:rPr>
                                            <m:t>𝑧</m:t>
                                          </m:r>
                                        </m:e>
                                        <m:sup>
                                          <m:r>
                                            <a:rPr lang="en-US" sz="2200" i="1" dirty="0">
                                              <a:latin typeface="Cambria Math" panose="02040503050406030204" pitchFamily="18" charset="0"/>
                                            </a:rPr>
                                            <m:t>∗</m:t>
                                          </m:r>
                                        </m:sup>
                                      </m:sSup>
                                    </m:den>
                                  </m:f>
                                </m:e>
                              </m:d>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m:t>
                              </m:r>
                            </m:sup>
                          </m:sSup>
                          <m:r>
                            <a:rPr lang="en-US" sz="2200" i="1">
                              <a:latin typeface="Cambria Math" panose="02040503050406030204" pitchFamily="18" charset="0"/>
                            </a:rPr>
                            <m:t>𝑑</m:t>
                          </m:r>
                          <m:sSup>
                            <m:sSupPr>
                              <m:ctrlPr>
                                <a:rPr lang="en-US" sz="2200" i="1">
                                  <a:latin typeface="Cambria Math" panose="02040503050406030204" pitchFamily="18" charset="0"/>
                                </a:rPr>
                              </m:ctrlPr>
                            </m:sSupPr>
                            <m:e>
                              <m:r>
                                <a:rPr lang="en-US" sz="2200" i="1">
                                  <a:latin typeface="Cambria Math" panose="02040503050406030204" pitchFamily="18" charset="0"/>
                                </a:rPr>
                                <m:t>𝑦</m:t>
                              </m:r>
                            </m:e>
                            <m:sup>
                              <m:r>
                                <a:rPr lang="en-US" sz="2200" i="1">
                                  <a:latin typeface="Cambria Math" panose="02040503050406030204" pitchFamily="18" charset="0"/>
                                </a:rPr>
                                <m:t>′</m:t>
                              </m:r>
                            </m:sup>
                          </m:sSup>
                        </m:e>
                      </m:nary>
                    </m:oMath>
                  </m:oMathPara>
                </a14:m>
                <a:endParaRPr lang="en-US" sz="2200" b="0" dirty="0"/>
              </a:p>
            </p:txBody>
          </p:sp>
        </mc:Choice>
        <mc:Fallback xmlns="">
          <p:sp>
            <p:nvSpPr>
              <p:cNvPr id="8" name="Rectangle 7">
                <a:extLst>
                  <a:ext uri="{FF2B5EF4-FFF2-40B4-BE49-F238E27FC236}">
                    <a16:creationId xmlns:a16="http://schemas.microsoft.com/office/drawing/2014/main" id="{FDF791A4-C084-B34A-B5FD-4571F3874A0A}"/>
                  </a:ext>
                </a:extLst>
              </p:cNvPr>
              <p:cNvSpPr>
                <a:spLocks noRot="1" noChangeAspect="1" noMove="1" noResize="1" noEditPoints="1" noAdjustHandles="1" noChangeArrowheads="1" noChangeShapeType="1" noTextEdit="1"/>
              </p:cNvSpPr>
              <p:nvPr/>
            </p:nvSpPr>
            <p:spPr>
              <a:xfrm>
                <a:off x="503338" y="1211532"/>
                <a:ext cx="11539343" cy="1063817"/>
              </a:xfrm>
              <a:prstGeom prst="rect">
                <a:avLst/>
              </a:prstGeom>
              <a:blipFill>
                <a:blip r:embed="rId3"/>
                <a:stretch>
                  <a:fillRect t="-103529" b="-184706"/>
                </a:stretch>
              </a:blipFill>
            </p:spPr>
            <p:txBody>
              <a:bodyPr/>
              <a:lstStyle/>
              <a:p>
                <a:r>
                  <a:rPr lang="en-US">
                    <a:noFill/>
                  </a:rPr>
                  <a:t> </a:t>
                </a:r>
              </a:p>
            </p:txBody>
          </p:sp>
        </mc:Fallback>
      </mc:AlternateContent>
    </p:spTree>
    <p:extLst>
      <p:ext uri="{BB962C8B-B14F-4D97-AF65-F5344CB8AC3E}">
        <p14:creationId xmlns:p14="http://schemas.microsoft.com/office/powerpoint/2010/main" val="133691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From Waist/To Waist Propagator</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5" name="TextBox 4">
            <a:extLst>
              <a:ext uri="{FF2B5EF4-FFF2-40B4-BE49-F238E27FC236}">
                <a16:creationId xmlns:a16="http://schemas.microsoft.com/office/drawing/2014/main" id="{DEE37265-8911-4742-B568-7FAA34BD7F07}"/>
              </a:ext>
            </a:extLst>
          </p:cNvPr>
          <p:cNvSpPr txBox="1"/>
          <p:nvPr/>
        </p:nvSpPr>
        <p:spPr>
          <a:xfrm>
            <a:off x="609601" y="877624"/>
            <a:ext cx="3542958" cy="400110"/>
          </a:xfrm>
          <a:prstGeom prst="rect">
            <a:avLst/>
          </a:prstGeom>
          <a:noFill/>
        </p:spPr>
        <p:txBody>
          <a:bodyPr wrap="none" rtlCol="0">
            <a:spAutoFit/>
          </a:bodyPr>
          <a:lstStyle/>
          <a:p>
            <a:r>
              <a:rPr lang="en-US" sz="2000" dirty="0">
                <a:solidFill>
                  <a:srgbClr val="005C98"/>
                </a:solidFill>
              </a:rPr>
              <a:t>Is the Fraunhofer Propagator:</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7E3A71-6492-C047-8458-D52CD3349362}"/>
                  </a:ext>
                </a:extLst>
              </p:cNvPr>
              <p:cNvSpPr/>
              <p:nvPr/>
            </p:nvSpPr>
            <p:spPr>
              <a:xfrm>
                <a:off x="609601" y="1660713"/>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b="0" i="1" dirty="0" smtClean="0">
                                      <a:latin typeface="Cambria Math" panose="02040503050406030204" pitchFamily="18" charset="0"/>
                                      <a:ea typeface="Cambria Math" panose="02040503050406030204" pitchFamily="18" charset="0"/>
                                    </a:rPr>
                                    <m:t>𝑖</m:t>
                                  </m:r>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7" name="Rectangle 6">
                <a:extLst>
                  <a:ext uri="{FF2B5EF4-FFF2-40B4-BE49-F238E27FC236}">
                    <a16:creationId xmlns:a16="http://schemas.microsoft.com/office/drawing/2014/main" id="{487E3A71-6492-C047-8458-D52CD3349362}"/>
                  </a:ext>
                </a:extLst>
              </p:cNvPr>
              <p:cNvSpPr>
                <a:spLocks noRot="1" noChangeAspect="1" noMove="1" noResize="1" noEditPoints="1" noAdjustHandles="1" noChangeArrowheads="1" noChangeShapeType="1" noTextEdit="1"/>
              </p:cNvSpPr>
              <p:nvPr/>
            </p:nvSpPr>
            <p:spPr>
              <a:xfrm>
                <a:off x="609601" y="1660713"/>
                <a:ext cx="11530034" cy="943272"/>
              </a:xfrm>
              <a:prstGeom prst="rect">
                <a:avLst/>
              </a:prstGeom>
              <a:blipFill>
                <a:blip r:embed="rId3"/>
                <a:stretch>
                  <a:fillRect t="-154667" b="-232000"/>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603F6FBE-F619-E94F-BD88-A08BD9A9FBD1}"/>
              </a:ext>
            </a:extLst>
          </p:cNvPr>
          <p:cNvGraphicFramePr>
            <a:graphicFrameLocks noGrp="1"/>
          </p:cNvGraphicFramePr>
          <p:nvPr>
            <p:extLst>
              <p:ext uri="{D42A27DB-BD31-4B8C-83A1-F6EECF244321}">
                <p14:modId xmlns:p14="http://schemas.microsoft.com/office/powerpoint/2010/main" val="176866095"/>
              </p:ext>
            </p:extLst>
          </p:nvPr>
        </p:nvGraphicFramePr>
        <p:xfrm>
          <a:off x="503338" y="3219190"/>
          <a:ext cx="11376394" cy="2748516"/>
        </p:xfrm>
        <a:graphic>
          <a:graphicData uri="http://schemas.openxmlformats.org/drawingml/2006/table">
            <a:tbl>
              <a:tblPr firstRow="1" bandRow="1">
                <a:tableStyleId>{85BE263C-DBD7-4A20-BB59-AAB30ACAA65A}</a:tableStyleId>
              </a:tblPr>
              <a:tblGrid>
                <a:gridCol w="5688197">
                  <a:extLst>
                    <a:ext uri="{9D8B030D-6E8A-4147-A177-3AD203B41FA5}">
                      <a16:colId xmlns:a16="http://schemas.microsoft.com/office/drawing/2014/main" val="2011906144"/>
                    </a:ext>
                  </a:extLst>
                </a:gridCol>
                <a:gridCol w="5688197">
                  <a:extLst>
                    <a:ext uri="{9D8B030D-6E8A-4147-A177-3AD203B41FA5}">
                      <a16:colId xmlns:a16="http://schemas.microsoft.com/office/drawing/2014/main" val="2640299584"/>
                    </a:ext>
                  </a:extLst>
                </a:gridCol>
              </a:tblGrid>
              <a:tr h="289672">
                <a:tc>
                  <a:txBody>
                    <a:bodyPr/>
                    <a:lstStyle/>
                    <a:p>
                      <a:pPr algn="ctr"/>
                      <a:r>
                        <a:rPr lang="en-US" sz="1500" dirty="0"/>
                        <a:t>From Waist</a:t>
                      </a:r>
                    </a:p>
                  </a:txBody>
                  <a:tcPr/>
                </a:tc>
                <a:tc>
                  <a:txBody>
                    <a:bodyPr/>
                    <a:lstStyle/>
                    <a:p>
                      <a:pPr algn="ctr"/>
                      <a:r>
                        <a:rPr lang="en-US" sz="1500" dirty="0"/>
                        <a:t>To Waist</a:t>
                      </a:r>
                    </a:p>
                  </a:txBody>
                  <a:tcPr/>
                </a:tc>
                <a:extLst>
                  <a:ext uri="{0D108BD9-81ED-4DB2-BD59-A6C34878D82A}">
                    <a16:rowId xmlns:a16="http://schemas.microsoft.com/office/drawing/2014/main" val="1057531542"/>
                  </a:ext>
                </a:extLst>
              </a:tr>
              <a:tr h="2428476">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of a wavefront emerging from a focal position in both vertical and horizontal directions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output plane (several times) larger than the input plane</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lang="en-US" sz="1800" kern="1200" dirty="0">
                          <a:solidFill>
                            <a:srgbClr val="005C98"/>
                          </a:solidFill>
                          <a:effectLst/>
                          <a:latin typeface="+mn-lt"/>
                          <a:ea typeface="+mn-ea"/>
                          <a:cs typeface="+mn-cs"/>
                        </a:rPr>
                        <a:t>fails for strongly astigmatic systems</a:t>
                      </a:r>
                      <a:r>
                        <a:rPr kumimoji="0" lang="en-US" sz="1800" u="none" strike="noStrike" kern="1200" cap="none" normalizeH="0" baseline="0" dirty="0">
                          <a:ln>
                            <a:noFill/>
                          </a:ln>
                          <a:solidFill>
                            <a:srgbClr val="005C98"/>
                          </a:solidFill>
                          <a:effectLst/>
                        </a:rPr>
                        <a:t>. </a:t>
                      </a:r>
                    </a:p>
                    <a:p>
                      <a:pPr marL="285750" indent="-285750" algn="l" defTabSz="457200" rtl="0" eaLnBrk="1" latinLnBrk="0" hangingPunct="1">
                        <a:lnSpc>
                          <a:spcPct val="100000"/>
                        </a:lnSpc>
                        <a:buFontTx/>
                        <a:buChar char="-"/>
                      </a:pPr>
                      <a:endParaRPr kumimoji="0" lang="en-US" sz="1800" b="0" i="0" u="none" strike="noStrike" kern="1200" cap="none" normalizeH="0" baseline="0" dirty="0">
                        <a:ln>
                          <a:noFill/>
                        </a:ln>
                        <a:solidFill>
                          <a:srgbClr val="005C98"/>
                        </a:solidFill>
                        <a:effectLst/>
                        <a:latin typeface="+mn-lt"/>
                        <a:ea typeface="+mn-ea"/>
                        <a:cs typeface="+mn-cs"/>
                      </a:endParaRPr>
                    </a:p>
                  </a:txBody>
                  <a:tcPr/>
                </a:tc>
                <a:tc>
                  <a:txBody>
                    <a:bodyPr/>
                    <a:lstStyle/>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propagation of a wavefront being focused on both directions</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output plane (several times) smaller than the input plane</a:t>
                      </a:r>
                    </a:p>
                    <a:p>
                      <a:pPr marL="285750" indent="-285750" algn="l" defTabSz="457200" rtl="0" eaLnBrk="1" latinLnBrk="0" hangingPunct="1">
                        <a:lnSpc>
                          <a:spcPct val="100000"/>
                        </a:lnSpc>
                        <a:buFontTx/>
                        <a:buChar char="-"/>
                      </a:pPr>
                      <a:r>
                        <a:rPr kumimoji="0" lang="en-US" sz="1800" u="none" strike="noStrike" kern="1200" cap="none" normalizeH="0" baseline="0" dirty="0">
                          <a:ln>
                            <a:noFill/>
                          </a:ln>
                          <a:solidFill>
                            <a:srgbClr val="005C98"/>
                          </a:solidFill>
                          <a:effectLst/>
                        </a:rPr>
                        <a:t>preserves number of pixel, ranges are recalculated to accommodate the wavefront</a:t>
                      </a:r>
                    </a:p>
                    <a:p>
                      <a:pPr marL="285750" indent="-285750" algn="l" defTabSz="457200" rtl="0" eaLnBrk="1" latinLnBrk="0" hangingPunct="1">
                        <a:lnSpc>
                          <a:spcPct val="100000"/>
                        </a:lnSpc>
                        <a:buFontTx/>
                        <a:buChar char="-"/>
                      </a:pPr>
                      <a:r>
                        <a:rPr lang="en-US" sz="1800" kern="1200" dirty="0">
                          <a:solidFill>
                            <a:srgbClr val="005C98"/>
                          </a:solidFill>
                          <a:effectLst/>
                          <a:latin typeface="+mn-lt"/>
                          <a:ea typeface="+mn-ea"/>
                          <a:cs typeface="+mn-cs"/>
                        </a:rPr>
                        <a:t>fails for strongly astigmatic systems</a:t>
                      </a:r>
                      <a:r>
                        <a:rPr kumimoji="0" lang="en-US" sz="1800" u="none" strike="noStrike" kern="1200" cap="none" normalizeH="0" baseline="0" dirty="0">
                          <a:ln>
                            <a:noFill/>
                          </a:ln>
                          <a:solidFill>
                            <a:srgbClr val="005C98"/>
                          </a:solidFill>
                          <a:effectLst/>
                        </a:rPr>
                        <a:t>. </a:t>
                      </a:r>
                    </a:p>
                  </a:txBody>
                  <a:tcPr/>
                </a:tc>
                <a:extLst>
                  <a:ext uri="{0D108BD9-81ED-4DB2-BD59-A6C34878D82A}">
                    <a16:rowId xmlns:a16="http://schemas.microsoft.com/office/drawing/2014/main" val="3349950391"/>
                  </a:ext>
                </a:extLst>
              </a:tr>
            </a:tbl>
          </a:graphicData>
        </a:graphic>
      </p:graphicFrame>
    </p:spTree>
    <p:extLst>
      <p:ext uri="{BB962C8B-B14F-4D97-AF65-F5344CB8AC3E}">
        <p14:creationId xmlns:p14="http://schemas.microsoft.com/office/powerpoint/2010/main" val="139728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References</a:t>
            </a:r>
          </a:p>
        </p:txBody>
      </p:sp>
      <p:sp>
        <p:nvSpPr>
          <p:cNvPr id="38" name="Parentesi quadra aperta 3">
            <a:extLst>
              <a:ext uri="{FF2B5EF4-FFF2-40B4-BE49-F238E27FC236}">
                <a16:creationId xmlns:a16="http://schemas.microsoft.com/office/drawing/2014/main" id="{40C1E609-C4A3-1A48-82A5-8AB134CE5173}"/>
              </a:ext>
            </a:extLst>
          </p:cNvPr>
          <p:cNvSpPr/>
          <p:nvPr/>
        </p:nvSpPr>
        <p:spPr bwMode="auto">
          <a:xfrm>
            <a:off x="3906124" y="647699"/>
            <a:ext cx="142875" cy="896948"/>
          </a:xfrm>
          <a:prstGeom prst="leftBracket">
            <a:avLst/>
          </a:prstGeom>
          <a:noFill/>
          <a:ln w="19050" cap="sq"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grpSp>
        <p:nvGrpSpPr>
          <p:cNvPr id="39" name="Gruppo 5">
            <a:extLst>
              <a:ext uri="{FF2B5EF4-FFF2-40B4-BE49-F238E27FC236}">
                <a16:creationId xmlns:a16="http://schemas.microsoft.com/office/drawing/2014/main" id="{A5D5361B-A4AF-D848-B1F8-9F553A344AA6}"/>
              </a:ext>
            </a:extLst>
          </p:cNvPr>
          <p:cNvGrpSpPr/>
          <p:nvPr/>
        </p:nvGrpSpPr>
        <p:grpSpPr>
          <a:xfrm>
            <a:off x="3906124" y="5438603"/>
            <a:ext cx="6526031" cy="675229"/>
            <a:chOff x="1619671" y="5438603"/>
            <a:chExt cx="6526031" cy="675229"/>
          </a:xfrm>
        </p:grpSpPr>
        <p:sp>
          <p:nvSpPr>
            <p:cNvPr id="40" name="Parentesi quadra aperta 18">
              <a:extLst>
                <a:ext uri="{FF2B5EF4-FFF2-40B4-BE49-F238E27FC236}">
                  <a16:creationId xmlns:a16="http://schemas.microsoft.com/office/drawing/2014/main" id="{58E0FF12-63E3-DA4A-863F-A1E3509F7E9A}"/>
                </a:ext>
              </a:extLst>
            </p:cNvPr>
            <p:cNvSpPr/>
            <p:nvPr/>
          </p:nvSpPr>
          <p:spPr bwMode="auto">
            <a:xfrm>
              <a:off x="1619671" y="5468309"/>
              <a:ext cx="133351" cy="645523"/>
            </a:xfrm>
            <a:prstGeom prst="leftBracket">
              <a:avLst/>
            </a:prstGeom>
            <a:noFill/>
            <a:ln w="19050" cap="sq"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pic>
          <p:nvPicPr>
            <p:cNvPr id="41" name="Picture 4">
              <a:extLst>
                <a:ext uri="{FF2B5EF4-FFF2-40B4-BE49-F238E27FC236}">
                  <a16:creationId xmlns:a16="http://schemas.microsoft.com/office/drawing/2014/main" id="{D42942EC-AEE2-5A4E-BA3E-2CCBAA66DAD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1783002" y="543860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ectangle 3">
            <a:extLst>
              <a:ext uri="{FF2B5EF4-FFF2-40B4-BE49-F238E27FC236}">
                <a16:creationId xmlns:a16="http://schemas.microsoft.com/office/drawing/2014/main" id="{D0C9B2A3-95BA-B34A-BBCD-5AA2D85C9C0B}"/>
              </a:ext>
            </a:extLst>
          </p:cNvPr>
          <p:cNvSpPr>
            <a:spLocks noChangeArrowheads="1"/>
          </p:cNvSpPr>
          <p:nvPr/>
        </p:nvSpPr>
        <p:spPr bwMode="auto">
          <a:xfrm>
            <a:off x="363255" y="773015"/>
            <a:ext cx="3207477" cy="687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Official Repository</a:t>
            </a:r>
          </a:p>
          <a:p>
            <a:pPr marL="0" indent="0" algn="ctr">
              <a:spcBef>
                <a:spcPct val="15000"/>
              </a:spcBef>
            </a:pPr>
            <a:r>
              <a:rPr kumimoji="0" lang="en-US" altLang="it-IT" sz="1800" i="1" dirty="0">
                <a:solidFill>
                  <a:schemeClr val="accent2"/>
                </a:solidFill>
                <a:latin typeface="+mj-lt"/>
              </a:rPr>
              <a:t>Official SRW User Interface</a:t>
            </a:r>
            <a:endParaRPr kumimoji="0" lang="en-GB" altLang="it-IT" sz="1800" dirty="0">
              <a:solidFill>
                <a:schemeClr val="accent2"/>
              </a:solidFill>
              <a:latin typeface="+mj-lt"/>
            </a:endParaRPr>
          </a:p>
        </p:txBody>
      </p:sp>
      <p:sp>
        <p:nvSpPr>
          <p:cNvPr id="43" name="Rectangle 3">
            <a:extLst>
              <a:ext uri="{FF2B5EF4-FFF2-40B4-BE49-F238E27FC236}">
                <a16:creationId xmlns:a16="http://schemas.microsoft.com/office/drawing/2014/main" id="{E93A288B-4821-1948-82F6-6677213E9D7E}"/>
              </a:ext>
            </a:extLst>
          </p:cNvPr>
          <p:cNvSpPr>
            <a:spLocks noChangeArrowheads="1"/>
          </p:cNvSpPr>
          <p:nvPr/>
        </p:nvSpPr>
        <p:spPr bwMode="auto">
          <a:xfrm>
            <a:off x="1662760" y="3217425"/>
            <a:ext cx="201308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SRW Publications</a:t>
            </a:r>
            <a:endParaRPr kumimoji="0" lang="en-GB" altLang="it-IT" sz="1800" dirty="0">
              <a:solidFill>
                <a:schemeClr val="accent2"/>
              </a:solidFill>
              <a:latin typeface="+mj-lt"/>
            </a:endParaRPr>
          </a:p>
        </p:txBody>
      </p:sp>
      <p:sp>
        <p:nvSpPr>
          <p:cNvPr id="44" name="Rectangle 3">
            <a:extLst>
              <a:ext uri="{FF2B5EF4-FFF2-40B4-BE49-F238E27FC236}">
                <a16:creationId xmlns:a16="http://schemas.microsoft.com/office/drawing/2014/main" id="{8CE5E1CF-5837-0A48-8045-7C42AFB67329}"/>
              </a:ext>
            </a:extLst>
          </p:cNvPr>
          <p:cNvSpPr>
            <a:spLocks noChangeArrowheads="1"/>
          </p:cNvSpPr>
          <p:nvPr/>
        </p:nvSpPr>
        <p:spPr bwMode="auto">
          <a:xfrm>
            <a:off x="1479550" y="5609983"/>
            <a:ext cx="237950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Books</a:t>
            </a:r>
            <a:endParaRPr kumimoji="0" lang="en-GB" altLang="it-IT" sz="1800" dirty="0">
              <a:solidFill>
                <a:schemeClr val="accent2"/>
              </a:solidFill>
              <a:latin typeface="+mj-lt"/>
            </a:endParaRPr>
          </a:p>
        </p:txBody>
      </p:sp>
      <p:sp>
        <p:nvSpPr>
          <p:cNvPr id="45" name="Rectangle 44">
            <a:extLst>
              <a:ext uri="{FF2B5EF4-FFF2-40B4-BE49-F238E27FC236}">
                <a16:creationId xmlns:a16="http://schemas.microsoft.com/office/drawing/2014/main" id="{F4CDE2E3-3688-6F45-A19F-D7A6848CA65D}"/>
              </a:ext>
            </a:extLst>
          </p:cNvPr>
          <p:cNvSpPr/>
          <p:nvPr/>
        </p:nvSpPr>
        <p:spPr>
          <a:xfrm>
            <a:off x="4018045" y="739408"/>
            <a:ext cx="6096000" cy="400110"/>
          </a:xfrm>
          <a:prstGeom prst="rect">
            <a:avLst/>
          </a:prstGeom>
        </p:spPr>
        <p:txBody>
          <a:bodyPr>
            <a:spAutoFit/>
          </a:bodyPr>
          <a:lstStyle/>
          <a:p>
            <a:r>
              <a:rPr lang="en-US" sz="2000" dirty="0">
                <a:solidFill>
                  <a:srgbClr val="112375"/>
                </a:solidFill>
                <a:latin typeface="Times" pitchFamily="2" charset="0"/>
                <a:hlinkClick r:id="rId4"/>
              </a:rPr>
              <a:t>https://github.com/ochubar/SRW</a:t>
            </a:r>
            <a:r>
              <a:rPr lang="en-US" sz="2000" dirty="0">
                <a:solidFill>
                  <a:srgbClr val="112375"/>
                </a:solidFill>
                <a:latin typeface="Times" pitchFamily="2" charset="0"/>
              </a:rPr>
              <a:t> </a:t>
            </a:r>
            <a:endParaRPr lang="en-US" sz="2000" dirty="0">
              <a:effectLst/>
              <a:latin typeface="Times" pitchFamily="2" charset="0"/>
            </a:endParaRPr>
          </a:p>
        </p:txBody>
      </p:sp>
      <p:sp>
        <p:nvSpPr>
          <p:cNvPr id="46" name="Rectangle 45">
            <a:extLst>
              <a:ext uri="{FF2B5EF4-FFF2-40B4-BE49-F238E27FC236}">
                <a16:creationId xmlns:a16="http://schemas.microsoft.com/office/drawing/2014/main" id="{ED6871D3-EFC5-7A47-A62F-BBDBC17D2323}"/>
              </a:ext>
            </a:extLst>
          </p:cNvPr>
          <p:cNvSpPr/>
          <p:nvPr/>
        </p:nvSpPr>
        <p:spPr>
          <a:xfrm>
            <a:off x="3906123" y="1607281"/>
            <a:ext cx="7021706" cy="738664"/>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Ellaume</a:t>
            </a:r>
            <a:r>
              <a:rPr lang="en-US" sz="1400" dirty="0">
                <a:solidFill>
                  <a:srgbClr val="112375"/>
                </a:solidFill>
                <a:latin typeface="Times" pitchFamily="2" charset="0"/>
              </a:rPr>
              <a:t>, P.: </a:t>
            </a:r>
            <a:r>
              <a:rPr lang="en-US" sz="1400" i="1" dirty="0">
                <a:solidFill>
                  <a:srgbClr val="112375"/>
                </a:solidFill>
                <a:latin typeface="Times" pitchFamily="2" charset="0"/>
              </a:rPr>
              <a:t>Accurate and efficient computation of synchrotron radiation in the near field region.</a:t>
            </a:r>
            <a:r>
              <a:rPr lang="en-US" sz="1400" dirty="0">
                <a:solidFill>
                  <a:srgbClr val="112375"/>
                </a:solidFill>
                <a:latin typeface="Times" pitchFamily="2" charset="0"/>
              </a:rPr>
              <a:t> Proceedings of the 6th European Particle Accelerator Conference - EPAC-98, pages 1177-1179 </a:t>
            </a:r>
          </a:p>
        </p:txBody>
      </p:sp>
      <p:sp>
        <p:nvSpPr>
          <p:cNvPr id="47" name="Parentesi quadra aperta 3">
            <a:extLst>
              <a:ext uri="{FF2B5EF4-FFF2-40B4-BE49-F238E27FC236}">
                <a16:creationId xmlns:a16="http://schemas.microsoft.com/office/drawing/2014/main" id="{B934E20D-1652-9B40-8846-27BE4F74F345}"/>
              </a:ext>
            </a:extLst>
          </p:cNvPr>
          <p:cNvSpPr/>
          <p:nvPr/>
        </p:nvSpPr>
        <p:spPr bwMode="auto">
          <a:xfrm>
            <a:off x="3908626" y="1578097"/>
            <a:ext cx="140374" cy="3866988"/>
          </a:xfrm>
          <a:prstGeom prst="leftBracket">
            <a:avLst/>
          </a:prstGeom>
          <a:noFill/>
          <a:ln w="19050" cap="sq" cmpd="sng" algn="ctr">
            <a:solidFill>
              <a:schemeClr val="bg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sp>
        <p:nvSpPr>
          <p:cNvPr id="48" name="Rectangle 47">
            <a:extLst>
              <a:ext uri="{FF2B5EF4-FFF2-40B4-BE49-F238E27FC236}">
                <a16:creationId xmlns:a16="http://schemas.microsoft.com/office/drawing/2014/main" id="{74EDA4E6-E946-5444-BC74-B0F8D391A70B}"/>
              </a:ext>
            </a:extLst>
          </p:cNvPr>
          <p:cNvSpPr/>
          <p:nvPr/>
        </p:nvSpPr>
        <p:spPr>
          <a:xfrm>
            <a:off x="3906123" y="2351107"/>
            <a:ext cx="6496051" cy="30777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i="1" dirty="0">
                <a:solidFill>
                  <a:srgbClr val="112375"/>
                </a:solidFill>
                <a:latin typeface="Times" pitchFamily="2" charset="0"/>
              </a:rPr>
              <a:t>Wavefront calculations</a:t>
            </a:r>
            <a:r>
              <a:rPr lang="en-US" sz="1400" dirty="0">
                <a:solidFill>
                  <a:srgbClr val="112375"/>
                </a:solidFill>
                <a:latin typeface="Times" pitchFamily="2" charset="0"/>
              </a:rPr>
              <a:t>. Proc. SPIE, 4143:48-59 (2001) </a:t>
            </a:r>
            <a:endParaRPr lang="en-US" sz="1400" dirty="0">
              <a:effectLst/>
              <a:latin typeface="Times" pitchFamily="2" charset="0"/>
            </a:endParaRPr>
          </a:p>
        </p:txBody>
      </p:sp>
      <p:sp>
        <p:nvSpPr>
          <p:cNvPr id="49" name="Rectangle 48">
            <a:extLst>
              <a:ext uri="{FF2B5EF4-FFF2-40B4-BE49-F238E27FC236}">
                <a16:creationId xmlns:a16="http://schemas.microsoft.com/office/drawing/2014/main" id="{421973FC-1D63-C04A-A8C8-59561E617374}"/>
              </a:ext>
            </a:extLst>
          </p:cNvPr>
          <p:cNvSpPr/>
          <p:nvPr/>
        </p:nvSpPr>
        <p:spPr>
          <a:xfrm>
            <a:off x="3906123" y="2717303"/>
            <a:ext cx="7021706" cy="95410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Berman, L., Chu, Y. S., </a:t>
            </a:r>
            <a:r>
              <a:rPr lang="en-US" sz="1400" dirty="0" err="1">
                <a:solidFill>
                  <a:srgbClr val="112375"/>
                </a:solidFill>
                <a:latin typeface="Times" pitchFamily="2" charset="0"/>
              </a:rPr>
              <a:t>Fluerasu</a:t>
            </a:r>
            <a:r>
              <a:rPr lang="en-US" sz="1400" dirty="0">
                <a:solidFill>
                  <a:srgbClr val="112375"/>
                </a:solidFill>
                <a:latin typeface="Times" pitchFamily="2" charset="0"/>
              </a:rPr>
              <a:t>, A., Hubert, S., </a:t>
            </a:r>
            <a:r>
              <a:rPr lang="en-US" sz="1400" dirty="0" err="1">
                <a:solidFill>
                  <a:srgbClr val="112375"/>
                </a:solidFill>
                <a:latin typeface="Times" pitchFamily="2" charset="0"/>
              </a:rPr>
              <a:t>Idir</a:t>
            </a:r>
            <a:r>
              <a:rPr lang="en-US" sz="1400" dirty="0">
                <a:solidFill>
                  <a:srgbClr val="112375"/>
                </a:solidFill>
                <a:latin typeface="Times" pitchFamily="2" charset="0"/>
              </a:rPr>
              <a:t>, M., </a:t>
            </a:r>
            <a:r>
              <a:rPr lang="en-US" sz="1400" dirty="0" err="1">
                <a:solidFill>
                  <a:srgbClr val="112375"/>
                </a:solidFill>
                <a:latin typeface="Times" pitchFamily="2" charset="0"/>
              </a:rPr>
              <a:t>Kaznatcheev</a:t>
            </a:r>
            <a:r>
              <a:rPr lang="en-US" sz="1400" dirty="0">
                <a:solidFill>
                  <a:srgbClr val="112375"/>
                </a:solidFill>
                <a:latin typeface="Times" pitchFamily="2" charset="0"/>
              </a:rPr>
              <a:t>, K., Shapiro, D. Shen, Q. and </a:t>
            </a:r>
            <a:r>
              <a:rPr lang="en-US" sz="1400" dirty="0" err="1">
                <a:solidFill>
                  <a:srgbClr val="112375"/>
                </a:solidFill>
                <a:latin typeface="Times" pitchFamily="2" charset="0"/>
              </a:rPr>
              <a:t>Baltser</a:t>
            </a:r>
            <a:r>
              <a:rPr lang="en-US" sz="1400" dirty="0">
                <a:solidFill>
                  <a:srgbClr val="112375"/>
                </a:solidFill>
                <a:latin typeface="Times" pitchFamily="2" charset="0"/>
              </a:rPr>
              <a:t>, J.: </a:t>
            </a:r>
            <a:r>
              <a:rPr lang="en-US" sz="1400" i="1" dirty="0">
                <a:solidFill>
                  <a:srgbClr val="112375"/>
                </a:solidFill>
                <a:latin typeface="Times" pitchFamily="2" charset="0"/>
              </a:rPr>
              <a:t>Development of partially-coherent wavefront propagation simulation methods for 3rd and 4th generation synchrotron radiation sources. </a:t>
            </a:r>
            <a:r>
              <a:rPr lang="en-US" sz="1400" dirty="0">
                <a:solidFill>
                  <a:srgbClr val="112375"/>
                </a:solidFill>
                <a:latin typeface="Times" pitchFamily="2" charset="0"/>
              </a:rPr>
              <a:t>Proc. SPIE, 8141:814107 (2011) </a:t>
            </a:r>
            <a:endParaRPr lang="en-US" sz="1400" dirty="0">
              <a:effectLst/>
            </a:endParaRPr>
          </a:p>
        </p:txBody>
      </p:sp>
      <p:sp>
        <p:nvSpPr>
          <p:cNvPr id="50" name="Rectangle 49">
            <a:extLst>
              <a:ext uri="{FF2B5EF4-FFF2-40B4-BE49-F238E27FC236}">
                <a16:creationId xmlns:a16="http://schemas.microsoft.com/office/drawing/2014/main" id="{7CB332FB-4951-744E-9227-50AA40655A37}"/>
              </a:ext>
            </a:extLst>
          </p:cNvPr>
          <p:cNvSpPr/>
          <p:nvPr/>
        </p:nvSpPr>
        <p:spPr>
          <a:xfrm>
            <a:off x="3906123" y="3656406"/>
            <a:ext cx="7006228"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a:t>
            </a:r>
            <a:r>
              <a:rPr lang="en-US" sz="1400" i="1" dirty="0">
                <a:solidFill>
                  <a:srgbClr val="112375"/>
                </a:solidFill>
                <a:latin typeface="Times" pitchFamily="2" charset="0"/>
              </a:rPr>
              <a:t>.: Recent updates in the "Synchrotron Radiation Workshop" code, on-going developments, simulation activities, and plans for the future. </a:t>
            </a:r>
            <a:r>
              <a:rPr lang="en-US" sz="1400" dirty="0">
                <a:solidFill>
                  <a:srgbClr val="112375"/>
                </a:solidFill>
                <a:latin typeface="Times" pitchFamily="2" charset="0"/>
              </a:rPr>
              <a:t>Proc. SPIE, 9209:920907 (2014) </a:t>
            </a:r>
            <a:endParaRPr lang="en-US" sz="1400" dirty="0">
              <a:effectLst/>
              <a:latin typeface="Times" pitchFamily="2" charset="0"/>
            </a:endParaRPr>
          </a:p>
        </p:txBody>
      </p:sp>
      <p:sp>
        <p:nvSpPr>
          <p:cNvPr id="51" name="Rectangle 50">
            <a:extLst>
              <a:ext uri="{FF2B5EF4-FFF2-40B4-BE49-F238E27FC236}">
                <a16:creationId xmlns:a16="http://schemas.microsoft.com/office/drawing/2014/main" id="{CF60C7CF-9EDE-6241-B1CF-6B4075F279D5}"/>
              </a:ext>
            </a:extLst>
          </p:cNvPr>
          <p:cNvSpPr/>
          <p:nvPr/>
        </p:nvSpPr>
        <p:spPr>
          <a:xfrm>
            <a:off x="3906123" y="4170915"/>
            <a:ext cx="6096000" cy="738664"/>
          </a:xfrm>
          <a:prstGeom prst="rect">
            <a:avLst/>
          </a:prstGeom>
        </p:spPr>
        <p:txBody>
          <a:bodyPr>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dirty="0" err="1">
                <a:solidFill>
                  <a:srgbClr val="112375"/>
                </a:solidFill>
                <a:latin typeface="Times" pitchFamily="2" charset="0"/>
              </a:rPr>
              <a:t>Rakitin</a:t>
            </a:r>
            <a:r>
              <a:rPr lang="en-US" sz="1400" dirty="0">
                <a:solidFill>
                  <a:srgbClr val="112375"/>
                </a:solidFill>
                <a:latin typeface="Times" pitchFamily="2" charset="0"/>
              </a:rPr>
              <a:t>, M., Chen-</a:t>
            </a:r>
            <a:r>
              <a:rPr lang="en-US" sz="1400" dirty="0" err="1">
                <a:solidFill>
                  <a:srgbClr val="112375"/>
                </a:solidFill>
                <a:latin typeface="Times" pitchFamily="2" charset="0"/>
              </a:rPr>
              <a:t>Wiegart</a:t>
            </a:r>
            <a:r>
              <a:rPr lang="en-US" sz="1400" dirty="0">
                <a:solidFill>
                  <a:srgbClr val="112375"/>
                </a:solidFill>
                <a:latin typeface="Times" pitchFamily="2" charset="0"/>
              </a:rPr>
              <a:t>, Y.K., Chu, Y.S., </a:t>
            </a:r>
            <a:r>
              <a:rPr lang="en-US" sz="1400" dirty="0" err="1">
                <a:solidFill>
                  <a:srgbClr val="112375"/>
                </a:solidFill>
                <a:latin typeface="Times" pitchFamily="2" charset="0"/>
              </a:rPr>
              <a:t>Fluerasu</a:t>
            </a:r>
            <a:r>
              <a:rPr lang="en-US" sz="1400" dirty="0">
                <a:solidFill>
                  <a:srgbClr val="112375"/>
                </a:solidFill>
                <a:latin typeface="Times" pitchFamily="2" charset="0"/>
              </a:rPr>
              <a:t>, A., </a:t>
            </a:r>
            <a:r>
              <a:rPr lang="en-US" sz="1400" dirty="0" err="1">
                <a:solidFill>
                  <a:srgbClr val="112375"/>
                </a:solidFill>
                <a:latin typeface="Times" pitchFamily="2" charset="0"/>
              </a:rPr>
              <a:t>Hidas</a:t>
            </a:r>
            <a:r>
              <a:rPr lang="en-US" sz="1400" dirty="0">
                <a:solidFill>
                  <a:srgbClr val="112375"/>
                </a:solidFill>
                <a:latin typeface="Times" pitchFamily="2" charset="0"/>
              </a:rPr>
              <a:t>, D. and </a:t>
            </a:r>
            <a:r>
              <a:rPr lang="en-US" sz="1400" dirty="0" err="1">
                <a:solidFill>
                  <a:srgbClr val="112375"/>
                </a:solidFill>
                <a:latin typeface="Times" pitchFamily="2" charset="0"/>
              </a:rPr>
              <a:t>Wiegart</a:t>
            </a:r>
            <a:r>
              <a:rPr lang="en-US" sz="1400" dirty="0">
                <a:solidFill>
                  <a:srgbClr val="112375"/>
                </a:solidFill>
                <a:latin typeface="Times" pitchFamily="2" charset="0"/>
              </a:rPr>
              <a:t>, L.: </a:t>
            </a:r>
            <a:r>
              <a:rPr lang="en-US" sz="1400" i="1" dirty="0">
                <a:solidFill>
                  <a:srgbClr val="112375"/>
                </a:solidFill>
                <a:latin typeface="Times" pitchFamily="2" charset="0"/>
              </a:rPr>
              <a:t>Main functions, recent updates, and applications of Synchrotron Radiation Workshop code. </a:t>
            </a:r>
            <a:r>
              <a:rPr lang="en-US" sz="1400" dirty="0">
                <a:solidFill>
                  <a:srgbClr val="112375"/>
                </a:solidFill>
                <a:latin typeface="Times" pitchFamily="2" charset="0"/>
              </a:rPr>
              <a:t>Proc. SPIE, 10388:1038805 (2017) </a:t>
            </a:r>
            <a:endParaRPr lang="en-US" sz="1400" dirty="0">
              <a:latin typeface="Times" pitchFamily="2" charset="0"/>
            </a:endParaRPr>
          </a:p>
        </p:txBody>
      </p:sp>
      <p:pic>
        <p:nvPicPr>
          <p:cNvPr id="52" name="Picture 4">
            <a:extLst>
              <a:ext uri="{FF2B5EF4-FFF2-40B4-BE49-F238E27FC236}">
                <a16:creationId xmlns:a16="http://schemas.microsoft.com/office/drawing/2014/main" id="{9091E662-B6BC-FC40-BF1E-F56B853AC84B}"/>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048999" y="154435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a:extLst>
              <a:ext uri="{FF2B5EF4-FFF2-40B4-BE49-F238E27FC236}">
                <a16:creationId xmlns:a16="http://schemas.microsoft.com/office/drawing/2014/main" id="{000B3D9E-DADA-8447-88DD-2DE2A16CFC46}"/>
              </a:ext>
            </a:extLst>
          </p:cNvPr>
          <p:cNvSpPr/>
          <p:nvPr/>
        </p:nvSpPr>
        <p:spPr>
          <a:xfrm>
            <a:off x="3906122" y="5567388"/>
            <a:ext cx="6496051" cy="523220"/>
          </a:xfrm>
          <a:prstGeom prst="rect">
            <a:avLst/>
          </a:prstGeom>
        </p:spPr>
        <p:txBody>
          <a:bodyPr wrap="square">
            <a:spAutoFit/>
          </a:bodyPr>
          <a:lstStyle/>
          <a:p>
            <a:r>
              <a:rPr lang="en-US" sz="1400" dirty="0" err="1">
                <a:solidFill>
                  <a:srgbClr val="112375"/>
                </a:solidFill>
                <a:latin typeface="Times" pitchFamily="2" charset="0"/>
              </a:rPr>
              <a:t>Paganin</a:t>
            </a:r>
            <a:r>
              <a:rPr lang="en-US" sz="1400" dirty="0">
                <a:solidFill>
                  <a:srgbClr val="112375"/>
                </a:solidFill>
                <a:latin typeface="Times" pitchFamily="2" charset="0"/>
              </a:rPr>
              <a:t>, D.: </a:t>
            </a:r>
            <a:r>
              <a:rPr lang="en-US" sz="1400" i="1" dirty="0">
                <a:solidFill>
                  <a:srgbClr val="112375"/>
                </a:solidFill>
                <a:latin typeface="Times" pitchFamily="2" charset="0"/>
              </a:rPr>
              <a:t>Coherent X-Ray Optics</a:t>
            </a:r>
            <a:r>
              <a:rPr lang="en-US" sz="1400" dirty="0">
                <a:solidFill>
                  <a:srgbClr val="112375"/>
                </a:solidFill>
                <a:latin typeface="Times" pitchFamily="2" charset="0"/>
              </a:rPr>
              <a:t>. Oxford Series on Synchrotron Radiation, 6. Oxford Science Publications (2006) </a:t>
            </a:r>
            <a:endParaRPr lang="en-US" sz="1400" dirty="0">
              <a:effectLst/>
              <a:latin typeface="Times" pitchFamily="2" charset="0"/>
            </a:endParaRPr>
          </a:p>
        </p:txBody>
      </p:sp>
      <p:sp>
        <p:nvSpPr>
          <p:cNvPr id="54" name="Footer Placeholder 4">
            <a:extLst>
              <a:ext uri="{FF2B5EF4-FFF2-40B4-BE49-F238E27FC236}">
                <a16:creationId xmlns:a16="http://schemas.microsoft.com/office/drawing/2014/main" id="{DE4C2727-5674-FF49-89B0-86E570D7722A}"/>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20" name="Rectangle 19">
            <a:extLst>
              <a:ext uri="{FF2B5EF4-FFF2-40B4-BE49-F238E27FC236}">
                <a16:creationId xmlns:a16="http://schemas.microsoft.com/office/drawing/2014/main" id="{BF5A6CBB-8E82-E94B-B7ED-5AC5C82621BB}"/>
              </a:ext>
            </a:extLst>
          </p:cNvPr>
          <p:cNvSpPr/>
          <p:nvPr/>
        </p:nvSpPr>
        <p:spPr>
          <a:xfrm>
            <a:off x="3906123" y="4868210"/>
            <a:ext cx="6562727"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Celestre</a:t>
            </a:r>
            <a:r>
              <a:rPr lang="en-US" sz="1400" dirty="0">
                <a:solidFill>
                  <a:srgbClr val="112375"/>
                </a:solidFill>
                <a:latin typeface="Times" pitchFamily="2" charset="0"/>
              </a:rPr>
              <a:t>, R.: </a:t>
            </a:r>
            <a:r>
              <a:rPr lang="en-US" sz="1400" i="1" dirty="0">
                <a:solidFill>
                  <a:srgbClr val="112375"/>
                </a:solidFill>
                <a:latin typeface="Times" pitchFamily="2" charset="0"/>
              </a:rPr>
              <a:t>Memory and CPU efficient computation of the Fresnel free-space propagator in Fourier optics simulation. </a:t>
            </a:r>
            <a:r>
              <a:rPr lang="en-US" sz="1400" dirty="0">
                <a:solidFill>
                  <a:srgbClr val="112375"/>
                </a:solidFill>
                <a:latin typeface="Times" pitchFamily="2" charset="0"/>
              </a:rPr>
              <a:t>Opt. Express 27, 28750-28759 (2019)</a:t>
            </a:r>
            <a:endParaRPr lang="en-US" sz="1400" dirty="0">
              <a:effectLst/>
              <a:latin typeface="Times" pitchFamily="2" charset="0"/>
            </a:endParaRPr>
          </a:p>
        </p:txBody>
      </p:sp>
      <p:sp>
        <p:nvSpPr>
          <p:cNvPr id="2" name="TextBox 1">
            <a:extLst>
              <a:ext uri="{FF2B5EF4-FFF2-40B4-BE49-F238E27FC236}">
                <a16:creationId xmlns:a16="http://schemas.microsoft.com/office/drawing/2014/main" id="{4FAC3C3F-6B0C-7145-A225-82740EC19A4A}"/>
              </a:ext>
            </a:extLst>
          </p:cNvPr>
          <p:cNvSpPr txBox="1"/>
          <p:nvPr/>
        </p:nvSpPr>
        <p:spPr>
          <a:xfrm>
            <a:off x="4018045" y="1099934"/>
            <a:ext cx="3069430" cy="400110"/>
          </a:xfrm>
          <a:prstGeom prst="rect">
            <a:avLst/>
          </a:prstGeom>
          <a:noFill/>
        </p:spPr>
        <p:txBody>
          <a:bodyPr wrap="none" rtlCol="0">
            <a:spAutoFit/>
          </a:bodyPr>
          <a:lstStyle/>
          <a:p>
            <a:r>
              <a:rPr lang="en-US" sz="2000" dirty="0">
                <a:solidFill>
                  <a:srgbClr val="112375"/>
                </a:solidFill>
                <a:latin typeface="Times" pitchFamily="2" charset="0"/>
                <a:hlinkClick r:id="rId5"/>
              </a:rPr>
              <a:t>https://www.sirepo.com/srw</a:t>
            </a:r>
            <a:endParaRPr lang="en-US" sz="2000" dirty="0">
              <a:solidFill>
                <a:srgbClr val="112375"/>
              </a:solidFill>
              <a:latin typeface="Times" pitchFamily="2" charset="0"/>
            </a:endParaRPr>
          </a:p>
        </p:txBody>
      </p:sp>
    </p:spTree>
    <p:extLst>
      <p:ext uri="{BB962C8B-B14F-4D97-AF65-F5344CB8AC3E}">
        <p14:creationId xmlns:p14="http://schemas.microsoft.com/office/powerpoint/2010/main" val="169146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2159" y="1008674"/>
            <a:ext cx="10920181" cy="5186208"/>
          </a:xfrm>
        </p:spPr>
        <p:txBody>
          <a:bodyPr anchor="ctr"/>
          <a:lstStyle/>
          <a:p>
            <a:pPr marL="0" indent="0" algn="ctr">
              <a:buNone/>
            </a:pPr>
            <a:r>
              <a:rPr lang="en-US" sz="3600" dirty="0"/>
              <a:t>Thank you!</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24</a:t>
            </a:fld>
            <a:endParaRPr lang="en-US" dirty="0">
              <a:solidFill>
                <a:srgbClr val="FFFFFF">
                  <a:lumMod val="50000"/>
                </a:srgbClr>
              </a:solidFill>
              <a:latin typeface="Arial"/>
            </a:endParaRPr>
          </a:p>
        </p:txBody>
      </p:sp>
      <p:sp>
        <p:nvSpPr>
          <p:cNvPr id="5" name="Footer Placeholder 4">
            <a:extLst>
              <a:ext uri="{FF2B5EF4-FFF2-40B4-BE49-F238E27FC236}">
                <a16:creationId xmlns:a16="http://schemas.microsoft.com/office/drawing/2014/main" id="{E5619F10-EB77-F043-8CF9-6B45A268031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531443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Introduction to wavefront propagation</a:t>
            </a:r>
          </a:p>
        </p:txBody>
      </p:sp>
    </p:spTree>
    <p:extLst>
      <p:ext uri="{BB962C8B-B14F-4D97-AF65-F5344CB8AC3E}">
        <p14:creationId xmlns:p14="http://schemas.microsoft.com/office/powerpoint/2010/main" val="144451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973563"/>
            <a:ext cx="7450110" cy="1015663"/>
          </a:xfrm>
          <a:prstGeom prst="rect">
            <a:avLst/>
          </a:prstGeom>
          <a:noFill/>
        </p:spPr>
        <p:txBody>
          <a:bodyPr wrap="square" rtlCol="0">
            <a:spAutoFit/>
          </a:bodyPr>
          <a:lstStyle/>
          <a:p>
            <a:r>
              <a:rPr lang="en-US" sz="2000" dirty="0">
                <a:solidFill>
                  <a:srgbClr val="005C98"/>
                </a:solidFill>
              </a:rPr>
              <a:t>From Maxwell equations: wave equation describing spatial and temporal evolution of the electromagnetic fields in free space (D’Alembert equation)</a:t>
            </a:r>
          </a:p>
        </p:txBody>
      </p:sp>
      <p:sp>
        <p:nvSpPr>
          <p:cNvPr id="9" name="TextBox 8">
            <a:extLst>
              <a:ext uri="{FF2B5EF4-FFF2-40B4-BE49-F238E27FC236}">
                <a16:creationId xmlns:a16="http://schemas.microsoft.com/office/drawing/2014/main" id="{28B36BC8-F27E-D842-9A12-5190F6997A1E}"/>
              </a:ext>
            </a:extLst>
          </p:cNvPr>
          <p:cNvSpPr txBox="1"/>
          <p:nvPr/>
        </p:nvSpPr>
        <p:spPr>
          <a:xfrm>
            <a:off x="434716" y="2586285"/>
            <a:ext cx="7030386" cy="707886"/>
          </a:xfrm>
          <a:prstGeom prst="rect">
            <a:avLst/>
          </a:prstGeom>
          <a:noFill/>
        </p:spPr>
        <p:txBody>
          <a:bodyPr wrap="square" rtlCol="0">
            <a:spAutoFit/>
          </a:bodyPr>
          <a:lstStyle/>
          <a:p>
            <a:r>
              <a:rPr lang="en-US" sz="2000" dirty="0">
                <a:solidFill>
                  <a:srgbClr val="005C98"/>
                </a:solidFill>
              </a:rPr>
              <a:t>Scalar theory: describe each component of the fields separately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391C03-214A-F749-93E7-8752C60C0896}"/>
                  </a:ext>
                </a:extLst>
              </p:cNvPr>
              <p:cNvSpPr/>
              <p:nvPr/>
            </p:nvSpPr>
            <p:spPr>
              <a:xfrm>
                <a:off x="434716" y="3363759"/>
                <a:ext cx="11527434" cy="747384"/>
              </a:xfrm>
              <a:prstGeom prst="rect">
                <a:avLst/>
              </a:prstGeom>
            </p:spPr>
            <p:txBody>
              <a:bodyPr wrap="square">
                <a:spAutoFit/>
              </a:bodyPr>
              <a:lstStyle/>
              <a:p>
                <a14:m>
                  <m:oMath xmlns:m="http://schemas.openxmlformats.org/officeDocument/2006/math">
                    <m:r>
                      <a:rPr lang="en-US" sz="2000" b="0" i="1" dirty="0" smtClean="0">
                        <a:solidFill>
                          <a:srgbClr val="000000"/>
                        </a:solidFill>
                        <a:latin typeface="Cambria Math" panose="02040503050406030204" pitchFamily="18" charset="0"/>
                      </a:rPr>
                      <m:t>𝑈</m:t>
                    </m:r>
                    <m:d>
                      <m:dPr>
                        <m:ctrlPr>
                          <a:rPr lang="en-US" sz="2000" b="0" i="1" dirty="0" smtClean="0">
                            <a:solidFill>
                              <a:srgbClr val="000000"/>
                            </a:solidFill>
                            <a:latin typeface="Cambria Math" panose="02040503050406030204" pitchFamily="18" charset="0"/>
                          </a:rPr>
                        </m:ctrlPr>
                      </m:dPr>
                      <m:e>
                        <m:r>
                          <a:rPr lang="en-US" sz="2000" b="0" i="1" dirty="0" smtClean="0">
                            <a:solidFill>
                              <a:srgbClr val="000000"/>
                            </a:solidFill>
                            <a:latin typeface="Cambria Math" panose="02040503050406030204" pitchFamily="18" charset="0"/>
                          </a:rPr>
                          <m:t>𝑥</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𝑦</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𝑧</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𝑡</m:t>
                        </m:r>
                      </m:e>
                    </m:d>
                    <m:r>
                      <a:rPr lang="en-US" sz="2000" b="0" i="1" dirty="0" smtClean="0">
                        <a:solidFill>
                          <a:srgbClr val="000000"/>
                        </a:solidFill>
                        <a:latin typeface="Cambria Math" panose="02040503050406030204" pitchFamily="18" charset="0"/>
                      </a:rPr>
                      <m:t> </m:t>
                    </m:r>
                  </m:oMath>
                </a14:m>
                <a:r>
                  <a:rPr lang="en-US" sz="2000" dirty="0">
                    <a:solidFill>
                      <a:srgbClr val="005C98"/>
                    </a:solidFill>
                    <a:latin typeface="+mj-lt"/>
                  </a:rPr>
                  <a:t>stands for any of the three component of the vector fields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ℰ</m:t>
                        </m:r>
                      </m:e>
                    </m:acc>
                  </m:oMath>
                </a14:m>
                <a:r>
                  <a:rPr lang="en-US" sz="2000" dirty="0">
                    <a:solidFill>
                      <a:srgbClr val="005C98"/>
                    </a:solidFill>
                    <a:latin typeface="+mj-lt"/>
                  </a:rPr>
                  <a:t> or magnetic field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ℬ</m:t>
                        </m:r>
                      </m:e>
                    </m:acc>
                  </m:oMath>
                </a14:m>
                <a:r>
                  <a:rPr lang="en-US" sz="2000" dirty="0">
                    <a:solidFill>
                      <a:srgbClr val="005C98"/>
                    </a:solidFill>
                    <a:latin typeface="+mj-lt"/>
                  </a:rPr>
                  <a:t> or, for light propagating along the </a:t>
                </a:r>
                <a:r>
                  <a:rPr lang="en-US" sz="2000" i="1" dirty="0">
                    <a:solidFill>
                      <a:srgbClr val="005C98"/>
                    </a:solidFill>
                    <a:latin typeface="+mj-lt"/>
                  </a:rPr>
                  <a:t>z </a:t>
                </a:r>
                <a:r>
                  <a:rPr lang="en-US" sz="2000" dirty="0">
                    <a:solidFill>
                      <a:srgbClr val="005C98"/>
                    </a:solidFill>
                    <a:latin typeface="+mj-lt"/>
                  </a:rPr>
                  <a:t>direction, any of the two electric field components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smtClean="0">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𝜎</m:t>
                        </m:r>
                      </m:sub>
                    </m:sSub>
                  </m:oMath>
                </a14:m>
                <a:r>
                  <a:rPr lang="el-GR" sz="2000" dirty="0">
                    <a:solidFill>
                      <a:srgbClr val="000000"/>
                    </a:solidFill>
                    <a:latin typeface="+mj-lt"/>
                  </a:rPr>
                  <a:t> </a:t>
                </a:r>
                <a:r>
                  <a:rPr lang="en-US" sz="2000" dirty="0">
                    <a:solidFill>
                      <a:srgbClr val="005C98"/>
                    </a:solidFill>
                    <a:latin typeface="+mj-lt"/>
                  </a:rPr>
                  <a:t>and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𝜋</m:t>
                        </m:r>
                      </m:sub>
                    </m:sSub>
                  </m:oMath>
                </a14:m>
                <a:r>
                  <a:rPr lang="en-US" sz="2000" dirty="0">
                    <a:solidFill>
                      <a:srgbClr val="005C98"/>
                    </a:solidFill>
                    <a:latin typeface="+mj-lt"/>
                  </a:rPr>
                  <a:t>. </a:t>
                </a:r>
                <a:endParaRPr lang="el-GR" sz="2000" dirty="0">
                  <a:solidFill>
                    <a:srgbClr val="005C98"/>
                  </a:solidFill>
                  <a:latin typeface="+mj-lt"/>
                </a:endParaRPr>
              </a:p>
            </p:txBody>
          </p:sp>
        </mc:Choice>
        <mc:Fallback xmlns="">
          <p:sp>
            <p:nvSpPr>
              <p:cNvPr id="11" name="Rectangle 10">
                <a:extLst>
                  <a:ext uri="{FF2B5EF4-FFF2-40B4-BE49-F238E27FC236}">
                    <a16:creationId xmlns:a16="http://schemas.microsoft.com/office/drawing/2014/main" id="{75391C03-214A-F749-93E7-8752C60C0896}"/>
                  </a:ext>
                </a:extLst>
              </p:cNvPr>
              <p:cNvSpPr>
                <a:spLocks noRot="1" noChangeAspect="1" noMove="1" noResize="1" noEditPoints="1" noAdjustHandles="1" noChangeArrowheads="1" noChangeShapeType="1" noTextEdit="1"/>
              </p:cNvSpPr>
              <p:nvPr/>
            </p:nvSpPr>
            <p:spPr>
              <a:xfrm>
                <a:off x="434716" y="3363759"/>
                <a:ext cx="11527434" cy="747384"/>
              </a:xfrm>
              <a:prstGeom prst="rect">
                <a:avLst/>
              </a:prstGeom>
              <a:blipFill>
                <a:blip r:embed="rId3"/>
                <a:stretch>
                  <a:fillRect l="-440" t="-8333" r="-77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DBDFB5-65F6-7B45-8DF7-AF73C64505B5}"/>
                  </a:ext>
                </a:extLst>
              </p:cNvPr>
              <p:cNvSpPr/>
              <p:nvPr/>
            </p:nvSpPr>
            <p:spPr>
              <a:xfrm>
                <a:off x="434716" y="4840259"/>
                <a:ext cx="5038432" cy="1040435"/>
              </a:xfrm>
              <a:prstGeom prst="rect">
                <a:avLst/>
              </a:prstGeom>
            </p:spPr>
            <p:txBody>
              <a:bodyPr wrap="square">
                <a:spAutoFit/>
              </a:bodyPr>
              <a:lstStyle/>
              <a:p>
                <a14:m>
                  <m:oMath xmlns:m="http://schemas.openxmlformats.org/officeDocument/2006/math">
                    <m:r>
                      <a:rPr lang="en-US" sz="2000" i="1" dirty="0" smtClean="0">
                        <a:solidFill>
                          <a:srgbClr val="000000"/>
                        </a:solidFill>
                        <a:latin typeface="Cambria Math" panose="02040503050406030204" pitchFamily="18" charset="0"/>
                      </a:rPr>
                      <m:t>𝑈</m:t>
                    </m:r>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𝑡</m:t>
                        </m:r>
                      </m:e>
                    </m:d>
                    <m:r>
                      <a:rPr lang="en-US" sz="2000" i="1" dirty="0">
                        <a:solidFill>
                          <a:srgbClr val="000000"/>
                        </a:solidFill>
                        <a:latin typeface="Cambria Math" panose="02040503050406030204" pitchFamily="18" charset="0"/>
                      </a:rPr>
                      <m:t> </m:t>
                    </m:r>
                  </m:oMath>
                </a14:m>
                <a:r>
                  <a:rPr lang="en-US" sz="2000" dirty="0">
                    <a:solidFill>
                      <a:srgbClr val="005C98"/>
                    </a:solidFill>
                    <a:latin typeface="+mj-lt"/>
                  </a:rPr>
                  <a:t>can be spectrally decomposed as a superposition of monochromatic fields, using the Fourier Integral:</a:t>
                </a:r>
              </a:p>
            </p:txBody>
          </p:sp>
        </mc:Choice>
        <mc:Fallback xmlns="">
          <p:sp>
            <p:nvSpPr>
              <p:cNvPr id="13" name="Rectangle 12">
                <a:extLst>
                  <a:ext uri="{FF2B5EF4-FFF2-40B4-BE49-F238E27FC236}">
                    <a16:creationId xmlns:a16="http://schemas.microsoft.com/office/drawing/2014/main" id="{95DBDFB5-65F6-7B45-8DF7-AF73C64505B5}"/>
                  </a:ext>
                </a:extLst>
              </p:cNvPr>
              <p:cNvSpPr>
                <a:spLocks noRot="1" noChangeAspect="1" noMove="1" noResize="1" noEditPoints="1" noAdjustHandles="1" noChangeArrowheads="1" noChangeShapeType="1" noTextEdit="1"/>
              </p:cNvSpPr>
              <p:nvPr/>
            </p:nvSpPr>
            <p:spPr>
              <a:xfrm>
                <a:off x="434716" y="4840259"/>
                <a:ext cx="5038432" cy="1040435"/>
              </a:xfrm>
              <a:prstGeom prst="rect">
                <a:avLst/>
              </a:prstGeom>
              <a:blipFill>
                <a:blip r:embed="rId4"/>
                <a:stretch>
                  <a:fillRect l="-1005" t="-241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C3D41-9415-E841-931F-2684A52CF7C3}"/>
                  </a:ext>
                </a:extLst>
              </p:cNvPr>
              <p:cNvSpPr txBox="1"/>
              <p:nvPr/>
            </p:nvSpPr>
            <p:spPr>
              <a:xfrm>
                <a:off x="5761970" y="4846996"/>
                <a:ext cx="6430030" cy="1024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xmlns="">
          <p:sp>
            <p:nvSpPr>
              <p:cNvPr id="15" name="TextBox 14">
                <a:extLst>
                  <a:ext uri="{FF2B5EF4-FFF2-40B4-BE49-F238E27FC236}">
                    <a16:creationId xmlns:a16="http://schemas.microsoft.com/office/drawing/2014/main" id="{B09C3D41-9415-E841-931F-2684A52CF7C3}"/>
                  </a:ext>
                </a:extLst>
              </p:cNvPr>
              <p:cNvSpPr txBox="1">
                <a:spLocks noRot="1" noChangeAspect="1" noMove="1" noResize="1" noEditPoints="1" noAdjustHandles="1" noChangeArrowheads="1" noChangeShapeType="1" noTextEdit="1"/>
              </p:cNvSpPr>
              <p:nvPr/>
            </p:nvSpPr>
            <p:spPr>
              <a:xfrm>
                <a:off x="5761970" y="4846996"/>
                <a:ext cx="6430030" cy="1024639"/>
              </a:xfrm>
              <a:prstGeom prst="rect">
                <a:avLst/>
              </a:prstGeom>
              <a:blipFill>
                <a:blip r:embed="rId5"/>
                <a:stretch>
                  <a:fillRect t="-171605" b="-248148"/>
                </a:stretch>
              </a:blipFill>
            </p:spPr>
            <p:txBody>
              <a:bodyPr/>
              <a:lstStyle/>
              <a:p>
                <a:r>
                  <a:rPr lang="en-US">
                    <a:noFill/>
                  </a:rPr>
                  <a:t> </a:t>
                </a:r>
              </a:p>
            </p:txBody>
          </p:sp>
        </mc:Fallback>
      </mc:AlternateContent>
      <p:sp>
        <p:nvSpPr>
          <p:cNvPr id="17" name="Title 5">
            <a:extLst>
              <a:ext uri="{FF2B5EF4-FFF2-40B4-BE49-F238E27FC236}">
                <a16:creationId xmlns:a16="http://schemas.microsoft.com/office/drawing/2014/main" id="{D2100C55-5EAD-E043-864B-51771EC0CDF0}"/>
              </a:ext>
            </a:extLst>
          </p:cNvPr>
          <p:cNvSpPr txBox="1">
            <a:spLocks/>
          </p:cNvSpPr>
          <p:nvPr/>
        </p:nvSpPr>
        <p:spPr>
          <a:xfrm>
            <a:off x="609601" y="161319"/>
            <a:ext cx="11163868" cy="501210"/>
          </a:xfrm>
          <a:prstGeom prst="rect">
            <a:avLst/>
          </a:prstGeom>
        </p:spPr>
        <p:txBody>
          <a:bodyPr vert="horz" lIns="0" tIns="0" rIns="0" bIns="0" rtlCol="0" anchor="ctr" anchorCtr="0">
            <a:noAutofit/>
          </a:bodyPr>
          <a:lst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a:lstStyle>
          <a:p>
            <a:pPr fontAlgn="auto">
              <a:spcAft>
                <a:spcPts val="0"/>
              </a:spcAft>
            </a:pPr>
            <a:r>
              <a:rPr lang="en-US" sz="2800"/>
              <a:t>Electromagnetic field propagation in free space</a:t>
            </a:r>
            <a:endParaRPr lang="en-US" sz="28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18A00B-A8B5-2F42-95A4-34F1EFEC0E3C}"/>
                  </a:ext>
                </a:extLst>
              </p:cNvPr>
              <p:cNvSpPr/>
              <p:nvPr/>
            </p:nvSpPr>
            <p:spPr>
              <a:xfrm>
                <a:off x="6919729" y="2273979"/>
                <a:ext cx="4857868"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xmlns="">
          <p:sp>
            <p:nvSpPr>
              <p:cNvPr id="5" name="Rectangle 4">
                <a:extLst>
                  <a:ext uri="{FF2B5EF4-FFF2-40B4-BE49-F238E27FC236}">
                    <a16:creationId xmlns:a16="http://schemas.microsoft.com/office/drawing/2014/main" id="{8A18A00B-A8B5-2F42-95A4-34F1EFEC0E3C}"/>
                  </a:ext>
                </a:extLst>
              </p:cNvPr>
              <p:cNvSpPr>
                <a:spLocks noRot="1" noChangeAspect="1" noMove="1" noResize="1" noEditPoints="1" noAdjustHandles="1" noChangeArrowheads="1" noChangeShapeType="1" noTextEdit="1"/>
              </p:cNvSpPr>
              <p:nvPr/>
            </p:nvSpPr>
            <p:spPr>
              <a:xfrm>
                <a:off x="6919729" y="2273979"/>
                <a:ext cx="4857868" cy="10691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BED4635-8B71-154F-96CC-75690C864865}"/>
                  </a:ext>
                </a:extLst>
              </p:cNvPr>
              <p:cNvSpPr/>
              <p:nvPr/>
            </p:nvSpPr>
            <p:spPr>
              <a:xfrm>
                <a:off x="7964122" y="944005"/>
                <a:ext cx="3385607"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xmlns="">
          <p:sp>
            <p:nvSpPr>
              <p:cNvPr id="18" name="Rectangle 17">
                <a:extLst>
                  <a:ext uri="{FF2B5EF4-FFF2-40B4-BE49-F238E27FC236}">
                    <a16:creationId xmlns:a16="http://schemas.microsoft.com/office/drawing/2014/main" id="{0BED4635-8B71-154F-96CC-75690C86486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2418049"/>
            <a:ext cx="6655197" cy="1015663"/>
          </a:xfrm>
          <a:prstGeom prst="rect">
            <a:avLst/>
          </a:prstGeom>
          <a:noFill/>
        </p:spPr>
        <p:txBody>
          <a:bodyPr wrap="square" rtlCol="0">
            <a:spAutoFit/>
          </a:bodyPr>
          <a:lstStyle/>
          <a:p>
            <a:r>
              <a:rPr lang="en-US" sz="2000" dirty="0">
                <a:solidFill>
                  <a:srgbClr val="005C98"/>
                </a:solidFill>
              </a:rPr>
              <a:t>The terms in square bracket has to go to 0, so we obtain the separation of the temporal component and a new equation (Helmholtz equation)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87996C6-7F4D-4A41-9950-127CC77EB6EB}"/>
                  </a:ext>
                </a:extLst>
              </p:cNvPr>
              <p:cNvSpPr/>
              <p:nvPr/>
            </p:nvSpPr>
            <p:spPr>
              <a:xfrm>
                <a:off x="7317154" y="2408469"/>
                <a:ext cx="4139531" cy="1476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800" i="1" dirty="0" smtClean="0">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1" dirty="0" smtClean="0">
                          <a:latin typeface="Cambria Math" panose="02040503050406030204" pitchFamily="18" charset="0"/>
                        </a:rPr>
                        <m:t>=0</m:t>
                      </m:r>
                    </m:oMath>
                  </m:oMathPara>
                </a14:m>
                <a:endParaRPr lang="en-US" sz="28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𝑘</m:t>
                      </m:r>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𝜔</m:t>
                          </m:r>
                        </m:num>
                        <m:den>
                          <m:r>
                            <a:rPr lang="en-US" sz="2800" b="0" i="1" dirty="0" smtClean="0">
                              <a:latin typeface="Cambria Math" panose="02040503050406030204" pitchFamily="18" charset="0"/>
                            </a:rPr>
                            <m:t>𝑐</m:t>
                          </m:r>
                        </m:den>
                      </m:f>
                    </m:oMath>
                  </m:oMathPara>
                </a14:m>
                <a:endParaRPr lang="en-US" sz="2800" dirty="0"/>
              </a:p>
            </p:txBody>
          </p:sp>
        </mc:Choice>
        <mc:Fallback xmlns="">
          <p:sp>
            <p:nvSpPr>
              <p:cNvPr id="2" name="Rectangle 1">
                <a:extLst>
                  <a:ext uri="{FF2B5EF4-FFF2-40B4-BE49-F238E27FC236}">
                    <a16:creationId xmlns:a16="http://schemas.microsoft.com/office/drawing/2014/main" id="{287996C6-7F4D-4A41-9950-127CC77EB6EB}"/>
                  </a:ext>
                </a:extLst>
              </p:cNvPr>
              <p:cNvSpPr>
                <a:spLocks noRot="1" noChangeAspect="1" noMove="1" noResize="1" noEditPoints="1" noAdjustHandles="1" noChangeArrowheads="1" noChangeShapeType="1" noTextEdit="1"/>
              </p:cNvSpPr>
              <p:nvPr/>
            </p:nvSpPr>
            <p:spPr>
              <a:xfrm>
                <a:off x="7317154" y="2408469"/>
                <a:ext cx="4139531" cy="1476751"/>
              </a:xfrm>
              <a:prstGeom prst="rect">
                <a:avLst/>
              </a:prstGeom>
              <a:blipFill>
                <a:blip r:embed="rId3"/>
                <a:stretch>
                  <a:fillRect l="-920" b="-8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0C2EC35-29EF-BF43-A31A-58F3471D151A}"/>
              </a:ext>
            </a:extLst>
          </p:cNvPr>
          <p:cNvSpPr txBox="1"/>
          <p:nvPr/>
        </p:nvSpPr>
        <p:spPr>
          <a:xfrm>
            <a:off x="434716" y="3885220"/>
            <a:ext cx="11638014" cy="400110"/>
          </a:xfrm>
          <a:prstGeom prst="rect">
            <a:avLst/>
          </a:prstGeom>
          <a:noFill/>
        </p:spPr>
        <p:txBody>
          <a:bodyPr wrap="square" rtlCol="0">
            <a:spAutoFit/>
          </a:bodyPr>
          <a:lstStyle/>
          <a:p>
            <a:r>
              <a:rPr lang="en-US" sz="2000" dirty="0">
                <a:solidFill>
                  <a:srgbClr val="005C98"/>
                </a:solidFill>
              </a:rPr>
              <a:t>⇒ Non-monochromatic light can be solved by calculating separately every monochromatic component</a:t>
            </a:r>
          </a:p>
        </p:txBody>
      </p:sp>
      <p:sp>
        <p:nvSpPr>
          <p:cNvPr id="19" name="Title 5">
            <a:extLst>
              <a:ext uri="{FF2B5EF4-FFF2-40B4-BE49-F238E27FC236}">
                <a16:creationId xmlns:a16="http://schemas.microsoft.com/office/drawing/2014/main" id="{5C8E9523-1FF9-4440-BBBB-1FFAB5EF00F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ACF9C2-3B40-684C-AAD8-4AE1E8B66E38}"/>
                  </a:ext>
                </a:extLst>
              </p:cNvPr>
              <p:cNvSpPr txBox="1"/>
              <p:nvPr/>
            </p:nvSpPr>
            <p:spPr>
              <a:xfrm>
                <a:off x="5473148" y="1005719"/>
                <a:ext cx="6491905"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d>
                            <m:dPr>
                              <m:begChr m:val="["/>
                              <m:endChr m:val="]"/>
                              <m:ctrlPr>
                                <a:rPr lang="en-US" sz="2800" b="0" i="1" dirty="0" smtClean="0">
                                  <a:solidFill>
                                    <a:schemeClr val="tx1"/>
                                  </a:solidFill>
                                  <a:latin typeface="Cambria Math" panose="02040503050406030204" pitchFamily="18" charset="0"/>
                                </a:rPr>
                              </m:ctrlPr>
                            </m:dPr>
                            <m:e>
                              <m:d>
                                <m:dPr>
                                  <m:ctrlPr>
                                    <a:rPr lang="en-US" sz="2800" b="0" i="1" dirty="0" smtClean="0">
                                      <a:solidFill>
                                        <a:schemeClr val="tx1"/>
                                      </a:solidFill>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𝜔</m:t>
                                          </m:r>
                                        </m:e>
                                        <m:sup>
                                          <m:r>
                                            <a:rPr lang="en-US" sz="2800" i="1" dirty="0">
                                              <a:latin typeface="Cambria Math" panose="02040503050406030204" pitchFamily="18" charset="0"/>
                                            </a:rPr>
                                            <m:t>2</m:t>
                                          </m:r>
                                        </m:sup>
                                      </m:sSup>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𝑐</m:t>
                                          </m:r>
                                        </m:e>
                                        <m:sup>
                                          <m:r>
                                            <a:rPr lang="en-US" sz="2800" i="1" dirty="0">
                                              <a:latin typeface="Cambria Math" panose="02040503050406030204" pitchFamily="18" charset="0"/>
                                            </a:rPr>
                                            <m:t>2</m:t>
                                          </m:r>
                                        </m:sup>
                                      </m:sSup>
                                    </m:den>
                                  </m:f>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=0</m:t>
                          </m:r>
                        </m:e>
                      </m:nary>
                    </m:oMath>
                  </m:oMathPara>
                </a14:m>
                <a:endParaRPr lang="en-US" sz="2800" dirty="0">
                  <a:solidFill>
                    <a:schemeClr val="tx1"/>
                  </a:solidFill>
                </a:endParaRPr>
              </a:p>
            </p:txBody>
          </p:sp>
        </mc:Choice>
        <mc:Fallback xmlns="">
          <p:sp>
            <p:nvSpPr>
              <p:cNvPr id="20" name="TextBox 19">
                <a:extLst>
                  <a:ext uri="{FF2B5EF4-FFF2-40B4-BE49-F238E27FC236}">
                    <a16:creationId xmlns:a16="http://schemas.microsoft.com/office/drawing/2014/main" id="{2CACF9C2-3B40-684C-AAD8-4AE1E8B66E38}"/>
                  </a:ext>
                </a:extLst>
              </p:cNvPr>
              <p:cNvSpPr txBox="1">
                <a:spLocks noRot="1" noChangeAspect="1" noMove="1" noResize="1" noEditPoints="1" noAdjustHandles="1" noChangeArrowheads="1" noChangeShapeType="1" noTextEdit="1"/>
              </p:cNvSpPr>
              <p:nvPr/>
            </p:nvSpPr>
            <p:spPr>
              <a:xfrm>
                <a:off x="5473148" y="1005719"/>
                <a:ext cx="6491905" cy="1069139"/>
              </a:xfrm>
              <a:prstGeom prst="rect">
                <a:avLst/>
              </a:prstGeom>
              <a:blipFill>
                <a:blip r:embed="rId4"/>
                <a:stretch>
                  <a:fillRect l="-20703" t="-158824" b="-23411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96CD29-F7AD-3C4D-A5E4-FF1D79EA309B}"/>
              </a:ext>
            </a:extLst>
          </p:cNvPr>
          <p:cNvSpPr/>
          <p:nvPr/>
        </p:nvSpPr>
        <p:spPr>
          <a:xfrm>
            <a:off x="434716" y="1186345"/>
            <a:ext cx="5038432" cy="707886"/>
          </a:xfrm>
          <a:prstGeom prst="rect">
            <a:avLst/>
          </a:prstGeom>
        </p:spPr>
        <p:txBody>
          <a:bodyPr wrap="square">
            <a:spAutoFit/>
          </a:bodyPr>
          <a:lstStyle/>
          <a:p>
            <a:r>
              <a:rPr lang="en-US" sz="2000" dirty="0">
                <a:solidFill>
                  <a:srgbClr val="005C98"/>
                </a:solidFill>
                <a:latin typeface="+mn-lt"/>
              </a:rPr>
              <a:t>This expression can be used in the D’Alembert equation:</a:t>
            </a:r>
          </a:p>
        </p:txBody>
      </p:sp>
      <p:sp>
        <p:nvSpPr>
          <p:cNvPr id="22" name="TextBox 21">
            <a:extLst>
              <a:ext uri="{FF2B5EF4-FFF2-40B4-BE49-F238E27FC236}">
                <a16:creationId xmlns:a16="http://schemas.microsoft.com/office/drawing/2014/main" id="{BB06179C-872A-0D4C-B5C8-DEF0C8715F80}"/>
              </a:ext>
            </a:extLst>
          </p:cNvPr>
          <p:cNvSpPr txBox="1"/>
          <p:nvPr/>
        </p:nvSpPr>
        <p:spPr>
          <a:xfrm>
            <a:off x="434716" y="5211018"/>
            <a:ext cx="5686172" cy="707886"/>
          </a:xfrm>
          <a:prstGeom prst="rect">
            <a:avLst/>
          </a:prstGeom>
          <a:noFill/>
        </p:spPr>
        <p:txBody>
          <a:bodyPr wrap="square" rtlCol="0">
            <a:spAutoFit/>
          </a:bodyPr>
          <a:lstStyle>
            <a:defPPr>
              <a:defRPr lang="en-US"/>
            </a:defPPr>
            <a:lvl1pPr>
              <a:defRPr sz="2000">
                <a:solidFill>
                  <a:srgbClr val="005C98"/>
                </a:solidFill>
              </a:defRPr>
            </a:lvl1pPr>
          </a:lstStyle>
          <a:p>
            <a:r>
              <a:rPr lang="en-US" dirty="0"/>
              <a:t>Trivial solutions of the Helmholtz equation are plane waves: </a:t>
            </a: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EFC203F0-9A4E-8449-BE1D-C8451157B6CA}"/>
                  </a:ext>
                </a:extLst>
              </p:cNvPr>
              <p:cNvSpPr/>
              <p:nvPr/>
            </p:nvSpPr>
            <p:spPr>
              <a:xfrm>
                <a:off x="6919588" y="4565649"/>
                <a:ext cx="4889031" cy="16908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Sup>
                        <m:sSubSupPr>
                          <m:ctrlPr>
                            <a:rPr lang="en-US" sz="2800" i="1" dirty="0" smtClean="0">
                              <a:latin typeface="Cambria Math" panose="02040503050406030204" pitchFamily="18" charset="0"/>
                              <a:ea typeface="Cambria Math" panose="02040503050406030204" pitchFamily="18" charset="0"/>
                            </a:rPr>
                          </m:ctrlPr>
                        </m:sSubSupPr>
                        <m:e>
                          <m:r>
                            <a:rPr lang="en-US" sz="2800" b="0" i="1" dirty="0" smtClean="0">
                              <a:latin typeface="Cambria Math" panose="02040503050406030204" pitchFamily="18" charset="0"/>
                              <a:ea typeface="Cambria Math" panose="02040503050406030204" pitchFamily="18" charset="0"/>
                            </a:rPr>
                            <m:t>𝑢</m:t>
                          </m:r>
                        </m:e>
                        <m:sub>
                          <m:r>
                            <a:rPr lang="en-US" sz="2800" i="1" dirty="0" smtClean="0">
                              <a:latin typeface="Cambria Math" panose="02040503050406030204" pitchFamily="18" charset="0"/>
                              <a:ea typeface="Cambria Math" panose="02040503050406030204" pitchFamily="18" charset="0"/>
                            </a:rPr>
                            <m:t>𝜔</m:t>
                          </m:r>
                        </m:sub>
                        <m:sup>
                          <m:r>
                            <a:rPr lang="en-US" sz="2800" b="0" i="1" dirty="0" smtClean="0">
                              <a:latin typeface="Cambria Math" panose="02040503050406030204" pitchFamily="18" charset="0"/>
                              <a:ea typeface="Cambria Math" panose="02040503050406030204" pitchFamily="18" charset="0"/>
                            </a:rPr>
                            <m:t>𝑃𝑊</m:t>
                          </m:r>
                        </m:sup>
                      </m:sSubSup>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0" dirty="0" smtClean="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𝑦</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Sub>
                              <m:r>
                                <a:rPr lang="en-US" sz="2800" b="0" i="1" dirty="0" smtClean="0">
                                  <a:latin typeface="Cambria Math" panose="02040503050406030204" pitchFamily="18" charset="0"/>
                                </a:rPr>
                                <m:t>𝑧</m:t>
                              </m:r>
                            </m:e>
                          </m:d>
                        </m:sup>
                      </m:sSup>
                    </m:oMath>
                  </m:oMathPara>
                </a14:m>
                <a:endParaRPr lang="en-US" sz="2800" dirty="0">
                  <a:ea typeface="Cambria Math" panose="02040503050406030204" pitchFamily="18" charset="0"/>
                </a:endParaRPr>
              </a:p>
              <a:p>
                <a:endParaRPr lang="en-US" sz="14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dirty="0">
                          <a:latin typeface="Cambria Math" panose="02040503050406030204" pitchFamily="18" charset="0"/>
                        </a:rPr>
                        <m:t>𝑘</m:t>
                      </m:r>
                      <m:r>
                        <a:rPr lang="en-US" sz="2800" i="1" dirty="0">
                          <a:latin typeface="Cambria Math" panose="02040503050406030204" pitchFamily="18" charset="0"/>
                        </a:rPr>
                        <m:t>=</m:t>
                      </m:r>
                      <m:rad>
                        <m:radPr>
                          <m:degHide m:val="on"/>
                          <m:ctrlPr>
                            <a:rPr lang="en-US" sz="2800" i="1" dirty="0" smtClean="0">
                              <a:latin typeface="Cambria Math" panose="02040503050406030204" pitchFamily="18" charset="0"/>
                            </a:rPr>
                          </m:ctrlPr>
                        </m:radPr>
                        <m:deg/>
                        <m:e>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up>
                              <m:r>
                                <a:rPr lang="en-US" sz="2800" i="1" dirty="0">
                                  <a:latin typeface="Cambria Math" panose="02040503050406030204" pitchFamily="18" charset="0"/>
                                </a:rPr>
                                <m:t>2</m:t>
                              </m:r>
                            </m:sup>
                          </m:sSubSup>
                        </m:e>
                      </m:rad>
                    </m:oMath>
                  </m:oMathPara>
                </a14:m>
                <a:endParaRPr lang="en-US" sz="2800" dirty="0">
                  <a:ea typeface="Cambria Math" panose="02040503050406030204" pitchFamily="18" charset="0"/>
                </a:endParaRPr>
              </a:p>
            </p:txBody>
          </p:sp>
        </mc:Choice>
        <mc:Fallback>
          <p:sp>
            <p:nvSpPr>
              <p:cNvPr id="23" name="Rectangle 22">
                <a:extLst>
                  <a:ext uri="{FF2B5EF4-FFF2-40B4-BE49-F238E27FC236}">
                    <a16:creationId xmlns:a16="http://schemas.microsoft.com/office/drawing/2014/main" id="{EFC203F0-9A4E-8449-BE1D-C8451157B6CA}"/>
                  </a:ext>
                </a:extLst>
              </p:cNvPr>
              <p:cNvSpPr>
                <a:spLocks noRot="1" noChangeAspect="1" noMove="1" noResize="1" noEditPoints="1" noAdjustHandles="1" noChangeArrowheads="1" noChangeShapeType="1" noTextEdit="1"/>
              </p:cNvSpPr>
              <p:nvPr/>
            </p:nvSpPr>
            <p:spPr>
              <a:xfrm>
                <a:off x="6919588" y="4565649"/>
                <a:ext cx="4889031" cy="1690847"/>
              </a:xfrm>
              <a:prstGeom prst="rect">
                <a:avLst/>
              </a:prstGeom>
              <a:blipFill>
                <a:blip r:embed="rId5"/>
                <a:stretch>
                  <a:fillRect l="-777"/>
                </a:stretch>
              </a:blipFill>
            </p:spPr>
            <p:txBody>
              <a:bodyPr/>
              <a:lstStyle/>
              <a:p>
                <a:r>
                  <a:rPr lang="en-US">
                    <a:noFill/>
                  </a:rPr>
                  <a:t> </a:t>
                </a:r>
              </a:p>
            </p:txBody>
          </p:sp>
        </mc:Fallback>
      </mc:AlternateContent>
    </p:spTree>
    <p:extLst>
      <p:ext uri="{BB962C8B-B14F-4D97-AF65-F5344CB8AC3E}">
        <p14:creationId xmlns:p14="http://schemas.microsoft.com/office/powerpoint/2010/main" val="2289673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E08B1914-5309-9647-978C-EA092B13661A}"/>
                  </a:ext>
                </a:extLst>
              </p:cNvPr>
              <p:cNvSpPr/>
              <p:nvPr/>
            </p:nvSpPr>
            <p:spPr>
              <a:xfrm>
                <a:off x="726168" y="984047"/>
                <a:ext cx="11120930" cy="868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up>
                          <m:r>
                            <a:rPr lang="en-US" sz="2800" i="1" dirty="0">
                              <a:latin typeface="Cambria Math" panose="02040503050406030204" pitchFamily="18" charset="0"/>
                              <a:ea typeface="Cambria Math" panose="02040503050406030204" pitchFamily="18" charset="0"/>
                            </a:rPr>
                            <m:t>𝑃𝑊</m:t>
                          </m:r>
                        </m:sup>
                      </m:sSubSup>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𝑒</m:t>
                          </m:r>
                        </m:e>
                        <m:sup>
                          <m:r>
                            <a:rPr lang="en-US" sz="2800" b="0" i="1" dirty="0" smtClean="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up>
                          <m:r>
                            <a:rPr lang="en-US" sz="2800" i="1" dirty="0">
                              <a:latin typeface="Cambria Math" panose="02040503050406030204" pitchFamily="18" charset="0"/>
                              <a:ea typeface="Cambria Math" panose="02040503050406030204" pitchFamily="18" charset="0"/>
                            </a:rPr>
                            <m:t>𝑃𝑊</m:t>
                          </m:r>
                        </m:sup>
                      </m:sSubSup>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oMath>
                  </m:oMathPara>
                </a14:m>
                <a:endParaRPr lang="en-US" sz="2800" i="1" dirty="0">
                  <a:latin typeface="Cambria Math" panose="02040503050406030204" pitchFamily="18" charset="0"/>
                </a:endParaRPr>
              </a:p>
            </p:txBody>
          </p:sp>
        </mc:Choice>
        <mc:Fallback>
          <p:sp>
            <p:nvSpPr>
              <p:cNvPr id="2" name="Rectangle 1">
                <a:extLst>
                  <a:ext uri="{FF2B5EF4-FFF2-40B4-BE49-F238E27FC236}">
                    <a16:creationId xmlns:a16="http://schemas.microsoft.com/office/drawing/2014/main" id="{E08B1914-5309-9647-978C-EA092B13661A}"/>
                  </a:ext>
                </a:extLst>
              </p:cNvPr>
              <p:cNvSpPr>
                <a:spLocks noRot="1" noChangeAspect="1" noMove="1" noResize="1" noEditPoints="1" noAdjustHandles="1" noChangeArrowheads="1" noChangeShapeType="1" noTextEdit="1"/>
              </p:cNvSpPr>
              <p:nvPr/>
            </p:nvSpPr>
            <p:spPr>
              <a:xfrm>
                <a:off x="726168" y="984047"/>
                <a:ext cx="11120930" cy="868251"/>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ED61D8A-12D3-104E-ACA4-7F4767AD206E}"/>
                  </a:ext>
                </a:extLst>
              </p:cNvPr>
              <p:cNvSpPr/>
              <p:nvPr/>
            </p:nvSpPr>
            <p:spPr>
              <a:xfrm>
                <a:off x="967244" y="3632396"/>
                <a:ext cx="9785051"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3" name="Rectangle 2">
                <a:extLst>
                  <a:ext uri="{FF2B5EF4-FFF2-40B4-BE49-F238E27FC236}">
                    <a16:creationId xmlns:a16="http://schemas.microsoft.com/office/drawing/2014/main" id="{FED61D8A-12D3-104E-ACA4-7F4767AD206E}"/>
                  </a:ext>
                </a:extLst>
              </p:cNvPr>
              <p:cNvSpPr>
                <a:spLocks noRot="1" noChangeAspect="1" noMove="1" noResize="1" noEditPoints="1" noAdjustHandles="1" noChangeArrowheads="1" noChangeShapeType="1" noTextEdit="1"/>
              </p:cNvSpPr>
              <p:nvPr/>
            </p:nvSpPr>
            <p:spPr>
              <a:xfrm>
                <a:off x="967244" y="3632396"/>
                <a:ext cx="9785051" cy="1222386"/>
              </a:xfrm>
              <a:prstGeom prst="rect">
                <a:avLst/>
              </a:prstGeom>
              <a:blipFill>
                <a:blip r:embed="rId4"/>
                <a:stretch>
                  <a:fillRect t="-139175" b="-1938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1C0F82-2C08-5F42-8DE6-1889C8B1E781}"/>
                  </a:ext>
                </a:extLst>
              </p:cNvPr>
              <p:cNvSpPr txBox="1"/>
              <p:nvPr/>
            </p:nvSpPr>
            <p:spPr>
              <a:xfrm>
                <a:off x="455585" y="4871306"/>
                <a:ext cx="11357112" cy="1115947"/>
              </a:xfrm>
              <a:prstGeom prst="rect">
                <a:avLst/>
              </a:prstGeom>
              <a:noFill/>
            </p:spPr>
            <p:txBody>
              <a:bodyPr wrap="square" rtlCol="0">
                <a:spAutoFit/>
              </a:bodyPr>
              <a:lstStyle/>
              <a:p>
                <a:r>
                  <a:rPr lang="en-US" sz="2000" dirty="0">
                    <a:solidFill>
                      <a:srgbClr val="005C98"/>
                    </a:solidFill>
                    <a:ea typeface="Cambria Math" panose="02040503050406030204" pitchFamily="18" charset="0"/>
                  </a:rPr>
                  <a:t>Where</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acc>
                          <m:accPr>
                            <m:chr m:val="̆"/>
                            <m:ctrlPr>
                              <a:rPr lang="en-US" sz="2000" i="1" dirty="0">
                                <a:solidFill>
                                  <a:srgbClr val="000000"/>
                                </a:solidFill>
                                <a:latin typeface="Cambria Math" panose="02040503050406030204" pitchFamily="18" charset="0"/>
                                <a:ea typeface="Cambria Math" panose="02040503050406030204" pitchFamily="18" charset="0"/>
                              </a:rPr>
                            </m:ctrlPr>
                          </m:accPr>
                          <m:e>
                            <m:r>
                              <a:rPr lang="en-US" sz="2000" i="1" dirty="0">
                                <a:solidFill>
                                  <a:srgbClr val="000000"/>
                                </a:solidFill>
                                <a:latin typeface="Cambria Math" panose="02040503050406030204" pitchFamily="18" charset="0"/>
                                <a:ea typeface="Cambria Math" panose="02040503050406030204" pitchFamily="18" charset="0"/>
                              </a:rPr>
                              <m:t>𝑢</m:t>
                            </m:r>
                          </m:e>
                        </m:acc>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ea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r>
                          <a:rPr lang="en-US" sz="2000" i="1" dirty="0">
                            <a:solidFill>
                              <a:srgbClr val="000000"/>
                            </a:solidFill>
                            <a:latin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𝑦</m:t>
                            </m:r>
                          </m:sub>
                        </m:sSub>
                        <m:r>
                          <a:rPr lang="en-US"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is the Fourier Transform of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with respect </a:t>
                </a:r>
                <a14:m>
                  <m:oMath xmlns:m="http://schemas.openxmlformats.org/officeDocument/2006/math">
                    <m:r>
                      <a:rPr lang="en-US" sz="2000" i="1" dirty="0" smtClean="0">
                        <a:solidFill>
                          <a:srgbClr val="000000"/>
                        </a:solidFill>
                        <a:latin typeface="Cambria Math" panose="02040503050406030204" pitchFamily="18" charset="0"/>
                      </a:rPr>
                      <m:t>𝑥</m:t>
                    </m:r>
                  </m:oMath>
                </a14:m>
                <a:r>
                  <a:rPr lang="en-US" sz="2000" dirty="0">
                    <a:solidFill>
                      <a:srgbClr val="005C98"/>
                    </a:solidFill>
                  </a:rPr>
                  <a:t> and </a:t>
                </a:r>
                <a14:m>
                  <m:oMath xmlns:m="http://schemas.openxmlformats.org/officeDocument/2006/math">
                    <m:r>
                      <a:rPr lang="en-US" sz="2000" i="1" dirty="0" smtClean="0">
                        <a:solidFill>
                          <a:srgbClr val="000000"/>
                        </a:solidFill>
                        <a:latin typeface="Cambria Math" panose="02040503050406030204" pitchFamily="18" charset="0"/>
                      </a:rPr>
                      <m:t>𝑦</m:t>
                    </m:r>
                  </m:oMath>
                </a14:m>
                <a:r>
                  <a:rPr lang="en-US" sz="2000" dirty="0">
                    <a:solidFill>
                      <a:srgbClr val="005C98"/>
                    </a:solidFill>
                  </a:rPr>
                  <a:t>. From a physical point of view the last expression decompose the unpropagated wavefield into a linear combination of plane waves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𝑥</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𝑦</m:t>
                                </m:r>
                              </m:sub>
                            </m:sSub>
                            <m:r>
                              <a:rPr lang="en-US" sz="2000" i="1" dirty="0">
                                <a:latin typeface="Cambria Math" panose="02040503050406030204" pitchFamily="18" charset="0"/>
                              </a:rPr>
                              <m:t>𝑦</m:t>
                            </m:r>
                          </m:e>
                        </m:d>
                      </m:sup>
                    </m:sSup>
                    <m:r>
                      <a:rPr lang="en-US" sz="2000" b="0" i="0" dirty="0" smtClean="0">
                        <a:latin typeface="Cambria Math" panose="02040503050406030204" pitchFamily="18" charset="0"/>
                      </a:rPr>
                      <m:t>=</m:t>
                    </m:r>
                    <m:sSubSup>
                      <m:sSubSupPr>
                        <m:ctrlPr>
                          <a:rPr lang="en-US" sz="2000" i="1" dirty="0">
                            <a:latin typeface="Cambria Math" panose="02040503050406030204" pitchFamily="18" charset="0"/>
                            <a:ea typeface="Cambria Math" panose="02040503050406030204" pitchFamily="18" charset="0"/>
                          </a:rPr>
                        </m:ctrlPr>
                      </m:sSubSupPr>
                      <m:e>
                        <m:r>
                          <a:rPr lang="en-US" sz="2000" i="1" dirty="0">
                            <a:latin typeface="Cambria Math" panose="02040503050406030204" pitchFamily="18" charset="0"/>
                            <a:ea typeface="Cambria Math" panose="02040503050406030204" pitchFamily="18" charset="0"/>
                          </a:rPr>
                          <m:t>𝑢</m:t>
                        </m:r>
                      </m:e>
                      <m:sub>
                        <m:r>
                          <a:rPr lang="en-US" sz="2000" i="1" dirty="0">
                            <a:latin typeface="Cambria Math" panose="02040503050406030204" pitchFamily="18" charset="0"/>
                            <a:ea typeface="Cambria Math" panose="02040503050406030204" pitchFamily="18" charset="0"/>
                          </a:rPr>
                          <m:t>𝜔</m:t>
                        </m:r>
                      </m:sub>
                      <m:sup>
                        <m:r>
                          <a:rPr lang="en-US" sz="2000" i="1" dirty="0">
                            <a:latin typeface="Cambria Math" panose="02040503050406030204" pitchFamily="18" charset="0"/>
                            <a:ea typeface="Cambria Math" panose="02040503050406030204" pitchFamily="18" charset="0"/>
                          </a:rPr>
                          <m:t>𝑃𝑊</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 </m:t>
                        </m:r>
                        <m:r>
                          <a:rPr lang="en-US" sz="2000" i="1" dirty="0">
                            <a:latin typeface="Cambria Math" panose="02040503050406030204" pitchFamily="18" charset="0"/>
                          </a:rPr>
                          <m:t>𝑦</m:t>
                        </m:r>
                        <m:r>
                          <a:rPr lang="en-US" sz="2000" i="1" dirty="0">
                            <a:latin typeface="Cambria Math" panose="02040503050406030204" pitchFamily="18" charset="0"/>
                          </a:rPr>
                          <m:t>, </m:t>
                        </m:r>
                        <m:r>
                          <a:rPr lang="en-US" sz="2000" i="1" dirty="0">
                            <a:latin typeface="Cambria Math" panose="02040503050406030204" pitchFamily="18" charset="0"/>
                          </a:rPr>
                          <m:t>𝑧</m:t>
                        </m:r>
                        <m:r>
                          <a:rPr lang="en-US" sz="2000" i="1" dirty="0">
                            <a:latin typeface="Cambria Math" panose="02040503050406030204" pitchFamily="18" charset="0"/>
                          </a:rPr>
                          <m:t>=0</m:t>
                        </m:r>
                      </m:e>
                    </m:d>
                  </m:oMath>
                </a14:m>
                <a:r>
                  <a:rPr lang="en-US" sz="2000" dirty="0">
                    <a:solidFill>
                      <a:srgbClr val="005C98"/>
                    </a:solidFill>
                  </a:rPr>
                  <a:t>). </a:t>
                </a:r>
              </a:p>
            </p:txBody>
          </p:sp>
        </mc:Choice>
        <mc:Fallback>
          <p:sp>
            <p:nvSpPr>
              <p:cNvPr id="4" name="TextBox 3">
                <a:extLst>
                  <a:ext uri="{FF2B5EF4-FFF2-40B4-BE49-F238E27FC236}">
                    <a16:creationId xmlns:a16="http://schemas.microsoft.com/office/drawing/2014/main" id="{BF1C0F82-2C08-5F42-8DE6-1889C8B1E781}"/>
                  </a:ext>
                </a:extLst>
              </p:cNvPr>
              <p:cNvSpPr txBox="1">
                <a:spLocks noRot="1" noChangeAspect="1" noMove="1" noResize="1" noEditPoints="1" noAdjustHandles="1" noChangeArrowheads="1" noChangeShapeType="1" noTextEdit="1"/>
              </p:cNvSpPr>
              <p:nvPr/>
            </p:nvSpPr>
            <p:spPr>
              <a:xfrm>
                <a:off x="455585" y="4871306"/>
                <a:ext cx="11357112" cy="1115947"/>
              </a:xfrm>
              <a:prstGeom prst="rect">
                <a:avLst/>
              </a:prstGeom>
              <a:blipFill>
                <a:blip r:embed="rId5"/>
                <a:stretch>
                  <a:fillRect l="-671" t="-1149" b="-9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DDD3BC8-CD38-A142-A1B5-C0C3CAA8601F}"/>
                  </a:ext>
                </a:extLst>
              </p:cNvPr>
              <p:cNvSpPr txBox="1"/>
              <p:nvPr/>
            </p:nvSpPr>
            <p:spPr>
              <a:xfrm>
                <a:off x="455585" y="2045890"/>
                <a:ext cx="11511128" cy="1262205"/>
              </a:xfrm>
              <a:prstGeom prst="rect">
                <a:avLst/>
              </a:prstGeom>
              <a:noFill/>
            </p:spPr>
            <p:txBody>
              <a:bodyPr wrap="square" rtlCol="0">
                <a:spAutoFit/>
              </a:bodyPr>
              <a:lstStyle/>
              <a:p>
                <a:r>
                  <a:rPr lang="en-US" sz="2000" dirty="0">
                    <a:solidFill>
                      <a:srgbClr val="005C98"/>
                    </a:solidFill>
                  </a:rPr>
                  <a:t>This expression shows that the wavefield of a single monochromatic wave propagated at z is the wavefield calculated at z=0 multiplied by the factor </a:t>
                </a:r>
                <a14:m>
                  <m:oMath xmlns:m="http://schemas.openxmlformats.org/officeDocument/2006/math">
                    <m:sSup>
                      <m:sSupPr>
                        <m:ctrlPr>
                          <a:rPr lang="en-US" sz="2000" b="1" i="1" dirty="0" smtClean="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𝒆</m:t>
                        </m:r>
                      </m:e>
                      <m:sup>
                        <m:r>
                          <a:rPr lang="en-US" sz="2000" b="1" i="1" dirty="0">
                            <a:solidFill>
                              <a:srgbClr val="000000"/>
                            </a:solidFill>
                            <a:latin typeface="Cambria Math" panose="02040503050406030204" pitchFamily="18" charset="0"/>
                          </a:rPr>
                          <m:t>𝒊𝒛</m:t>
                        </m:r>
                        <m:rad>
                          <m:radPr>
                            <m:degHide m:val="on"/>
                            <m:ctrlPr>
                              <a:rPr lang="en-US" sz="2000" b="1" i="1" dirty="0">
                                <a:solidFill>
                                  <a:srgbClr val="000000"/>
                                </a:solidFill>
                                <a:latin typeface="Cambria Math" panose="02040503050406030204" pitchFamily="18" charset="0"/>
                              </a:rPr>
                            </m:ctrlPr>
                          </m:radPr>
                          <m:deg/>
                          <m:e>
                            <m:sSubSup>
                              <m:sSubSupPr>
                                <m:ctrlPr>
                                  <a:rPr lang="en-US" sz="2000" b="1" i="1" dirty="0">
                                    <a:solidFill>
                                      <a:srgbClr val="000000"/>
                                    </a:solidFill>
                                    <a:latin typeface="Cambria Math" panose="02040503050406030204" pitchFamily="18" charset="0"/>
                                  </a:rPr>
                                </m:ctrlPr>
                              </m:sSubSupPr>
                              <m:e>
                                <m:sSup>
                                  <m:sSupPr>
                                    <m:ctrlPr>
                                      <a:rPr lang="en-US" sz="2000" b="1" i="1" dirty="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𝒌</m:t>
                                    </m:r>
                                  </m:e>
                                  <m:sup>
                                    <m:r>
                                      <a:rPr lang="en-US" sz="2000" b="1" i="1" dirty="0">
                                        <a:solidFill>
                                          <a:srgbClr val="000000"/>
                                        </a:solidFill>
                                        <a:latin typeface="Cambria Math" panose="02040503050406030204" pitchFamily="18" charset="0"/>
                                      </a:rPr>
                                      <m:t>𝟐</m:t>
                                    </m:r>
                                  </m:sup>
                                </m:sSup>
                                <m:r>
                                  <a:rPr lang="en-US" sz="2000" b="1" i="1" dirty="0">
                                    <a:solidFill>
                                      <a:srgbClr val="000000"/>
                                    </a:solidFill>
                                    <a:latin typeface="Cambria Math" panose="02040503050406030204" pitchFamily="18" charset="0"/>
                                  </a:rPr>
                                  <m:t>−</m:t>
                                </m:r>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𝒙</m:t>
                                </m:r>
                              </m:sub>
                              <m:sup>
                                <m:r>
                                  <a:rPr lang="en-US" sz="2000" b="1" i="1" dirty="0">
                                    <a:solidFill>
                                      <a:srgbClr val="000000"/>
                                    </a:solidFill>
                                    <a:latin typeface="Cambria Math" panose="02040503050406030204" pitchFamily="18" charset="0"/>
                                  </a:rPr>
                                  <m:t>𝟐</m:t>
                                </m:r>
                              </m:sup>
                            </m:sSubSup>
                            <m:r>
                              <a:rPr lang="en-US" sz="2000" b="1" i="1" dirty="0">
                                <a:solidFill>
                                  <a:srgbClr val="000000"/>
                                </a:solidFill>
                                <a:latin typeface="Cambria Math" panose="02040503050406030204" pitchFamily="18" charset="0"/>
                              </a:rPr>
                              <m:t>−</m:t>
                            </m:r>
                            <m:sSubSup>
                              <m:sSubSupPr>
                                <m:ctrlPr>
                                  <a:rPr lang="en-US" sz="2000" b="1" i="1" dirty="0">
                                    <a:solidFill>
                                      <a:srgbClr val="000000"/>
                                    </a:solidFill>
                                    <a:latin typeface="Cambria Math" panose="02040503050406030204" pitchFamily="18" charset="0"/>
                                  </a:rPr>
                                </m:ctrlPr>
                              </m:sSubSupPr>
                              <m:e>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𝒚</m:t>
                                </m:r>
                              </m:sub>
                              <m:sup>
                                <m:r>
                                  <a:rPr lang="en-US" sz="2000" b="1" i="1" dirty="0">
                                    <a:solidFill>
                                      <a:srgbClr val="000000"/>
                                    </a:solidFill>
                                    <a:latin typeface="Cambria Math" panose="02040503050406030204" pitchFamily="18" charset="0"/>
                                  </a:rPr>
                                  <m:t>𝟐</m:t>
                                </m:r>
                              </m:sup>
                            </m:sSubSup>
                          </m:e>
                        </m:rad>
                      </m:sup>
                    </m:sSup>
                  </m:oMath>
                </a14:m>
                <a:r>
                  <a:rPr lang="en-US" sz="2000" dirty="0">
                    <a:solidFill>
                      <a:srgbClr val="005C98"/>
                    </a:solidFill>
                  </a:rPr>
                  <a:t> , that can be termed </a:t>
                </a:r>
                <a:r>
                  <a:rPr lang="en-US" sz="2000" b="1" dirty="0">
                    <a:solidFill>
                      <a:srgbClr val="005C98"/>
                    </a:solidFill>
                  </a:rPr>
                  <a:t>Free Space Propagator</a:t>
                </a:r>
                <a:r>
                  <a:rPr lang="en-US" sz="2000" dirty="0">
                    <a:solidFill>
                      <a:srgbClr val="005C98"/>
                    </a:solidFill>
                  </a:rPr>
                  <a:t>. Then, for a generic unpropagated field:</a:t>
                </a:r>
              </a:p>
            </p:txBody>
          </p:sp>
        </mc:Choice>
        <mc:Fallback>
          <p:sp>
            <p:nvSpPr>
              <p:cNvPr id="5" name="TextBox 4">
                <a:extLst>
                  <a:ext uri="{FF2B5EF4-FFF2-40B4-BE49-F238E27FC236}">
                    <a16:creationId xmlns:a16="http://schemas.microsoft.com/office/drawing/2014/main" id="{DDDD3BC8-CD38-A142-A1B5-C0C3CAA8601F}"/>
                  </a:ext>
                </a:extLst>
              </p:cNvPr>
              <p:cNvSpPr txBox="1">
                <a:spLocks noRot="1" noChangeAspect="1" noMove="1" noResize="1" noEditPoints="1" noAdjustHandles="1" noChangeArrowheads="1" noChangeShapeType="1" noTextEdit="1"/>
              </p:cNvSpPr>
              <p:nvPr/>
            </p:nvSpPr>
            <p:spPr>
              <a:xfrm>
                <a:off x="455585" y="2045890"/>
                <a:ext cx="11511128" cy="1262205"/>
              </a:xfrm>
              <a:prstGeom prst="rect">
                <a:avLst/>
              </a:prstGeom>
              <a:blipFill>
                <a:blip r:embed="rId6"/>
                <a:stretch>
                  <a:fillRect l="-662" t="-2000" b="-8000"/>
                </a:stretch>
              </a:blipFill>
            </p:spPr>
            <p:txBody>
              <a:bodyPr/>
              <a:lstStyle/>
              <a:p>
                <a:r>
                  <a:rPr lang="en-US">
                    <a:noFill/>
                  </a:rPr>
                  <a:t> </a:t>
                </a:r>
              </a:p>
            </p:txBody>
          </p:sp>
        </mc:Fallback>
      </mc:AlternateContent>
    </p:spTree>
    <p:extLst>
      <p:ext uri="{BB962C8B-B14F-4D97-AF65-F5344CB8AC3E}">
        <p14:creationId xmlns:p14="http://schemas.microsoft.com/office/powerpoint/2010/main" val="518144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ABF8AA-1413-1940-BBB1-45D0E9CE2FEE}"/>
                  </a:ext>
                </a:extLst>
              </p:cNvPr>
              <p:cNvSpPr/>
              <p:nvPr/>
            </p:nvSpPr>
            <p:spPr>
              <a:xfrm>
                <a:off x="3130564" y="3868535"/>
                <a:ext cx="59463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xmlns="">
          <p:sp>
            <p:nvSpPr>
              <p:cNvPr id="8" name="Rectangle 7">
                <a:extLst>
                  <a:ext uri="{FF2B5EF4-FFF2-40B4-BE49-F238E27FC236}">
                    <a16:creationId xmlns:a16="http://schemas.microsoft.com/office/drawing/2014/main" id="{08ABF8AA-1413-1940-BBB1-45D0E9CE2FEE}"/>
                  </a:ext>
                </a:extLst>
              </p:cNvPr>
              <p:cNvSpPr>
                <a:spLocks noRot="1" noChangeAspect="1" noMove="1" noResize="1" noEditPoints="1" noAdjustHandles="1" noChangeArrowheads="1" noChangeShapeType="1" noTextEdit="1"/>
              </p:cNvSpPr>
              <p:nvPr/>
            </p:nvSpPr>
            <p:spPr>
              <a:xfrm>
                <a:off x="3130564" y="3868535"/>
                <a:ext cx="5946371" cy="523220"/>
              </a:xfrm>
              <a:prstGeom prst="rect">
                <a:avLst/>
              </a:prstGeom>
              <a:blipFill>
                <a:blip r:embed="rId3"/>
                <a:stretch>
                  <a:fillRect b="-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86C75-B79A-A64E-93C1-194D4A8E542C}"/>
              </a:ext>
            </a:extLst>
          </p:cNvPr>
          <p:cNvSpPr txBox="1"/>
          <p:nvPr/>
        </p:nvSpPr>
        <p:spPr>
          <a:xfrm>
            <a:off x="434031" y="3128198"/>
            <a:ext cx="7795569" cy="400110"/>
          </a:xfrm>
          <a:prstGeom prst="rect">
            <a:avLst/>
          </a:prstGeom>
          <a:noFill/>
        </p:spPr>
        <p:txBody>
          <a:bodyPr wrap="square" rtlCol="0">
            <a:spAutoFit/>
          </a:bodyPr>
          <a:lstStyle/>
          <a:p>
            <a:r>
              <a:rPr lang="en-US" sz="2000" dirty="0">
                <a:solidFill>
                  <a:srgbClr val="005C98"/>
                </a:solidFill>
              </a:rPr>
              <a:t>Rewriting the whole procedure in terms of operators: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5DC1A3-BD62-E14C-9E78-C0018FA75A8D}"/>
                  </a:ext>
                </a:extLst>
              </p:cNvPr>
              <p:cNvSpPr/>
              <p:nvPr/>
            </p:nvSpPr>
            <p:spPr>
              <a:xfrm>
                <a:off x="2674353" y="4992738"/>
                <a:ext cx="7034362" cy="868251"/>
              </a:xfrm>
              <a:prstGeom prst="rect">
                <a:avLst/>
              </a:prstGeom>
            </p:spPr>
            <p:txBody>
              <a:bodyPr wrap="none">
                <a:spAutoFit/>
              </a:bodyPr>
              <a:lstStyle/>
              <a:p>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ea typeface="Cambria Math" panose="02040503050406030204" pitchFamily="18" charset="0"/>
                      </a:rPr>
                      <m:t>ℱ</m:t>
                    </m:r>
                  </m:oMath>
                </a14:m>
                <a:r>
                  <a:rPr lang="en-US" sz="2800" dirty="0"/>
                  <a:t> </a:t>
                </a:r>
                <a:r>
                  <a:rPr lang="en-US" sz="2000" dirty="0">
                    <a:solidFill>
                      <a:srgbClr val="005C98"/>
                    </a:solidFill>
                  </a:rPr>
                  <a:t>= </a:t>
                </a:r>
                <a:r>
                  <a:rPr lang="en-US" sz="2000" b="1" dirty="0">
                    <a:solidFill>
                      <a:srgbClr val="005C98"/>
                    </a:solidFill>
                  </a:rPr>
                  <a:t>Diffraction Operator</a:t>
                </a:r>
              </a:p>
            </p:txBody>
          </p:sp>
        </mc:Choice>
        <mc:Fallback xmlns="">
          <p:sp>
            <p:nvSpPr>
              <p:cNvPr id="10" name="Rectangle 9">
                <a:extLst>
                  <a:ext uri="{FF2B5EF4-FFF2-40B4-BE49-F238E27FC236}">
                    <a16:creationId xmlns:a16="http://schemas.microsoft.com/office/drawing/2014/main" id="{D65DC1A3-BD62-E14C-9E78-C0018FA75A8D}"/>
                  </a:ext>
                </a:extLst>
              </p:cNvPr>
              <p:cNvSpPr>
                <a:spLocks noRot="1" noChangeAspect="1" noMove="1" noResize="1" noEditPoints="1" noAdjustHandles="1" noChangeArrowheads="1" noChangeShapeType="1" noTextEdit="1"/>
              </p:cNvSpPr>
              <p:nvPr/>
            </p:nvSpPr>
            <p:spPr>
              <a:xfrm>
                <a:off x="2674353" y="4992738"/>
                <a:ext cx="7034362" cy="868251"/>
              </a:xfrm>
              <a:prstGeom prst="rect">
                <a:avLst/>
              </a:prstGeom>
              <a:blipFill>
                <a:blip r:embed="rId4"/>
                <a:stretch>
                  <a:fillRect l="-542"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3399E3D-0ABD-4C45-90DD-DDD6ECC1BFD3}"/>
                  </a:ext>
                </a:extLst>
              </p:cNvPr>
              <p:cNvSpPr/>
              <p:nvPr/>
            </p:nvSpPr>
            <p:spPr>
              <a:xfrm>
                <a:off x="434031" y="870532"/>
                <a:ext cx="11339438" cy="646331"/>
              </a:xfrm>
              <a:prstGeom prst="rect">
                <a:avLst/>
              </a:prstGeom>
            </p:spPr>
            <p:txBody>
              <a:bodyPr wrap="square">
                <a:spAutoFit/>
              </a:bodyPr>
              <a:lstStyle/>
              <a:p>
                <a:r>
                  <a:rPr lang="en-US" dirty="0">
                    <a:solidFill>
                      <a:srgbClr val="005C98"/>
                    </a:solidFill>
                  </a:rPr>
                  <a:t>By multiplying each of this plane waves for the free space propagator we obtain the propagated wavefield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&gt;0:</m:t>
                    </m:r>
                  </m:oMath>
                </a14:m>
                <a:endParaRPr lang="en-US" dirty="0"/>
              </a:p>
            </p:txBody>
          </p:sp>
        </mc:Choice>
        <mc:Fallback xmlns="">
          <p:sp>
            <p:nvSpPr>
              <p:cNvPr id="11" name="Rectangle 10">
                <a:extLst>
                  <a:ext uri="{FF2B5EF4-FFF2-40B4-BE49-F238E27FC236}">
                    <a16:creationId xmlns:a16="http://schemas.microsoft.com/office/drawing/2014/main" id="{F3399E3D-0ABD-4C45-90DD-DDD6ECC1BFD3}"/>
                  </a:ext>
                </a:extLst>
              </p:cNvPr>
              <p:cNvSpPr>
                <a:spLocks noRot="1" noChangeAspect="1" noMove="1" noResize="1" noEditPoints="1" noAdjustHandles="1" noChangeArrowheads="1" noChangeShapeType="1" noTextEdit="1"/>
              </p:cNvSpPr>
              <p:nvPr/>
            </p:nvSpPr>
            <p:spPr>
              <a:xfrm>
                <a:off x="434031" y="870532"/>
                <a:ext cx="11339438" cy="646331"/>
              </a:xfrm>
              <a:prstGeom prst="rect">
                <a:avLst/>
              </a:prstGeom>
              <a:blipFill>
                <a:blip r:embed="rId5"/>
                <a:stretch>
                  <a:fillRect l="-336" t="-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849A6F-59F8-1A44-B255-29278446264E}"/>
                  </a:ext>
                </a:extLst>
              </p:cNvPr>
              <p:cNvSpPr/>
              <p:nvPr/>
            </p:nvSpPr>
            <p:spPr>
              <a:xfrm>
                <a:off x="317459" y="1593738"/>
                <a:ext cx="11748151" cy="1289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13" name="Rectangle 12">
                <a:extLst>
                  <a:ext uri="{FF2B5EF4-FFF2-40B4-BE49-F238E27FC236}">
                    <a16:creationId xmlns:a16="http://schemas.microsoft.com/office/drawing/2014/main" id="{5C849A6F-59F8-1A44-B255-29278446264E}"/>
                  </a:ext>
                </a:extLst>
              </p:cNvPr>
              <p:cNvSpPr>
                <a:spLocks noRot="1" noChangeAspect="1" noMove="1" noResize="1" noEditPoints="1" noAdjustHandles="1" noChangeArrowheads="1" noChangeShapeType="1" noTextEdit="1"/>
              </p:cNvSpPr>
              <p:nvPr/>
            </p:nvSpPr>
            <p:spPr>
              <a:xfrm>
                <a:off x="317459" y="1593738"/>
                <a:ext cx="11748151" cy="1289520"/>
              </a:xfrm>
              <a:prstGeom prst="rect">
                <a:avLst/>
              </a:prstGeom>
              <a:blipFill>
                <a:blip r:embed="rId6"/>
                <a:stretch>
                  <a:fillRect t="-125243" b="-182524"/>
                </a:stretch>
              </a:blipFill>
            </p:spPr>
            <p:txBody>
              <a:bodyPr/>
              <a:lstStyle/>
              <a:p>
                <a:r>
                  <a:rPr lang="en-US">
                    <a:noFill/>
                  </a:rPr>
                  <a:t> </a:t>
                </a:r>
              </a:p>
            </p:txBody>
          </p:sp>
        </mc:Fallback>
      </mc:AlternateContent>
    </p:spTree>
    <p:extLst>
      <p:ext uri="{BB962C8B-B14F-4D97-AF65-F5344CB8AC3E}">
        <p14:creationId xmlns:p14="http://schemas.microsoft.com/office/powerpoint/2010/main" val="147145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8</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E3968-1A83-6548-9441-83E68704B399}"/>
                  </a:ext>
                </a:extLst>
              </p:cNvPr>
              <p:cNvSpPr txBox="1"/>
              <p:nvPr/>
            </p:nvSpPr>
            <p:spPr>
              <a:xfrm>
                <a:off x="503583" y="1494200"/>
                <a:ext cx="11218517" cy="2200282"/>
              </a:xfrm>
              <a:prstGeom prst="rect">
                <a:avLst/>
              </a:prstGeom>
              <a:noFill/>
            </p:spPr>
            <p:txBody>
              <a:bodyPr wrap="square" rtlCol="0">
                <a:spAutoFit/>
              </a:bodyPr>
              <a:lstStyle/>
              <a:p>
                <a:r>
                  <a:rPr lang="en-US" sz="2000" dirty="0">
                    <a:solidFill>
                      <a:srgbClr val="005C98"/>
                    </a:solidFill>
                  </a:rPr>
                  <a:t>We assume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0000"/>
                    </a:solidFill>
                  </a:rPr>
                  <a:t> </a:t>
                </a:r>
                <a:r>
                  <a:rPr lang="en-US" sz="2000" dirty="0">
                    <a:solidFill>
                      <a:srgbClr val="005C98"/>
                    </a:solidFill>
                  </a:rPr>
                  <a:t>to be paraxial, implying that all directions of propagations, for each of the non-negligible plane wave components in the angular-spectrum decomposition of the field over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make a small angle with respect to the positive z-axis. </a:t>
                </a:r>
              </a:p>
              <a:p>
                <a:endParaRPr lang="en-US" sz="2000" dirty="0">
                  <a:solidFill>
                    <a:srgbClr val="005C98"/>
                  </a:solidFill>
                </a:endParaRPr>
              </a:p>
              <a:p>
                <a:r>
                  <a:rPr lang="en-US" sz="2000" dirty="0">
                    <a:solidFill>
                      <a:srgbClr val="005C98"/>
                    </a:solidFill>
                  </a:rPr>
                  <a:t>This means that </a:t>
                </a:r>
                <a14:m>
                  <m:oMath xmlns:m="http://schemas.openxmlformats.org/officeDocument/2006/math">
                    <m:d>
                      <m:dPr>
                        <m:begChr m:val="|"/>
                        <m:endChr m:val="|"/>
                        <m:ctrlPr>
                          <a:rPr lang="en-US" sz="2000" i="1" dirty="0" smtClean="0">
                            <a:solidFill>
                              <a:srgbClr val="000000"/>
                            </a:solidFill>
                            <a:latin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e>
                    </m:d>
                  </m:oMath>
                </a14:m>
                <a:r>
                  <a:rPr lang="en-US" sz="2000" dirty="0">
                    <a:solidFill>
                      <a:srgbClr val="000000"/>
                    </a:solidFill>
                  </a:rPr>
                  <a:t>, </a:t>
                </a:r>
                <a14:m>
                  <m:oMath xmlns:m="http://schemas.openxmlformats.org/officeDocument/2006/math">
                    <m:d>
                      <m:dPr>
                        <m:begChr m:val="|"/>
                        <m:endChr m:val="|"/>
                        <m:ctrlPr>
                          <a:rPr lang="en-US" sz="2000" i="1" dirty="0">
                            <a:solidFill>
                              <a:srgbClr val="000000"/>
                            </a:solidFill>
                            <a:latin typeface="Cambria Math" panose="02040503050406030204" pitchFamily="18" charset="0"/>
                          </a:rPr>
                        </m:ctrlPr>
                      </m:dPr>
                      <m:e>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𝑦</m:t>
                            </m:r>
                          </m:sub>
                        </m:sSub>
                      </m:e>
                    </m:d>
                    <m:r>
                      <a:rPr lang="en-US" sz="2000" i="1" dirty="0" smtClean="0">
                        <a:solidFill>
                          <a:srgbClr val="000000"/>
                        </a:solidFill>
                        <a:latin typeface="Cambria Math" panose="02040503050406030204" pitchFamily="18" charset="0"/>
                        <a:ea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𝑧</m:t>
                        </m:r>
                      </m:sub>
                    </m:sSub>
                  </m:oMath>
                </a14:m>
                <a:r>
                  <a:rPr lang="en-US" sz="2000" dirty="0">
                    <a:solidFill>
                      <a:srgbClr val="005C98"/>
                    </a:solidFill>
                  </a:rPr>
                  <a:t>, and so: </a:t>
                </a:r>
                <a14:m>
                  <m:oMath xmlns:m="http://schemas.openxmlformats.org/officeDocument/2006/math">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oMath>
                </a14:m>
                <a:endParaRPr lang="en-US" sz="2800" dirty="0">
                  <a:solidFill>
                    <a:srgbClr val="005C98"/>
                  </a:solidFill>
                </a:endParaRPr>
              </a:p>
            </p:txBody>
          </p:sp>
        </mc:Choice>
        <mc:Fallback xmlns="">
          <p:sp>
            <p:nvSpPr>
              <p:cNvPr id="9" name="TextBox 8">
                <a:extLst>
                  <a:ext uri="{FF2B5EF4-FFF2-40B4-BE49-F238E27FC236}">
                    <a16:creationId xmlns:a16="http://schemas.microsoft.com/office/drawing/2014/main" id="{571E3968-1A83-6548-9441-83E68704B399}"/>
                  </a:ext>
                </a:extLst>
              </p:cNvPr>
              <p:cNvSpPr txBox="1">
                <a:spLocks noRot="1" noChangeAspect="1" noMove="1" noResize="1" noEditPoints="1" noAdjustHandles="1" noChangeArrowheads="1" noChangeShapeType="1" noTextEdit="1"/>
              </p:cNvSpPr>
              <p:nvPr/>
            </p:nvSpPr>
            <p:spPr>
              <a:xfrm>
                <a:off x="503583" y="1494200"/>
                <a:ext cx="11218517" cy="2200282"/>
              </a:xfrm>
              <a:prstGeom prst="rect">
                <a:avLst/>
              </a:prstGeom>
              <a:blipFill>
                <a:blip r:embed="rId2"/>
                <a:stretch>
                  <a:fillRect l="-56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503583" y="4064273"/>
                <a:ext cx="9566978" cy="871842"/>
              </a:xfrm>
              <a:prstGeom prst="rect">
                <a:avLst/>
              </a:prstGeom>
            </p:spPr>
            <p:txBody>
              <a:bodyPr wrap="none">
                <a:spAutoFit/>
              </a:bodyPr>
              <a:lstStyle/>
              <a:p>
                <a:r>
                  <a:rPr lang="en-US" sz="2000" dirty="0">
                    <a:solidFill>
                      <a:srgbClr val="005C98"/>
                    </a:solidFill>
                    <a:ea typeface="Cambria Math" panose="02040503050406030204" pitchFamily="18" charset="0"/>
                  </a:rPr>
                  <a:t>The Diffraction Operator becomes:  </a:t>
                </a:r>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i="1" dirty="0" smtClean="0">
                        <a:latin typeface="Cambria Math" panose="02040503050406030204" pitchFamily="18" charset="0"/>
                        <a:ea typeface="Cambria Math" panose="02040503050406030204" pitchFamily="18" charset="0"/>
                      </a:rPr>
                      <m:t>≈</m:t>
                    </m:r>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up>
                        <m:r>
                          <a:rPr lang="en-US" sz="2800" b="0" i="1" dirty="0" smtClean="0">
                            <a:latin typeface="Cambria Math" panose="02040503050406030204" pitchFamily="18" charset="0"/>
                            <a:ea typeface="Cambria Math" panose="02040503050406030204" pitchFamily="18" charset="0"/>
                          </a:rPr>
                          <m:t>𝐹</m:t>
                        </m:r>
                      </m:sup>
                    </m:sSubSup>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r>
                      <a:rPr lang="en-US" sz="2800" b="0" i="1" dirty="0" smtClean="0">
                        <a:latin typeface="Cambria Math" panose="02040503050406030204" pitchFamily="18" charset="0"/>
                        <a:ea typeface="Cambria Math" panose="02040503050406030204" pitchFamily="18" charset="0"/>
                      </a:rPr>
                      <m:t>ℱ</m:t>
                    </m:r>
                  </m:oMath>
                </a14:m>
                <a:endParaRPr lang="en-US" sz="2800" dirty="0"/>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503583" y="4064273"/>
                <a:ext cx="9566978" cy="871842"/>
              </a:xfrm>
              <a:prstGeom prst="rect">
                <a:avLst/>
              </a:prstGeom>
              <a:blipFill>
                <a:blip r:embed="rId3"/>
                <a:stretch>
                  <a:fillRect l="-663" b="-7143"/>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3CE76087-5B5A-DB49-BDF2-CB7347E7EBE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2213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7" name="Footer Placeholder 6">
            <a:extLst>
              <a:ext uri="{FF2B5EF4-FFF2-40B4-BE49-F238E27FC236}">
                <a16:creationId xmlns:a16="http://schemas.microsoft.com/office/drawing/2014/main" id="{1906A7C8-1973-5B46-BA27-A7B555B2D217}"/>
              </a:ext>
            </a:extLst>
          </p:cNvPr>
          <p:cNvSpPr>
            <a:spLocks noGrp="1"/>
          </p:cNvSpPr>
          <p:nvPr>
            <p:ph type="ftr" sz="quarter" idx="3"/>
          </p:nvPr>
        </p:nvSpPr>
        <p:spPr/>
        <p:txBody>
          <a:bodyPr/>
          <a:lstStyle/>
          <a:p>
            <a:r>
              <a:rPr lang="en-US"/>
              <a:t>ANL Director's CD-2 Review of the APS-U Project - August 21-23, 2018</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397564" y="781724"/>
                <a:ext cx="10491211" cy="2452274"/>
              </a:xfrm>
              <a:prstGeom prst="rect">
                <a:avLst/>
              </a:prstGeom>
            </p:spPr>
            <p:txBody>
              <a:bodyPr wrap="square">
                <a:spAutoFit/>
              </a:bodyPr>
              <a:lstStyle/>
              <a:p>
                <a:r>
                  <a:rPr lang="en-US" sz="2000" dirty="0">
                    <a:solidFill>
                      <a:srgbClr val="005C98"/>
                    </a:solidFill>
                  </a:rPr>
                  <a:t>By using the convolution theorem: </a:t>
                </a:r>
                <a:endParaRPr lang="en-US" sz="2000" b="0" i="1" dirty="0">
                  <a:solidFill>
                    <a:srgbClr val="005C98"/>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𝑔</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𝑥</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m:t>
                          </m:r>
                        </m:sub>
                        <m:sup>
                          <m:r>
                            <a:rPr lang="en-US" sz="2800" b="0" i="1" smtClean="0">
                              <a:solidFill>
                                <a:schemeClr val="tx1"/>
                              </a:solidFill>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d>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nary>
                    </m:oMath>
                  </m:oMathPara>
                </a14:m>
                <a:endParaRPr lang="en-US" sz="2800" b="0" i="1" dirty="0">
                  <a:solidFill>
                    <a:schemeClr val="tx1"/>
                  </a:solidFill>
                  <a:latin typeface="Cambria Math" panose="02040503050406030204" pitchFamily="18" charset="0"/>
                  <a:ea typeface="Cambria Math" panose="02040503050406030204" pitchFamily="18" charset="0"/>
                </a:endParaRPr>
              </a:p>
              <a:p>
                <a:r>
                  <a:rPr lang="en-US" sz="2800" b="0" dirty="0">
                    <a:solidFill>
                      <a:schemeClr val="tx1"/>
                    </a:solidFill>
                    <a:ea typeface="Cambria Math" panose="02040503050406030204" pitchFamily="18" charset="0"/>
                  </a:rPr>
                  <a:t>                                   </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𝜋</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i="1" dirty="0">
                            <a:solidFill>
                              <a:schemeClr val="tx1"/>
                            </a:solidFill>
                            <a:latin typeface="Cambria Math" panose="02040503050406030204" pitchFamily="18" charset="0"/>
                          </a:rPr>
                          <m:t>−1</m:t>
                        </m:r>
                      </m:sup>
                    </m:sSup>
                    <m:d>
                      <m:dPr>
                        <m:begChr m:val="{"/>
                        <m:endChr m:val="}"/>
                        <m:ctrlPr>
                          <a:rPr lang="en-US" sz="2800" i="1" dirty="0" smtClean="0">
                            <a:solidFill>
                              <a:schemeClr val="tx1"/>
                            </a:solidFill>
                            <a:latin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e>
                    </m:d>
                  </m:oMath>
                </a14:m>
                <a:endParaRPr lang="en-US" sz="2800" dirty="0"/>
              </a:p>
              <a:p>
                <a:endParaRPr lang="en-US" sz="2000" dirty="0">
                  <a:solidFill>
                    <a:srgbClr val="005C98"/>
                  </a:solidFill>
                </a:endParaRPr>
              </a:p>
              <a:p>
                <a:r>
                  <a:rPr lang="en-US" sz="2000" dirty="0">
                    <a:solidFill>
                      <a:srgbClr val="005C98"/>
                    </a:solidFill>
                  </a:rPr>
                  <a:t>the following expression can be derived by the previous operator formula:</a:t>
                </a:r>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397564" y="781724"/>
                <a:ext cx="10491211" cy="2452274"/>
              </a:xfrm>
              <a:prstGeom prst="rect">
                <a:avLst/>
              </a:prstGeom>
              <a:blipFill>
                <a:blip r:embed="rId2"/>
                <a:stretch>
                  <a:fillRect l="-484" t="-57732" b="-58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FB56B7-B106-9446-B4D4-26F2C221DCA7}"/>
                  </a:ext>
                </a:extLst>
              </p:cNvPr>
              <p:cNvSpPr/>
              <p:nvPr/>
            </p:nvSpPr>
            <p:spPr>
              <a:xfrm>
                <a:off x="421712" y="3287006"/>
                <a:ext cx="10467063" cy="20054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r>
                        <a:rPr lang="en-US" sz="2800" b="0" i="1" smtClean="0">
                          <a:solidFill>
                            <a:srgbClr val="000000"/>
                          </a:solidFill>
                          <a:latin typeface="Cambria Math" panose="02040503050406030204" pitchFamily="18" charset="0"/>
                          <a:ea typeface="Cambria Math" panose="02040503050406030204" pitchFamily="18" charset="0"/>
                        </a:rPr>
                        <m:t>𝑃</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𝑥</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𝑦</m:t>
                          </m:r>
                          <m:r>
                            <a:rPr lang="en-US" sz="2800" b="0" i="1" smtClean="0">
                              <a:solidFill>
                                <a:srgbClr val="000000"/>
                              </a:solidFill>
                              <a:latin typeface="Cambria Math" panose="02040503050406030204" pitchFamily="18" charset="0"/>
                              <a:ea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oMath>
                  </m:oMathPara>
                </a14:m>
                <a:endParaRPr lang="en-US" sz="2800" dirty="0"/>
              </a:p>
              <a:p>
                <a:endParaRPr lang="en-US" sz="2000" dirty="0">
                  <a:solidFill>
                    <a:srgbClr val="005C98"/>
                  </a:solidFill>
                </a:endParaRPr>
              </a:p>
              <a:p>
                <a:r>
                  <a:rPr lang="en-US" sz="2000" dirty="0">
                    <a:solidFill>
                      <a:srgbClr val="005C98"/>
                    </a:solidFill>
                  </a:rPr>
                  <a:t>Where</a:t>
                </a:r>
                <a:endParaRPr lang="en-US" dirty="0"/>
              </a:p>
              <a:p>
                <a:pPr algn="ctr"/>
                <a14:m>
                  <m:oMath xmlns:m="http://schemas.openxmlformats.org/officeDocument/2006/math">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0" dirty="0" smtClean="0">
                        <a:latin typeface="Cambria Math" panose="02040503050406030204" pitchFamily="18" charset="0"/>
                      </a:rPr>
                      <m:t>=</m:t>
                    </m:r>
                  </m:oMath>
                </a14:m>
                <a:r>
                  <a:rPr lang="en-US" sz="2800" dirty="0"/>
                  <a:t>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oMath>
                </a14:m>
                <a:r>
                  <a:rPr lang="en-US" sz="2800" dirty="0"/>
                  <a:t> </a:t>
                </a:r>
                <a14:m>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i="1" dirty="0">
                            <a:latin typeface="Cambria Math" panose="02040503050406030204" pitchFamily="18" charset="0"/>
                          </a:rPr>
                          <m:t>−1</m:t>
                        </m:r>
                      </m:sup>
                    </m:sSup>
                    <m:d>
                      <m:dPr>
                        <m:begChr m:val="{"/>
                        <m:endChr m:val="}"/>
                        <m:ctrlPr>
                          <a:rPr lang="en-US" sz="2800" i="1" dirty="0" smtClean="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𝑖</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
                                  <m:dPr>
                                    <m:ctrlPr>
                                      <a:rPr lang="en-US" sz="2800" i="1" dirty="0" smtClean="0">
                                        <a:latin typeface="Cambria Math" panose="02040503050406030204" pitchFamily="18" charset="0"/>
                                      </a:rPr>
                                    </m:ctrlPr>
                                  </m:dPr>
                                  <m:e>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d>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b="0" i="1" dirty="0" smtClean="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oMath>
                </a14:m>
                <a:r>
                  <a:rPr lang="en-US" sz="2800" dirty="0">
                    <a:ea typeface="Cambria Math" panose="02040503050406030204" pitchFamily="18" charset="0"/>
                  </a:rPr>
                  <a:t> </a:t>
                </a:r>
                <a14:m>
                  <m:oMath xmlns:m="http://schemas.openxmlformats.org/officeDocument/2006/math">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b="0" i="1" dirty="0" smtClean="0">
                                <a:latin typeface="Cambria Math" panose="02040503050406030204" pitchFamily="18" charset="0"/>
                              </a:rPr>
                              <m:t>𝑘</m:t>
                            </m:r>
                            <m:d>
                              <m:dPr>
                                <m:ctrlPr>
                                  <a:rPr lang="en-US" sz="2800" b="0" i="1" dirty="0" smtClean="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𝑥</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𝑦</m:t>
                                    </m:r>
                                  </m:e>
                                  <m:sup>
                                    <m:r>
                                      <a:rPr lang="en-US" sz="2800" b="0" i="1" dirty="0" smtClean="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oMath>
                </a14:m>
                <a:endParaRPr lang="en-US" sz="2800" dirty="0"/>
              </a:p>
            </p:txBody>
          </p:sp>
        </mc:Choice>
        <mc:Fallback xmlns="">
          <p:sp>
            <p:nvSpPr>
              <p:cNvPr id="3" name="Rectangle 2">
                <a:extLst>
                  <a:ext uri="{FF2B5EF4-FFF2-40B4-BE49-F238E27FC236}">
                    <a16:creationId xmlns:a16="http://schemas.microsoft.com/office/drawing/2014/main" id="{DEFB56B7-B106-9446-B4D4-26F2C221DCA7}"/>
                  </a:ext>
                </a:extLst>
              </p:cNvPr>
              <p:cNvSpPr>
                <a:spLocks noRot="1" noChangeAspect="1" noMove="1" noResize="1" noEditPoints="1" noAdjustHandles="1" noChangeArrowheads="1" noChangeShapeType="1" noTextEdit="1"/>
              </p:cNvSpPr>
              <p:nvPr/>
            </p:nvSpPr>
            <p:spPr>
              <a:xfrm>
                <a:off x="421712" y="3287006"/>
                <a:ext cx="10467063" cy="2005421"/>
              </a:xfrm>
              <a:prstGeom prst="rect">
                <a:avLst/>
              </a:prstGeom>
              <a:blipFill>
                <a:blip r:embed="rId3"/>
                <a:stretch>
                  <a:fillRect l="-485" b="-6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0541A3D-6522-C848-8262-632349499FD7}"/>
                  </a:ext>
                </a:extLst>
              </p:cNvPr>
              <p:cNvSpPr/>
              <p:nvPr/>
            </p:nvSpPr>
            <p:spPr>
              <a:xfrm>
                <a:off x="609600" y="5372956"/>
                <a:ext cx="10091289" cy="988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begChr m:val="{"/>
                          <m:endChr m:val="}"/>
                          <m:ctrlPr>
                            <a:rPr lang="en-US" sz="2800" i="1" dirty="0" smtClean="0">
                              <a:latin typeface="Cambria Math" panose="02040503050406030204" pitchFamily="18" charset="0"/>
                            </a:rPr>
                          </m:ctrlPr>
                        </m:dPr>
                        <m:e>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m:t>
                                  </m:r>
                                  <m:r>
                                    <a:rPr lang="en-US" sz="2800" i="1" dirty="0">
                                      <a:latin typeface="Cambria Math" panose="02040503050406030204" pitchFamily="18" charset="0"/>
                                    </a:rPr>
                                    <m:t>𝑘</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e>
                      </m:d>
                    </m:oMath>
                  </m:oMathPara>
                </a14:m>
                <a:endParaRPr lang="en-US" sz="2800" dirty="0"/>
              </a:p>
            </p:txBody>
          </p:sp>
        </mc:Choice>
        <mc:Fallback xmlns="">
          <p:sp>
            <p:nvSpPr>
              <p:cNvPr id="4" name="Rectangle 3">
                <a:extLst>
                  <a:ext uri="{FF2B5EF4-FFF2-40B4-BE49-F238E27FC236}">
                    <a16:creationId xmlns:a16="http://schemas.microsoft.com/office/drawing/2014/main" id="{30541A3D-6522-C848-8262-632349499FD7}"/>
                  </a:ext>
                </a:extLst>
              </p:cNvPr>
              <p:cNvSpPr>
                <a:spLocks noRot="1" noChangeAspect="1" noMove="1" noResize="1" noEditPoints="1" noAdjustHandles="1" noChangeArrowheads="1" noChangeShapeType="1" noTextEdit="1"/>
              </p:cNvSpPr>
              <p:nvPr/>
            </p:nvSpPr>
            <p:spPr>
              <a:xfrm>
                <a:off x="609600" y="5372956"/>
                <a:ext cx="10091289" cy="988284"/>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252242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c2502a80-7d28-4222-8cca-c624a41b2055" ContentTypeId="0x0101002B7518C7231E97499E1F1C54B0F5901D13" PreviousValue="false"/>
</file>

<file path=customXml/item3.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2.xml><?xml version="1.0" encoding="utf-8"?>
<ds:datastoreItem xmlns:ds="http://schemas.openxmlformats.org/officeDocument/2006/customXml" ds:itemID="{E937644D-55DB-446B-BF55-BBD9A5B5B948}">
  <ds:schemaRefs>
    <ds:schemaRef ds:uri="Microsoft.SharePoint.Taxonomy.ContentTypeSync"/>
  </ds:schemaRefs>
</ds:datastoreItem>
</file>

<file path=customXml/itemProps3.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22496</TotalTime>
  <Words>2414</Words>
  <Application>Microsoft Macintosh PowerPoint</Application>
  <PresentationFormat>Widescreen</PresentationFormat>
  <Paragraphs>235</Paragraphs>
  <Slides>24</Slides>
  <Notes>11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Cambria Math</vt:lpstr>
      <vt:lpstr>Lucida Grande</vt:lpstr>
      <vt:lpstr>Times</vt:lpstr>
      <vt:lpstr>Times New Roman</vt:lpstr>
      <vt:lpstr>Wingdings</vt:lpstr>
      <vt:lpstr>1_presentation_4x3</vt:lpstr>
      <vt:lpstr>2_presentation_4x3</vt:lpstr>
      <vt:lpstr>Introduction to SRW</vt:lpstr>
      <vt:lpstr>Outline</vt:lpstr>
      <vt:lpstr>PowerPoint Presentation</vt:lpstr>
      <vt:lpstr>PowerPoint Presentation</vt:lpstr>
      <vt:lpstr>Electromagnetic field propagation in free space</vt:lpstr>
      <vt:lpstr>Electromagnetic field propagation in free space</vt:lpstr>
      <vt:lpstr>Electromagnetic field propagation in free space</vt:lpstr>
      <vt:lpstr>Fresnel Approximation</vt:lpstr>
      <vt:lpstr>Fresnel Approximation</vt:lpstr>
      <vt:lpstr>Fresnel Approximation</vt:lpstr>
      <vt:lpstr>Fresnel Approximation</vt:lpstr>
      <vt:lpstr>Fraunhofer Approximation</vt:lpstr>
      <vt:lpstr>Wavefront and Propagator discretization</vt:lpstr>
      <vt:lpstr>Wavefront and Propagator discretization</vt:lpstr>
      <vt:lpstr>PowerPoint Presentation</vt:lpstr>
      <vt:lpstr>Analytical treatment of the quadratic radiation phase terms</vt:lpstr>
      <vt:lpstr>Analytical treatment of the quadratic radiation phase terms</vt:lpstr>
      <vt:lpstr>Number of Points in the Propagation Plane</vt:lpstr>
      <vt:lpstr>Effects of Optics Elements</vt:lpstr>
      <vt:lpstr>SRW Standard Propagator</vt:lpstr>
      <vt:lpstr>Quadratic Term/Quadratic Term Special Propagator</vt:lpstr>
      <vt:lpstr>From Waist/To Waist Propagator</vt:lpstr>
      <vt:lpstr>References</vt:lpstr>
      <vt:lpstr>PowerPoint Presentation</vt:lpstr>
    </vt:vector>
  </TitlesOfParts>
  <Manager>Diane Wilkinson</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Rebuffi, Luca</cp:lastModifiedBy>
  <cp:revision>1227</cp:revision>
  <cp:lastPrinted>2016-07-21T14:48:34Z</cp:lastPrinted>
  <dcterms:created xsi:type="dcterms:W3CDTF">2016-03-31T16:17:22Z</dcterms:created>
  <dcterms:modified xsi:type="dcterms:W3CDTF">2019-12-12T15:23:58Z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